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26D4A-48EB-4548-9915-7B91BCC2D6B0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052AB-D95F-46FC-8CDB-13E388FC0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59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052AB-D95F-46FC-8CDB-13E388FC04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82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0BDB1A0-14BD-4F2E-A125-6958C06CB8D9}" type="datetimeFigureOut">
              <a:rPr lang="en-US" smtClean="0"/>
              <a:t>9/3/2021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2BEAFED-583D-417A-B591-F473B500936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852936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REVIEW( SIMPLE FUTURE, FUTURE CONTINUOUSE, FUTURE PERFECT,  AND FUTURE PERFECT PROGRESIVE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869160"/>
            <a:ext cx="7406640" cy="1752600"/>
          </a:xfrm>
        </p:spPr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15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PERFECT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Digunakan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menyatakan</a:t>
            </a:r>
            <a:r>
              <a:rPr lang="en-US" b="1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aksi</a:t>
            </a:r>
            <a:r>
              <a:rPr lang="en-US" b="1" dirty="0"/>
              <a:t> yang </a:t>
            </a:r>
            <a:r>
              <a:rPr lang="en-US" b="1" dirty="0" err="1"/>
              <a:t>akan</a:t>
            </a:r>
            <a:r>
              <a:rPr lang="en-US" b="1" dirty="0"/>
              <a:t> </a:t>
            </a:r>
            <a:r>
              <a:rPr lang="en-US" b="1" dirty="0" err="1"/>
              <a:t>sudah</a:t>
            </a:r>
            <a:r>
              <a:rPr lang="en-US" b="1" dirty="0"/>
              <a:t> </a:t>
            </a:r>
            <a:r>
              <a:rPr lang="en-US" b="1" dirty="0" err="1"/>
              <a:t>berlangsung</a:t>
            </a:r>
            <a:r>
              <a:rPr lang="en-US" b="1" dirty="0"/>
              <a:t> </a:t>
            </a:r>
            <a:r>
              <a:rPr lang="en-US" b="1" dirty="0" err="1"/>
              <a:t>pada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waktu</a:t>
            </a:r>
            <a:r>
              <a:rPr lang="en-US" b="1" dirty="0"/>
              <a:t> </a:t>
            </a:r>
            <a:r>
              <a:rPr lang="en-US" b="1" dirty="0" err="1"/>
              <a:t>tertentu</a:t>
            </a:r>
            <a:r>
              <a:rPr lang="en-US" b="1" dirty="0"/>
              <a:t> di </a:t>
            </a:r>
            <a:r>
              <a:rPr lang="en-US" b="1" dirty="0" err="1"/>
              <a:t>masa</a:t>
            </a:r>
            <a:r>
              <a:rPr lang="en-US" b="1" dirty="0"/>
              <a:t> </a:t>
            </a:r>
            <a:r>
              <a:rPr lang="en-US" b="1" dirty="0" err="1"/>
              <a:t>depan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dirty="0" smtClean="0"/>
              <a:t> I shall </a:t>
            </a:r>
            <a:r>
              <a:rPr lang="en-US" dirty="0"/>
              <a:t>have been living in </a:t>
            </a:r>
            <a:r>
              <a:rPr lang="en-US" dirty="0" err="1"/>
              <a:t>Jogja</a:t>
            </a:r>
            <a:r>
              <a:rPr lang="en-US" dirty="0"/>
              <a:t> for </a:t>
            </a:r>
            <a:r>
              <a:rPr lang="en-US" dirty="0" smtClean="0"/>
              <a:t>4 years </a:t>
            </a:r>
            <a:r>
              <a:rPr lang="en-US" dirty="0"/>
              <a:t>by next year. (</a:t>
            </a:r>
            <a:r>
              <a:rPr lang="en-US" dirty="0" err="1"/>
              <a:t>Aku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di </a:t>
            </a:r>
            <a:r>
              <a:rPr lang="en-US" dirty="0" err="1"/>
              <a:t>Jogja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menjelang</a:t>
            </a:r>
            <a:r>
              <a:rPr lang="en-US" dirty="0"/>
              <a:t> lima </a:t>
            </a:r>
            <a:r>
              <a:rPr lang="en-US" dirty="0" err="1"/>
              <a:t>tahun</a:t>
            </a:r>
            <a:r>
              <a:rPr lang="en-US" dirty="0"/>
              <a:t>)</a:t>
            </a:r>
          </a:p>
          <a:p>
            <a:pPr marL="82296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PERFECT CONTINUOUS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POSSITIVE</a:t>
            </a:r>
          </a:p>
          <a:p>
            <a:pPr marL="82296" indent="0">
              <a:buNone/>
            </a:pPr>
            <a:r>
              <a:rPr lang="en-US" dirty="0" smtClean="0"/>
              <a:t>S + WILL + HAVE + BEEN + </a:t>
            </a:r>
            <a:r>
              <a:rPr lang="en-US" dirty="0" err="1" smtClean="0"/>
              <a:t>V.ing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NEGATIVE</a:t>
            </a:r>
          </a:p>
          <a:p>
            <a:pPr marL="82296" indent="0">
              <a:buNone/>
            </a:pPr>
            <a:r>
              <a:rPr lang="en-US" dirty="0" smtClean="0"/>
              <a:t>S </a:t>
            </a:r>
            <a:r>
              <a:rPr lang="en-US" dirty="0"/>
              <a:t>+ WILL </a:t>
            </a:r>
            <a:r>
              <a:rPr lang="en-US" dirty="0" smtClean="0"/>
              <a:t>+ NOT + </a:t>
            </a:r>
            <a:r>
              <a:rPr lang="en-US" dirty="0"/>
              <a:t>HAVE + BEEN + </a:t>
            </a:r>
            <a:r>
              <a:rPr lang="en-US" dirty="0" err="1" smtClean="0"/>
              <a:t>V.ing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INTERROGATIVE</a:t>
            </a:r>
          </a:p>
          <a:p>
            <a:pPr marL="82296" indent="0">
              <a:buNone/>
            </a:pPr>
            <a:r>
              <a:rPr lang="en-US" dirty="0"/>
              <a:t> WILL </a:t>
            </a:r>
            <a:r>
              <a:rPr lang="en-US" dirty="0" smtClean="0"/>
              <a:t>+ S + </a:t>
            </a:r>
            <a:r>
              <a:rPr lang="en-US" dirty="0"/>
              <a:t>HAVE + BEEN + </a:t>
            </a:r>
            <a:r>
              <a:rPr lang="en-US" dirty="0" err="1"/>
              <a:t>V.ing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92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WHEN WE USE FUTURE PERFECT CONTINUOUS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another activity in the future.</a:t>
            </a:r>
          </a:p>
          <a:p>
            <a:r>
              <a:rPr lang="en-US" dirty="0" smtClean="0"/>
              <a:t>E.g. by the time my extended family arrives, I will have been cooking all day</a:t>
            </a:r>
          </a:p>
          <a:p>
            <a:r>
              <a:rPr lang="en-US" dirty="0" smtClean="0"/>
              <a:t>At specific time in the future</a:t>
            </a:r>
          </a:p>
          <a:p>
            <a:r>
              <a:rPr lang="en-US" dirty="0" smtClean="0"/>
              <a:t>E.g. By October I will have been living this house for 3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2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CHANGE THESE SENTENCE INTO NEGATIVE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He will been playing guitar for two year by next month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By </a:t>
            </a:r>
            <a:r>
              <a:rPr lang="en-US" dirty="0" err="1" smtClean="0"/>
              <a:t>september</a:t>
            </a:r>
            <a:r>
              <a:rPr lang="en-US" dirty="0" smtClean="0"/>
              <a:t>, we will have been learning from home for 3 months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When Rose and I graduate from university, we will have been living in Jakarta for 5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09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0"/>
            <a:ext cx="784887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31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The form : </a:t>
            </a:r>
            <a:r>
              <a:rPr lang="en-US" b="1" dirty="0" smtClean="0">
                <a:solidFill>
                  <a:srgbClr val="FF0000"/>
                </a:solidFill>
              </a:rPr>
              <a:t>S + WILL + VERB1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Use for a decision at the moment</a:t>
            </a:r>
          </a:p>
          <a:p>
            <a:pPr marL="82296" indent="0">
              <a:buNone/>
            </a:pPr>
            <a:r>
              <a:rPr lang="en-US" dirty="0" smtClean="0"/>
              <a:t>   E.g. I will call you later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FF0000"/>
                </a:solidFill>
              </a:rPr>
              <a:t>When we think or believe something about future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E,g</a:t>
            </a:r>
            <a:r>
              <a:rPr lang="en-US" dirty="0" smtClean="0"/>
              <a:t>. the sun will shine from the east and 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set at the west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To make an offer, promise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E.g. I will ride you to school if you want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FORM : S + IS / AM/ARE + GOING TO + V1</a:t>
            </a:r>
          </a:p>
          <a:p>
            <a:pPr lvl="0"/>
            <a:r>
              <a:rPr lang="en-US" sz="2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express an </a:t>
            </a:r>
            <a:r>
              <a:rPr lang="en-US" sz="2800" b="1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intention/prior</a:t>
            </a:r>
            <a:r>
              <a:rPr lang="en-US" sz="2800" dirty="0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plan.</a:t>
            </a:r>
          </a:p>
          <a:p>
            <a:pPr marL="82296" lvl="0" indent="0">
              <a:buNone/>
            </a:pPr>
            <a:r>
              <a:rPr lang="en-US" sz="2800" dirty="0">
                <a:solidFill>
                  <a:schemeClr val="dk1"/>
                </a:solidFill>
                <a:latin typeface="Comic Sans MS"/>
                <a:sym typeface="Comic Sans MS"/>
              </a:rPr>
              <a:t> </a:t>
            </a:r>
            <a:r>
              <a:rPr lang="en-US" sz="2800" dirty="0" smtClean="0">
                <a:solidFill>
                  <a:schemeClr val="dk1"/>
                </a:solidFill>
                <a:latin typeface="Comic Sans MS"/>
                <a:sym typeface="Comic Sans MS"/>
              </a:rPr>
              <a:t>   E.g. I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sym typeface="Comic Sans MS"/>
              </a:rPr>
              <a:t>am going to</a:t>
            </a:r>
            <a:r>
              <a:rPr lang="en-US" sz="2800" dirty="0" smtClean="0">
                <a:solidFill>
                  <a:schemeClr val="dk1"/>
                </a:solidFill>
                <a:latin typeface="Comic Sans MS"/>
                <a:sym typeface="Comic Sans MS"/>
              </a:rPr>
              <a:t> buy anew car next month </a:t>
            </a:r>
          </a:p>
          <a:p>
            <a:r>
              <a:rPr lang="en-US" sz="2800" dirty="0">
                <a:solidFill>
                  <a:schemeClr val="dk1"/>
                </a:solidFill>
                <a:latin typeface="Comic Sans MS"/>
                <a:sym typeface="Comic Sans MS"/>
              </a:rPr>
              <a:t>T</a:t>
            </a:r>
            <a:r>
              <a:rPr lang="en-US" sz="2800" dirty="0" smtClean="0">
                <a:solidFill>
                  <a:schemeClr val="dk1"/>
                </a:solidFill>
                <a:latin typeface="Comic Sans MS"/>
                <a:sym typeface="Comic Sans MS"/>
              </a:rPr>
              <a:t>o express a prediction based on something, we can observe now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chemeClr val="dk1"/>
                </a:solidFill>
                <a:latin typeface="Comic Sans MS"/>
                <a:sym typeface="Comic Sans MS"/>
              </a:rPr>
              <a:t>    E.g. Look at those dark clouds in the sky, it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sym typeface="Comic Sans MS"/>
              </a:rPr>
              <a:t>is going to</a:t>
            </a:r>
            <a:r>
              <a:rPr lang="en-US" sz="2800" dirty="0" smtClean="0">
                <a:solidFill>
                  <a:schemeClr val="dk1"/>
                </a:solidFill>
                <a:latin typeface="Comic Sans MS"/>
                <a:sym typeface="Comic Sans MS"/>
              </a:rPr>
              <a:t> rain</a:t>
            </a:r>
          </a:p>
          <a:p>
            <a:endParaRPr lang="en-US" sz="2400" dirty="0" smtClean="0">
              <a:solidFill>
                <a:schemeClr val="dk1"/>
              </a:solidFill>
              <a:latin typeface="Comic Sans MS"/>
              <a:sym typeface="Comic Sans MS"/>
            </a:endParaRPr>
          </a:p>
          <a:p>
            <a:pPr marL="82296" indent="0">
              <a:buNone/>
            </a:pPr>
            <a:endParaRPr lang="en-US" sz="2400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083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CONTINOUSE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 : </a:t>
            </a:r>
            <a:r>
              <a:rPr lang="en-US" b="1" dirty="0" smtClean="0">
                <a:solidFill>
                  <a:srgbClr val="FF0000"/>
                </a:solidFill>
              </a:rPr>
              <a:t>S + WILL + BE + </a:t>
            </a:r>
            <a:r>
              <a:rPr lang="en-US" b="1" dirty="0" err="1" smtClean="0">
                <a:solidFill>
                  <a:srgbClr val="FF0000"/>
                </a:solidFill>
              </a:rPr>
              <a:t>Ving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Tonight </a:t>
            </a:r>
            <a:r>
              <a:rPr lang="en-US" dirty="0"/>
              <a:t>at 7 </a:t>
            </a:r>
            <a:r>
              <a:rPr lang="en-US" dirty="0" err="1"/>
              <a:t>p.m</a:t>
            </a:r>
            <a:r>
              <a:rPr lang="en-US" dirty="0"/>
              <a:t> I</a:t>
            </a:r>
            <a:r>
              <a:rPr lang="en-US" b="1" dirty="0">
                <a:solidFill>
                  <a:srgbClr val="FF0000"/>
                </a:solidFill>
              </a:rPr>
              <a:t> will be having </a:t>
            </a:r>
            <a:r>
              <a:rPr lang="en-US" dirty="0"/>
              <a:t>dinner with my big </a:t>
            </a:r>
            <a:r>
              <a:rPr lang="en-US" dirty="0" smtClean="0"/>
              <a:t>family</a:t>
            </a:r>
          </a:p>
          <a:p>
            <a:r>
              <a:rPr lang="en-US" dirty="0"/>
              <a:t> I </a:t>
            </a:r>
            <a:r>
              <a:rPr lang="en-US" b="1" dirty="0">
                <a:solidFill>
                  <a:srgbClr val="FF0000"/>
                </a:solidFill>
              </a:rPr>
              <a:t>will be doing</a:t>
            </a:r>
            <a:r>
              <a:rPr lang="en-US" dirty="0"/>
              <a:t> my home work when she arrives </a:t>
            </a:r>
            <a:r>
              <a:rPr lang="en-US" dirty="0" smtClean="0"/>
              <a:t>tonight</a:t>
            </a:r>
          </a:p>
          <a:p>
            <a:r>
              <a:rPr lang="en-US" dirty="0"/>
              <a:t>I guess </a:t>
            </a:r>
            <a:r>
              <a:rPr lang="en-US" b="1" dirty="0"/>
              <a:t>you'll be feeling</a:t>
            </a:r>
            <a:r>
              <a:rPr lang="en-US" dirty="0"/>
              <a:t> thirsty after working in the </a:t>
            </a:r>
            <a:r>
              <a:rPr lang="en-US" dirty="0" smtClean="0"/>
              <a:t>sun</a:t>
            </a:r>
          </a:p>
          <a:p>
            <a:r>
              <a:rPr lang="en-US" dirty="0"/>
              <a:t>Just think, next Monday </a:t>
            </a:r>
            <a:r>
              <a:rPr lang="en-US" b="1" dirty="0">
                <a:solidFill>
                  <a:srgbClr val="FF0000"/>
                </a:solidFill>
              </a:rPr>
              <a:t>you will be working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/>
              <a:t>in your new job.</a:t>
            </a:r>
          </a:p>
          <a:p>
            <a:r>
              <a:rPr lang="en-US" b="1" dirty="0"/>
              <a:t>Will I be sleeping</a:t>
            </a:r>
            <a:r>
              <a:rPr lang="en-US" dirty="0"/>
              <a:t> in this room?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CONTINOUSE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TIME SIGNAL</a:t>
            </a:r>
          </a:p>
          <a:p>
            <a:pPr marL="82296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3300" b="1" dirty="0" smtClean="0"/>
              <a:t>Tomorrow </a:t>
            </a:r>
            <a:r>
              <a:rPr lang="en-US" sz="3300" b="1" dirty="0"/>
              <a:t>night</a:t>
            </a:r>
            <a:r>
              <a:rPr lang="en-US" sz="3300" dirty="0"/>
              <a:t>: </a:t>
            </a:r>
            <a:r>
              <a:rPr lang="en-US" sz="3300" dirty="0" err="1"/>
              <a:t>Besok</a:t>
            </a:r>
            <a:r>
              <a:rPr lang="en-US" sz="3300" dirty="0"/>
              <a:t> </a:t>
            </a:r>
            <a:r>
              <a:rPr lang="en-US" sz="3300" dirty="0" err="1"/>
              <a:t>malam</a:t>
            </a:r>
            <a:endParaRPr lang="en-US" sz="3300" dirty="0"/>
          </a:p>
          <a:p>
            <a:pPr>
              <a:lnSpc>
                <a:spcPct val="120000"/>
              </a:lnSpc>
            </a:pPr>
            <a:r>
              <a:rPr lang="en-US" sz="3300" b="1" dirty="0"/>
              <a:t>Next year on April</a:t>
            </a:r>
            <a:r>
              <a:rPr lang="en-US" sz="3300" dirty="0"/>
              <a:t>: </a:t>
            </a:r>
            <a:r>
              <a:rPr lang="en-US" sz="3300" dirty="0" err="1"/>
              <a:t>Tahun</a:t>
            </a:r>
            <a:r>
              <a:rPr lang="en-US" sz="3300" dirty="0"/>
              <a:t> </a:t>
            </a:r>
            <a:r>
              <a:rPr lang="en-US" sz="3300" dirty="0" err="1"/>
              <a:t>depan</a:t>
            </a:r>
            <a:r>
              <a:rPr lang="en-US" sz="3300" dirty="0"/>
              <a:t> </a:t>
            </a:r>
            <a:r>
              <a:rPr lang="en-US" sz="3300" dirty="0" err="1"/>
              <a:t>pada</a:t>
            </a:r>
            <a:r>
              <a:rPr lang="en-US" sz="3300" dirty="0"/>
              <a:t> </a:t>
            </a:r>
            <a:r>
              <a:rPr lang="en-US" sz="3300" dirty="0" err="1"/>
              <a:t>bulan</a:t>
            </a:r>
            <a:r>
              <a:rPr lang="en-US" sz="3300" dirty="0"/>
              <a:t> April</a:t>
            </a:r>
          </a:p>
          <a:p>
            <a:pPr>
              <a:lnSpc>
                <a:spcPct val="120000"/>
              </a:lnSpc>
            </a:pPr>
            <a:r>
              <a:rPr lang="en-US" sz="3300" b="1" dirty="0"/>
              <a:t>Tonight at seven o’clock:</a:t>
            </a:r>
            <a:r>
              <a:rPr lang="en-US" sz="3300" dirty="0"/>
              <a:t> </a:t>
            </a:r>
            <a:r>
              <a:rPr lang="en-US" sz="3300" dirty="0" err="1"/>
              <a:t>Nanti</a:t>
            </a:r>
            <a:r>
              <a:rPr lang="en-US" sz="3300" dirty="0"/>
              <a:t> </a:t>
            </a:r>
            <a:r>
              <a:rPr lang="en-US" sz="3300" dirty="0" err="1"/>
              <a:t>malam</a:t>
            </a:r>
            <a:r>
              <a:rPr lang="en-US" sz="3300" dirty="0"/>
              <a:t> jam 07.00</a:t>
            </a:r>
          </a:p>
          <a:p>
            <a:pPr>
              <a:lnSpc>
                <a:spcPct val="120000"/>
              </a:lnSpc>
            </a:pPr>
            <a:r>
              <a:rPr lang="en-US" sz="3300" b="1" dirty="0"/>
              <a:t>At this time tomorrow:</a:t>
            </a:r>
            <a:r>
              <a:rPr lang="en-US" sz="3300" dirty="0"/>
              <a:t> </a:t>
            </a:r>
            <a:r>
              <a:rPr lang="en-US" sz="3300" dirty="0" err="1"/>
              <a:t>Pada</a:t>
            </a:r>
            <a:r>
              <a:rPr lang="en-US" sz="3300" dirty="0"/>
              <a:t> </a:t>
            </a:r>
            <a:r>
              <a:rPr lang="en-US" sz="3300" dirty="0" err="1"/>
              <a:t>waktu</a:t>
            </a:r>
            <a:r>
              <a:rPr lang="en-US" sz="3300" dirty="0"/>
              <a:t> </a:t>
            </a:r>
            <a:r>
              <a:rPr lang="en-US" sz="3300" dirty="0" err="1"/>
              <a:t>ini</a:t>
            </a:r>
            <a:r>
              <a:rPr lang="en-US" sz="3300" dirty="0"/>
              <a:t> </a:t>
            </a:r>
            <a:r>
              <a:rPr lang="en-US" sz="3300" dirty="0" err="1"/>
              <a:t>besok</a:t>
            </a:r>
            <a:endParaRPr lang="en-US" sz="3300" dirty="0"/>
          </a:p>
          <a:p>
            <a:pPr>
              <a:lnSpc>
                <a:spcPct val="120000"/>
              </a:lnSpc>
            </a:pPr>
            <a:r>
              <a:rPr lang="en-US" sz="3300" b="1" dirty="0"/>
              <a:t>At six o'clock tomorrow morning:</a:t>
            </a:r>
            <a:r>
              <a:rPr lang="en-US" sz="3300" dirty="0"/>
              <a:t> </a:t>
            </a:r>
            <a:r>
              <a:rPr lang="en-US" sz="3300" dirty="0" err="1"/>
              <a:t>Pada</a:t>
            </a:r>
            <a:r>
              <a:rPr lang="en-US" sz="3300" dirty="0"/>
              <a:t> jam 6 </a:t>
            </a:r>
            <a:r>
              <a:rPr lang="en-US" sz="3300" dirty="0" err="1"/>
              <a:t>besok</a:t>
            </a:r>
            <a:r>
              <a:rPr lang="en-US" sz="3300" dirty="0"/>
              <a:t> </a:t>
            </a:r>
            <a:r>
              <a:rPr lang="en-US" sz="3300" dirty="0" err="1"/>
              <a:t>pagi</a:t>
            </a:r>
            <a:endParaRPr lang="en-US" sz="3300" dirty="0"/>
          </a:p>
          <a:p>
            <a:pPr>
              <a:lnSpc>
                <a:spcPct val="120000"/>
              </a:lnSpc>
            </a:pPr>
            <a:r>
              <a:rPr lang="en-US" sz="3300" b="1" dirty="0"/>
              <a:t>At this time next year</a:t>
            </a:r>
            <a:r>
              <a:rPr lang="en-US" sz="3300" dirty="0"/>
              <a:t>: </a:t>
            </a:r>
            <a:r>
              <a:rPr lang="en-US" sz="3300" dirty="0" err="1"/>
              <a:t>Pada</a:t>
            </a:r>
            <a:r>
              <a:rPr lang="en-US" sz="3300" dirty="0"/>
              <a:t> </a:t>
            </a:r>
            <a:r>
              <a:rPr lang="en-US" sz="3300" dirty="0" err="1"/>
              <a:t>saat</a:t>
            </a:r>
            <a:r>
              <a:rPr lang="en-US" sz="3300" dirty="0"/>
              <a:t> </a:t>
            </a:r>
            <a:r>
              <a:rPr lang="en-US" sz="3300" dirty="0" err="1"/>
              <a:t>ini</a:t>
            </a:r>
            <a:r>
              <a:rPr lang="en-US" sz="3300" dirty="0"/>
              <a:t> </a:t>
            </a:r>
            <a:r>
              <a:rPr lang="en-US" sz="3300" dirty="0" err="1"/>
              <a:t>tahun</a:t>
            </a:r>
            <a:r>
              <a:rPr lang="en-US" sz="3300" dirty="0"/>
              <a:t> </a:t>
            </a:r>
            <a:r>
              <a:rPr lang="en-US" sz="3300" dirty="0" err="1"/>
              <a:t>depan</a:t>
            </a:r>
            <a:endParaRPr lang="en-US" sz="3300" dirty="0"/>
          </a:p>
          <a:p>
            <a:pPr marL="82296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Can you complete these sentences by using verbs in brackets?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This time tomorrow I’ll ____(study, work, walk, etc.)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At 9 </a:t>
            </a:r>
            <a:r>
              <a:rPr lang="en-US" dirty="0" err="1" smtClean="0"/>
              <a:t>p.m</a:t>
            </a:r>
            <a:r>
              <a:rPr lang="en-US" dirty="0" smtClean="0"/>
              <a:t> next Saturday, I’ll ___(cook, drive, have)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This time next week, I’ll ___(travel, work)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7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Future perfect tense</a:t>
            </a:r>
            <a:r>
              <a:rPr lang="en-US" dirty="0"/>
              <a:t> 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di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r>
              <a:rPr lang="en-US" dirty="0" smtClean="0"/>
              <a:t>The form</a:t>
            </a:r>
          </a:p>
          <a:p>
            <a:r>
              <a:rPr lang="en-US" dirty="0" smtClean="0"/>
              <a:t>S + WILL HAVE + VERB 3</a:t>
            </a:r>
            <a:endParaRPr lang="en-US" dirty="0"/>
          </a:p>
          <a:p>
            <a:r>
              <a:rPr lang="en-US" dirty="0" smtClean="0"/>
              <a:t>S + WILL NOT + HAVE + VERB 3</a:t>
            </a:r>
          </a:p>
          <a:p>
            <a:r>
              <a:rPr lang="en-US" dirty="0" smtClean="0"/>
              <a:t>WILL + S + HAVE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6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48006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400" b="1" dirty="0" smtClean="0"/>
              <a:t>FOR EXAMPLES </a:t>
            </a:r>
            <a:endParaRPr lang="en-US" sz="4400" b="1" dirty="0" smtClean="0"/>
          </a:p>
          <a:p>
            <a:pPr>
              <a:lnSpc>
                <a:spcPct val="170000"/>
              </a:lnSpc>
            </a:pPr>
            <a:r>
              <a:rPr lang="en-US" sz="4400" dirty="0" smtClean="0"/>
              <a:t>Meet </a:t>
            </a:r>
            <a:r>
              <a:rPr lang="en-US" sz="4400" dirty="0"/>
              <a:t>me at 7 </a:t>
            </a:r>
            <a:r>
              <a:rPr lang="en-US" sz="4400" dirty="0" err="1" smtClean="0"/>
              <a:t>p.m</a:t>
            </a:r>
            <a:r>
              <a:rPr lang="en-US" sz="4400" dirty="0" smtClean="0"/>
              <a:t>,</a:t>
            </a:r>
            <a:r>
              <a:rPr lang="en-US" sz="4400" dirty="0"/>
              <a:t> </a:t>
            </a:r>
            <a:r>
              <a:rPr lang="en-US" sz="4400" b="1" dirty="0">
                <a:solidFill>
                  <a:srgbClr val="FF0000"/>
                </a:solidFill>
              </a:rPr>
              <a:t>I will have arrived</a:t>
            </a:r>
            <a:r>
              <a:rPr lang="en-US" sz="4400" dirty="0">
                <a:solidFill>
                  <a:srgbClr val="FF0000"/>
                </a:solidFill>
              </a:rPr>
              <a:t> </a:t>
            </a:r>
            <a:r>
              <a:rPr lang="en-US" sz="4400" dirty="0"/>
              <a:t>home by then.</a:t>
            </a:r>
          </a:p>
          <a:p>
            <a:pPr>
              <a:lnSpc>
                <a:spcPct val="170000"/>
              </a:lnSpc>
            </a:pPr>
            <a:r>
              <a:rPr lang="en-US" sz="4400" dirty="0"/>
              <a:t>I think</a:t>
            </a:r>
            <a:r>
              <a:rPr lang="en-US" sz="4400" b="1" dirty="0"/>
              <a:t> </a:t>
            </a:r>
            <a:r>
              <a:rPr lang="en-US" sz="4400" b="1" dirty="0">
                <a:solidFill>
                  <a:srgbClr val="FF0000"/>
                </a:solidFill>
              </a:rPr>
              <a:t>I will not have finished</a:t>
            </a:r>
            <a:r>
              <a:rPr lang="en-US" sz="4400" dirty="0"/>
              <a:t> this by tomorrow.</a:t>
            </a:r>
          </a:p>
          <a:p>
            <a:pPr>
              <a:lnSpc>
                <a:spcPct val="170000"/>
              </a:lnSpc>
            </a:pPr>
            <a:r>
              <a:rPr lang="en-US" sz="4400" b="1" dirty="0">
                <a:solidFill>
                  <a:srgbClr val="FF0000"/>
                </a:solidFill>
              </a:rPr>
              <a:t>Brian will not have gone</a:t>
            </a:r>
            <a:r>
              <a:rPr lang="en-US" sz="4400" dirty="0"/>
              <a:t> to Toronto by the end of this month.</a:t>
            </a:r>
          </a:p>
          <a:p>
            <a:pPr>
              <a:lnSpc>
                <a:spcPct val="170000"/>
              </a:lnSpc>
            </a:pPr>
            <a:r>
              <a:rPr lang="en-US" sz="4400" b="1" dirty="0">
                <a:solidFill>
                  <a:srgbClr val="FF0000"/>
                </a:solidFill>
              </a:rPr>
              <a:t>Johnny will have been here</a:t>
            </a:r>
            <a:r>
              <a:rPr lang="en-US" sz="4400" dirty="0">
                <a:solidFill>
                  <a:srgbClr val="FF0000"/>
                </a:solidFill>
              </a:rPr>
              <a:t> </a:t>
            </a:r>
            <a:r>
              <a:rPr lang="en-US" sz="4400" dirty="0"/>
              <a:t>for four months on November 30th.</a:t>
            </a:r>
          </a:p>
          <a:p>
            <a:pPr>
              <a:lnSpc>
                <a:spcPct val="170000"/>
              </a:lnSpc>
            </a:pPr>
            <a:r>
              <a:rPr lang="en-US" sz="4400" dirty="0"/>
              <a:t>By the time you read this letter, </a:t>
            </a:r>
            <a:r>
              <a:rPr lang="en-US" sz="4400" b="1" dirty="0">
                <a:solidFill>
                  <a:srgbClr val="FF0000"/>
                </a:solidFill>
              </a:rPr>
              <a:t>she will have left</a:t>
            </a:r>
            <a:r>
              <a:rPr lang="en-US" sz="4400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en-US" sz="4400" dirty="0"/>
              <a:t>By next Sunday,</a:t>
            </a:r>
            <a:r>
              <a:rPr lang="en-US" sz="4400" dirty="0">
                <a:solidFill>
                  <a:srgbClr val="FF0000"/>
                </a:solidFill>
              </a:rPr>
              <a:t> </a:t>
            </a:r>
            <a:r>
              <a:rPr lang="en-US" sz="4400" b="1" dirty="0">
                <a:solidFill>
                  <a:srgbClr val="FF0000"/>
                </a:solidFill>
              </a:rPr>
              <a:t>he will not have moved</a:t>
            </a:r>
            <a:r>
              <a:rPr lang="en-US" sz="4400" dirty="0">
                <a:solidFill>
                  <a:srgbClr val="FF0000"/>
                </a:solidFill>
              </a:rPr>
              <a:t> i</a:t>
            </a:r>
            <a:r>
              <a:rPr lang="en-US" sz="4400" dirty="0"/>
              <a:t>nto his new company.</a:t>
            </a:r>
          </a:p>
          <a:p>
            <a:pPr>
              <a:lnSpc>
                <a:spcPct val="170000"/>
              </a:lnSpc>
            </a:pPr>
            <a:r>
              <a:rPr lang="en-US" sz="4400" b="1" dirty="0" smtClean="0">
                <a:solidFill>
                  <a:srgbClr val="FF0000"/>
                </a:solidFill>
              </a:rPr>
              <a:t>Will</a:t>
            </a:r>
            <a:r>
              <a:rPr lang="en-US" sz="4400" dirty="0">
                <a:solidFill>
                  <a:srgbClr val="FF0000"/>
                </a:solidFill>
              </a:rPr>
              <a:t> </a:t>
            </a:r>
            <a:r>
              <a:rPr lang="en-US" sz="4400" b="1" dirty="0">
                <a:solidFill>
                  <a:srgbClr val="FF0000"/>
                </a:solidFill>
              </a:rPr>
              <a:t>you have done</a:t>
            </a:r>
            <a:r>
              <a:rPr lang="en-US" sz="4400" dirty="0"/>
              <a:t> your task when we pick you up?</a:t>
            </a:r>
          </a:p>
          <a:p>
            <a:pPr marL="82296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8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I’m writing a book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By this time next month, I ___the book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John is cleaning the house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By the time his friends arrive, </a:t>
            </a:r>
            <a:r>
              <a:rPr lang="en-US" dirty="0" err="1" smtClean="0"/>
              <a:t>Jhon</a:t>
            </a:r>
            <a:r>
              <a:rPr lang="en-US" dirty="0" smtClean="0"/>
              <a:t> __ </a:t>
            </a:r>
          </a:p>
          <a:p>
            <a:pPr marL="82296" indent="0">
              <a:buNone/>
            </a:pPr>
            <a:r>
              <a:rPr lang="en-US" dirty="0"/>
              <a:t> </a:t>
            </a:r>
            <a:r>
              <a:rPr lang="en-US" dirty="0" smtClean="0"/>
              <a:t>    the house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6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753</TotalTime>
  <Words>530</Words>
  <Application>Microsoft Office PowerPoint</Application>
  <PresentationFormat>On-screen Show (4:3)</PresentationFormat>
  <Paragraphs>87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REVIEW( SIMPLE FUTURE, FUTURE CONTINUOUSE, FUTURE PERFECT,  AND FUTURE PERFECT PROGRESIVE</vt:lpstr>
      <vt:lpstr>SIMPLE FUTURE</vt:lpstr>
      <vt:lpstr>SIMPLE FUTURE</vt:lpstr>
      <vt:lpstr>FUTURE CONTINOUSE</vt:lpstr>
      <vt:lpstr>FUTURE CONTINOUSE</vt:lpstr>
      <vt:lpstr>LET’S PPRACTICE</vt:lpstr>
      <vt:lpstr>FUTURE PERFECT</vt:lpstr>
      <vt:lpstr>FUTURE PERFECT</vt:lpstr>
      <vt:lpstr>Let’s Practice</vt:lpstr>
      <vt:lpstr>FUTURE PERFECT CONTINUOUS</vt:lpstr>
      <vt:lpstr>FUTURE PERFECT CONTINUOUS</vt:lpstr>
      <vt:lpstr>WHEN WE USE FUTURE PERFECT CONTINUOUS</vt:lpstr>
      <vt:lpstr>LET’S PRACTICE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28</cp:revision>
  <dcterms:created xsi:type="dcterms:W3CDTF">2021-09-02T09:21:54Z</dcterms:created>
  <dcterms:modified xsi:type="dcterms:W3CDTF">2021-09-03T09:54:05Z</dcterms:modified>
</cp:coreProperties>
</file>