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8" r:id="rId4"/>
    <p:sldId id="262" r:id="rId5"/>
    <p:sldId id="275" r:id="rId6"/>
    <p:sldId id="269" r:id="rId7"/>
    <p:sldId id="276" r:id="rId8"/>
    <p:sldId id="272" r:id="rId9"/>
    <p:sldId id="277" r:id="rId10"/>
    <p:sldId id="273" r:id="rId11"/>
    <p:sldId id="27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8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398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42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0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6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0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1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14-D42E-4395-AED5-508DB6D2D58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A20DDF-1A65-470F-9AD5-C0861E39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87858"/>
            <a:ext cx="7766936" cy="164630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REVIEW REAKSI </a:t>
            </a:r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REDOKS-2</a:t>
            </a:r>
            <a:endParaRPr lang="en-US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7675" y="3278100"/>
            <a:ext cx="7766936" cy="10968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*</a:t>
            </a:r>
            <a:r>
              <a:rPr lang="en-US" sz="2000" b="1" dirty="0" err="1" smtClean="0">
                <a:solidFill>
                  <a:srgbClr val="002060"/>
                </a:solidFill>
              </a:rPr>
              <a:t>Membedakan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reaksi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redoks,autoredoks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konproporsionasi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*</a:t>
            </a:r>
            <a:r>
              <a:rPr lang="en-US" sz="2000" b="1" dirty="0" err="1" smtClean="0">
                <a:solidFill>
                  <a:srgbClr val="002060"/>
                </a:solidFill>
              </a:rPr>
              <a:t>Membedakan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reduktor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dengan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oksidator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820" y="231820"/>
            <a:ext cx="92856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3. SO</a:t>
            </a:r>
            <a:r>
              <a:rPr lang="en-US" sz="3600" b="1" baseline="-25000" dirty="0" smtClean="0"/>
              <a:t>3</a:t>
            </a:r>
            <a:r>
              <a:rPr lang="en-US" sz="3600" b="1" baseline="30000" dirty="0" smtClean="0"/>
              <a:t>2-</a:t>
            </a:r>
            <a:r>
              <a:rPr lang="en-US" sz="3600" b="1" dirty="0" smtClean="0"/>
              <a:t>  +  MnO</a:t>
            </a:r>
            <a:r>
              <a:rPr lang="en-US" sz="3600" b="1" baseline="-25000" dirty="0" smtClean="0"/>
              <a:t>4</a:t>
            </a:r>
            <a:r>
              <a:rPr lang="en-US" sz="3600" b="1" baseline="30000" dirty="0" smtClean="0"/>
              <a:t>-</a:t>
            </a:r>
            <a:r>
              <a:rPr lang="en-US" sz="3600" b="1" dirty="0" smtClean="0"/>
              <a:t> 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 SO</a:t>
            </a:r>
            <a:r>
              <a:rPr lang="en-US" sz="36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+ Mn</a:t>
            </a:r>
            <a:r>
              <a:rPr lang="en-US" sz="3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</a:p>
          <a:p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</a:p>
          <a:p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Oksidator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</a:p>
          <a:p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193183"/>
            <a:ext cx="916975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Jawaban</a:t>
            </a:r>
            <a:r>
              <a:rPr lang="en-US" sz="3600" b="1" dirty="0" smtClean="0">
                <a:solidFill>
                  <a:srgbClr val="FF0000"/>
                </a:solidFill>
              </a:rPr>
              <a:t> :</a:t>
            </a:r>
            <a:endParaRPr lang="en-US" sz="3600" b="1" dirty="0"/>
          </a:p>
          <a:p>
            <a:r>
              <a:rPr lang="en-US" sz="3600" b="1" dirty="0" smtClean="0"/>
              <a:t>3</a:t>
            </a:r>
            <a:r>
              <a:rPr lang="en-US" sz="3600" b="1" dirty="0"/>
              <a:t>. SO</a:t>
            </a:r>
            <a:r>
              <a:rPr lang="en-US" sz="3600" b="1" baseline="-25000" dirty="0"/>
              <a:t>3</a:t>
            </a:r>
            <a:r>
              <a:rPr lang="en-US" sz="3600" b="1" baseline="30000" dirty="0"/>
              <a:t>2-</a:t>
            </a:r>
            <a:r>
              <a:rPr lang="en-US" sz="3600" b="1" dirty="0"/>
              <a:t>  +  MnO</a:t>
            </a:r>
            <a:r>
              <a:rPr lang="en-US" sz="3600" b="1" baseline="-25000" dirty="0"/>
              <a:t>4</a:t>
            </a:r>
            <a:r>
              <a:rPr lang="en-US" sz="3600" b="1" baseline="30000" dirty="0"/>
              <a:t>-</a:t>
            </a:r>
            <a:r>
              <a:rPr lang="en-US" sz="3600" b="1" dirty="0"/>
              <a:t>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→  SO</a:t>
            </a:r>
            <a:r>
              <a:rPr lang="en-US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+ Mn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-2(3)         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-2(4)            </a:t>
            </a:r>
            <a:r>
              <a:rPr lang="en-US" sz="2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+6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-2(4)        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sz="2400" b="1" baseline="30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3600" b="1" baseline="30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endParaRPr lang="en-US" sz="3600" b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US" sz="3600" b="1" baseline="30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3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endParaRPr lang="en-US" sz="3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= </a:t>
            </a:r>
            <a:r>
              <a:rPr lang="en-US" sz="3600" b="1" dirty="0">
                <a:solidFill>
                  <a:srgbClr val="00B050"/>
                </a:solidFill>
              </a:rPr>
              <a:t>SO</a:t>
            </a:r>
            <a:r>
              <a:rPr lang="en-US" sz="3600" b="1" baseline="-25000" dirty="0">
                <a:solidFill>
                  <a:srgbClr val="00B050"/>
                </a:solidFill>
              </a:rPr>
              <a:t>3</a:t>
            </a:r>
            <a:r>
              <a:rPr lang="en-US" sz="3600" b="1" baseline="30000" dirty="0">
                <a:solidFill>
                  <a:srgbClr val="00B050"/>
                </a:solidFill>
              </a:rPr>
              <a:t>2-</a:t>
            </a:r>
            <a:endParaRPr lang="en-US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Oksidator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endParaRPr lang="en-US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= </a:t>
            </a:r>
            <a:r>
              <a:rPr lang="en-US" sz="3600" b="1" dirty="0" smtClean="0">
                <a:solidFill>
                  <a:srgbClr val="7030A0"/>
                </a:solidFill>
              </a:rPr>
              <a:t>MnO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4</a:t>
            </a:r>
            <a:r>
              <a:rPr lang="en-US" sz="3600" b="1" baseline="30000" dirty="0" smtClean="0">
                <a:solidFill>
                  <a:srgbClr val="7030A0"/>
                </a:solidFill>
              </a:rPr>
              <a:t>-</a:t>
            </a:r>
          </a:p>
          <a:p>
            <a:r>
              <a:rPr lang="en-US" sz="3600" b="1" dirty="0" err="1" smtClean="0">
                <a:solidFill>
                  <a:srgbClr val="0070C0"/>
                </a:solidFill>
              </a:rPr>
              <a:t>Hasil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reduksi</a:t>
            </a:r>
            <a:r>
              <a:rPr lang="en-US" sz="3600" b="1" dirty="0" smtClean="0">
                <a:solidFill>
                  <a:srgbClr val="0070C0"/>
                </a:solidFill>
              </a:rPr>
              <a:t> = Mn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2+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hasil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oksidasi</a:t>
            </a:r>
            <a:r>
              <a:rPr lang="en-US" sz="3600" b="1" dirty="0" smtClean="0">
                <a:solidFill>
                  <a:srgbClr val="FF0000"/>
                </a:solidFill>
              </a:rPr>
              <a:t> =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Curved Up Arrow 2"/>
          <p:cNvSpPr/>
          <p:nvPr/>
        </p:nvSpPr>
        <p:spPr>
          <a:xfrm>
            <a:off x="1030309" y="1918953"/>
            <a:ext cx="4237149" cy="75985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3123125" y="1918953"/>
            <a:ext cx="4288665" cy="1120462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477296" y="347730"/>
            <a:ext cx="5576551" cy="28333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SEKIAN DAN TERIMAKASIH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953037" y="3940935"/>
            <a:ext cx="6117463" cy="2253803"/>
          </a:xfrm>
          <a:prstGeom prst="flowChartMagnetic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TETAP SEMANGAT YA NAK……..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7817476" y="3142445"/>
            <a:ext cx="2163651" cy="267880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0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339" y="396033"/>
            <a:ext cx="1079249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Istilah-istilah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dalam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reaksi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redoks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endParaRPr lang="en-US" sz="3600" dirty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</a:rPr>
              <a:t>Autoredoks</a:t>
            </a:r>
            <a:r>
              <a:rPr lang="en-US" sz="3200" dirty="0" smtClean="0">
                <a:solidFill>
                  <a:srgbClr val="FF0000"/>
                </a:solidFill>
              </a:rPr>
              <a:t> ( </a:t>
            </a:r>
            <a:r>
              <a:rPr lang="en-US" sz="3200" dirty="0" err="1" smtClean="0">
                <a:solidFill>
                  <a:srgbClr val="FF0000"/>
                </a:solidFill>
              </a:rPr>
              <a:t>disproporsionasi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err="1" smtClean="0">
                <a:solidFill>
                  <a:srgbClr val="00B050"/>
                </a:solidFill>
              </a:rPr>
              <a:t>Autoredoks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adalah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suatu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reaksi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redoks</a:t>
            </a:r>
            <a:r>
              <a:rPr lang="en-US" sz="3200" dirty="0" smtClean="0">
                <a:solidFill>
                  <a:srgbClr val="00B050"/>
                </a:solidFill>
              </a:rPr>
              <a:t>, </a:t>
            </a:r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    </a:t>
            </a:r>
            <a:r>
              <a:rPr lang="en-US" sz="3200" dirty="0" err="1" smtClean="0">
                <a:solidFill>
                  <a:srgbClr val="00B050"/>
                </a:solidFill>
              </a:rPr>
              <a:t>dimana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zat</a:t>
            </a:r>
            <a:r>
              <a:rPr lang="en-US" sz="3200" b="1" i="1" dirty="0" smtClean="0">
                <a:solidFill>
                  <a:srgbClr val="00B050"/>
                </a:solidFill>
              </a:rPr>
              <a:t> yang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mengalami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reduksi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endParaRPr lang="en-US" sz="3200" b="1" i="1" dirty="0" smtClean="0">
              <a:solidFill>
                <a:srgbClr val="00B050"/>
              </a:solidFill>
            </a:endParaRPr>
          </a:p>
          <a:p>
            <a:r>
              <a:rPr lang="en-US" sz="3200" b="1" i="1" dirty="0">
                <a:solidFill>
                  <a:srgbClr val="00B05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    </a:t>
            </a:r>
            <a:r>
              <a:rPr lang="en-US" sz="3200" dirty="0" err="1" smtClean="0">
                <a:solidFill>
                  <a:srgbClr val="00B050"/>
                </a:solidFill>
              </a:rPr>
              <a:t>sama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dengan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zat</a:t>
            </a:r>
            <a:r>
              <a:rPr lang="en-US" sz="3200" dirty="0" smtClean="0">
                <a:solidFill>
                  <a:srgbClr val="00B050"/>
                </a:solidFill>
              </a:rPr>
              <a:t> yang   </a:t>
            </a:r>
            <a:r>
              <a:rPr lang="en-US" sz="3200" i="1" dirty="0" err="1" smtClean="0">
                <a:solidFill>
                  <a:srgbClr val="00B050"/>
                </a:solidFill>
              </a:rPr>
              <a:t>mengalami</a:t>
            </a:r>
            <a:r>
              <a:rPr lang="en-US" sz="3200" i="1" dirty="0" smtClean="0">
                <a:solidFill>
                  <a:srgbClr val="00B050"/>
                </a:solidFill>
              </a:rPr>
              <a:t> </a:t>
            </a:r>
            <a:r>
              <a:rPr lang="en-US" sz="3200" i="1" dirty="0" err="1" smtClean="0">
                <a:solidFill>
                  <a:srgbClr val="00B050"/>
                </a:solidFill>
              </a:rPr>
              <a:t>oksidasi</a:t>
            </a:r>
            <a:r>
              <a:rPr lang="en-US" sz="3200" i="1" dirty="0" smtClean="0">
                <a:solidFill>
                  <a:srgbClr val="00B050"/>
                </a:solidFill>
              </a:rPr>
              <a:t>.</a:t>
            </a:r>
          </a:p>
          <a:p>
            <a:endParaRPr lang="en-US" sz="3200" dirty="0"/>
          </a:p>
          <a:p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r>
              <a:rPr lang="en-US" sz="3200" dirty="0" smtClean="0"/>
              <a:t>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+  2  KOH                         </a:t>
            </a:r>
            <a:r>
              <a:rPr lang="en-US" sz="3200" dirty="0" err="1" smtClean="0"/>
              <a:t>KCl</a:t>
            </a:r>
            <a:r>
              <a:rPr lang="en-US" sz="3200" dirty="0" smtClean="0"/>
              <a:t>   +     </a:t>
            </a:r>
            <a:r>
              <a:rPr lang="en-US" sz="3200" dirty="0" err="1" smtClean="0"/>
              <a:t>KClO</a:t>
            </a:r>
            <a:r>
              <a:rPr lang="en-US" sz="3200" dirty="0" smtClean="0"/>
              <a:t>  </a:t>
            </a:r>
            <a:r>
              <a:rPr lang="en-US" sz="3200" dirty="0" smtClean="0"/>
              <a:t>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0  </a:t>
            </a:r>
            <a:r>
              <a:rPr lang="en-US" sz="3200" dirty="0" smtClean="0"/>
              <a:t>       +1 -2 +1                     +1 </a:t>
            </a:r>
            <a:r>
              <a:rPr lang="en-US" sz="3200" dirty="0" smtClean="0">
                <a:solidFill>
                  <a:srgbClr val="C00000"/>
                </a:solidFill>
              </a:rPr>
              <a:t>-1</a:t>
            </a:r>
            <a:r>
              <a:rPr lang="en-US" sz="3200" dirty="0" smtClean="0"/>
              <a:t>      +1 </a:t>
            </a:r>
            <a:r>
              <a:rPr lang="en-US" sz="3200" dirty="0" smtClean="0">
                <a:solidFill>
                  <a:srgbClr val="0070C0"/>
                </a:solidFill>
              </a:rPr>
              <a:t>+1</a:t>
            </a:r>
            <a:r>
              <a:rPr lang="en-US" sz="3200" dirty="0" smtClean="0"/>
              <a:t> -2 </a:t>
            </a:r>
            <a:r>
              <a:rPr lang="en-US" sz="3200" dirty="0" smtClean="0"/>
              <a:t>+</a:t>
            </a:r>
            <a:r>
              <a:rPr lang="en-US" sz="3200" dirty="0" smtClean="0"/>
              <a:t>1 -2</a:t>
            </a:r>
          </a:p>
          <a:p>
            <a:r>
              <a:rPr lang="en-US" sz="3200" dirty="0" smtClean="0"/>
              <a:t>                       </a:t>
            </a:r>
            <a:r>
              <a:rPr lang="en-US" sz="2000" dirty="0" smtClean="0">
                <a:solidFill>
                  <a:srgbClr val="0070C0"/>
                </a:solidFill>
              </a:rPr>
              <a:t>BILOKS NAIK =OKSIDASI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          </a:t>
            </a:r>
            <a:r>
              <a:rPr lang="en-US" sz="2400" dirty="0" err="1" smtClean="0">
                <a:solidFill>
                  <a:srgbClr val="FF0000"/>
                </a:solidFill>
              </a:rPr>
              <a:t>biloks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turun</a:t>
            </a:r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 err="1" smtClean="0">
                <a:solidFill>
                  <a:srgbClr val="FF0000"/>
                </a:solidFill>
              </a:rPr>
              <a:t>reduksi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327301" y="4665934"/>
            <a:ext cx="978408" cy="151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Up Arrow 3"/>
          <p:cNvSpPr/>
          <p:nvPr/>
        </p:nvSpPr>
        <p:spPr>
          <a:xfrm>
            <a:off x="837127" y="3206839"/>
            <a:ext cx="45719" cy="5151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1207522" y="5161549"/>
            <a:ext cx="7575869" cy="6697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1043188" y="5161549"/>
            <a:ext cx="6117465" cy="991673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270456"/>
            <a:ext cx="90796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zat</a:t>
            </a:r>
            <a:r>
              <a:rPr lang="en-US" sz="3600" dirty="0"/>
              <a:t> yang </a:t>
            </a:r>
            <a:r>
              <a:rPr lang="en-US" sz="3600" dirty="0" err="1">
                <a:solidFill>
                  <a:srgbClr val="FFC000"/>
                </a:solidFill>
              </a:rPr>
              <a:t>mengalami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reduksi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dengan</a:t>
            </a:r>
            <a:r>
              <a:rPr lang="en-US" sz="3600" dirty="0"/>
              <a:t> </a:t>
            </a:r>
            <a:r>
              <a:rPr lang="en-US" sz="3600" dirty="0" err="1"/>
              <a:t>zat</a:t>
            </a:r>
            <a:r>
              <a:rPr lang="en-US" sz="3600" dirty="0"/>
              <a:t> yang </a:t>
            </a:r>
            <a:r>
              <a:rPr lang="en-US" sz="3600" dirty="0" err="1">
                <a:solidFill>
                  <a:srgbClr val="FFC000"/>
                </a:solidFill>
              </a:rPr>
              <a:t>mengalami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oksidasi</a:t>
            </a:r>
            <a:r>
              <a:rPr lang="en-US" sz="3600" dirty="0"/>
              <a:t>,</a:t>
            </a:r>
          </a:p>
          <a:p>
            <a:r>
              <a:rPr lang="en-US" sz="3600" dirty="0"/>
              <a:t> di </a:t>
            </a:r>
            <a:r>
              <a:rPr lang="en-US" sz="3600" dirty="0" err="1"/>
              <a:t>sebut</a:t>
            </a:r>
            <a:r>
              <a:rPr lang="en-US" sz="3600" dirty="0"/>
              <a:t> </a:t>
            </a:r>
            <a:r>
              <a:rPr lang="en-US" sz="3600" dirty="0" err="1"/>
              <a:t>namanya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7030A0"/>
                </a:solidFill>
              </a:rPr>
              <a:t>autoredoks</a:t>
            </a:r>
            <a:r>
              <a:rPr lang="en-US" sz="3600" dirty="0">
                <a:solidFill>
                  <a:srgbClr val="7030A0"/>
                </a:solidFill>
              </a:rPr>
              <a:t> (dis </a:t>
            </a:r>
            <a:r>
              <a:rPr lang="en-US" sz="3600" dirty="0" err="1">
                <a:solidFill>
                  <a:srgbClr val="7030A0"/>
                </a:solidFill>
              </a:rPr>
              <a:t>proporsionasi</a:t>
            </a:r>
            <a:r>
              <a:rPr lang="en-US" sz="3600" dirty="0">
                <a:solidFill>
                  <a:srgbClr val="7030A0"/>
                </a:solidFill>
              </a:rPr>
              <a:t>)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FF0000"/>
                </a:solidFill>
              </a:rPr>
              <a:t>2. </a:t>
            </a:r>
            <a:r>
              <a:rPr lang="en-US" sz="3600" dirty="0" err="1">
                <a:solidFill>
                  <a:srgbClr val="FF0000"/>
                </a:solidFill>
              </a:rPr>
              <a:t>Konproporsionasi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/>
              <a:t>    </a:t>
            </a:r>
            <a:r>
              <a:rPr lang="en-US" sz="3600" dirty="0" err="1">
                <a:solidFill>
                  <a:srgbClr val="00B050"/>
                </a:solidFill>
              </a:rPr>
              <a:t>Konproporsionasi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adalah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reaksi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redoks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          </a:t>
            </a:r>
            <a:r>
              <a:rPr lang="en-US" sz="3600" dirty="0" err="1" smtClean="0">
                <a:solidFill>
                  <a:srgbClr val="00B050"/>
                </a:solidFill>
              </a:rPr>
              <a:t>dimana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i="1" dirty="0" err="1">
                <a:solidFill>
                  <a:srgbClr val="00B050"/>
                </a:solidFill>
              </a:rPr>
              <a:t>hasil</a:t>
            </a:r>
            <a:r>
              <a:rPr lang="en-US" sz="3600" i="1" dirty="0">
                <a:solidFill>
                  <a:srgbClr val="00B050"/>
                </a:solidFill>
              </a:rPr>
              <a:t> </a:t>
            </a:r>
            <a:r>
              <a:rPr lang="en-US" sz="3600" i="1" dirty="0" err="1">
                <a:solidFill>
                  <a:srgbClr val="00B050"/>
                </a:solidFill>
              </a:rPr>
              <a:t>reduksi</a:t>
            </a:r>
            <a:endParaRPr lang="en-US" sz="3600" i="1" dirty="0">
              <a:solidFill>
                <a:srgbClr val="00B050"/>
              </a:solidFill>
            </a:endParaRPr>
          </a:p>
          <a:p>
            <a:r>
              <a:rPr lang="en-US" sz="3600" i="1" dirty="0">
                <a:solidFill>
                  <a:srgbClr val="00B050"/>
                </a:solidFill>
              </a:rPr>
              <a:t>    </a:t>
            </a:r>
            <a:r>
              <a:rPr lang="en-US" sz="3600" dirty="0" err="1">
                <a:solidFill>
                  <a:srgbClr val="00B050"/>
                </a:solidFill>
              </a:rPr>
              <a:t>sama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dengan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i="1" dirty="0" err="1">
                <a:solidFill>
                  <a:srgbClr val="00B050"/>
                </a:solidFill>
              </a:rPr>
              <a:t>hasil</a:t>
            </a:r>
            <a:r>
              <a:rPr lang="en-US" sz="3600" i="1" dirty="0">
                <a:solidFill>
                  <a:srgbClr val="00B050"/>
                </a:solidFill>
              </a:rPr>
              <a:t> </a:t>
            </a:r>
            <a:r>
              <a:rPr lang="en-US" sz="3600" i="1" dirty="0" err="1">
                <a:solidFill>
                  <a:srgbClr val="00B050"/>
                </a:solidFill>
              </a:rPr>
              <a:t>oksidasi</a:t>
            </a:r>
            <a:endParaRPr lang="en-US" sz="3600" i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6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6" y="270456"/>
            <a:ext cx="1120462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endParaRPr lang="en-US" sz="3200" dirty="0"/>
          </a:p>
          <a:p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      +     SO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                     3 S     +   2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-2           +4                           0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3200" dirty="0" err="1" smtClean="0">
                <a:solidFill>
                  <a:srgbClr val="FF0000"/>
                </a:solidFill>
              </a:rPr>
              <a:t>reduksi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                  </a:t>
            </a:r>
            <a:endParaRPr lang="en-US" sz="3200" dirty="0"/>
          </a:p>
          <a:p>
            <a:r>
              <a:rPr lang="en-US" sz="3200" dirty="0" smtClean="0"/>
              <a:t>                       </a:t>
            </a:r>
            <a:r>
              <a:rPr lang="en-US" sz="3200" dirty="0" err="1" smtClean="0">
                <a:solidFill>
                  <a:srgbClr val="7030A0"/>
                </a:solidFill>
              </a:rPr>
              <a:t>oksidasi</a:t>
            </a:r>
            <a:endParaRPr lang="en-US" sz="3200" dirty="0" smtClean="0">
              <a:solidFill>
                <a:srgbClr val="7030A0"/>
              </a:solidFill>
            </a:endParaRPr>
          </a:p>
          <a:p>
            <a:endParaRPr lang="en-US" sz="3200" dirty="0"/>
          </a:p>
          <a:p>
            <a:r>
              <a:rPr lang="en-US" sz="3200" dirty="0" err="1" smtClean="0">
                <a:solidFill>
                  <a:srgbClr val="FF0000"/>
                </a:solidFill>
              </a:rPr>
              <a:t>Hasil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reduksi</a:t>
            </a:r>
            <a:r>
              <a:rPr lang="en-US" sz="3200" dirty="0" smtClean="0">
                <a:solidFill>
                  <a:srgbClr val="FF0000"/>
                </a:solidFill>
              </a:rPr>
              <a:t> = </a:t>
            </a:r>
            <a:r>
              <a:rPr lang="en-US" sz="3200" dirty="0" smtClean="0">
                <a:solidFill>
                  <a:srgbClr val="FF0000"/>
                </a:solidFill>
              </a:rPr>
              <a:t> S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hasil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oksidasi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=  S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di </a:t>
            </a:r>
            <a:r>
              <a:rPr lang="en-US" sz="3200" dirty="0" err="1" smtClean="0">
                <a:solidFill>
                  <a:srgbClr val="7030A0"/>
                </a:solidFill>
              </a:rPr>
              <a:t>sebut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reaksi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konproporsionasi</a:t>
            </a:r>
            <a:r>
              <a:rPr lang="en-US" sz="3200" dirty="0" smtClean="0">
                <a:solidFill>
                  <a:srgbClr val="7030A0"/>
                </a:solidFill>
              </a:rPr>
              <a:t>.</a:t>
            </a:r>
          </a:p>
          <a:p>
            <a:endParaRPr lang="en-US" sz="3200" dirty="0"/>
          </a:p>
          <a:p>
            <a:endParaRPr lang="en-US" dirty="0" smtClean="0"/>
          </a:p>
        </p:txBody>
      </p:sp>
      <p:sp>
        <p:nvSpPr>
          <p:cNvPr id="3" name="Right Arrow 2"/>
          <p:cNvSpPr/>
          <p:nvPr/>
        </p:nvSpPr>
        <p:spPr>
          <a:xfrm>
            <a:off x="4372570" y="1506437"/>
            <a:ext cx="978408" cy="21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Up Arrow 3"/>
          <p:cNvSpPr/>
          <p:nvPr/>
        </p:nvSpPr>
        <p:spPr>
          <a:xfrm>
            <a:off x="3026535" y="2194160"/>
            <a:ext cx="3670479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1197735" y="2237957"/>
            <a:ext cx="5924281" cy="1375446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68" y="231820"/>
            <a:ext cx="933718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3. </a:t>
            </a:r>
            <a:r>
              <a:rPr lang="en-US" sz="3200" dirty="0" err="1">
                <a:solidFill>
                  <a:srgbClr val="FF0000"/>
                </a:solidFill>
              </a:rPr>
              <a:t>Reduktor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/>
              <a:t>    </a:t>
            </a:r>
            <a:r>
              <a:rPr lang="en-US" sz="3200" dirty="0" err="1">
                <a:solidFill>
                  <a:srgbClr val="00B0F0"/>
                </a:solidFill>
              </a:rPr>
              <a:t>Reduktor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adalah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zat</a:t>
            </a:r>
            <a:r>
              <a:rPr lang="en-US" sz="3200" dirty="0">
                <a:solidFill>
                  <a:srgbClr val="00B0F0"/>
                </a:solidFill>
              </a:rPr>
              <a:t> yang </a:t>
            </a:r>
            <a:r>
              <a:rPr lang="en-US" sz="3200" dirty="0" err="1">
                <a:solidFill>
                  <a:srgbClr val="00B0F0"/>
                </a:solidFill>
              </a:rPr>
              <a:t>mengalami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oksidasi</a:t>
            </a:r>
            <a:r>
              <a:rPr lang="en-US" sz="3200" dirty="0">
                <a:solidFill>
                  <a:srgbClr val="00B0F0"/>
                </a:solidFill>
              </a:rPr>
              <a:t>, </a:t>
            </a:r>
          </a:p>
          <a:p>
            <a:r>
              <a:rPr lang="en-US" sz="3200" dirty="0">
                <a:solidFill>
                  <a:srgbClr val="00B0F0"/>
                </a:solidFill>
              </a:rPr>
              <a:t>    </a:t>
            </a:r>
            <a:r>
              <a:rPr lang="en-US" sz="3200" dirty="0" err="1">
                <a:solidFill>
                  <a:srgbClr val="00B0F0"/>
                </a:solidFill>
              </a:rPr>
              <a:t>tetapi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mengakibatkan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zat</a:t>
            </a:r>
            <a:r>
              <a:rPr lang="en-US" sz="3200" dirty="0">
                <a:solidFill>
                  <a:srgbClr val="00B0F0"/>
                </a:solidFill>
              </a:rPr>
              <a:t> lain </a:t>
            </a:r>
            <a:r>
              <a:rPr lang="en-US" sz="3200" dirty="0" err="1">
                <a:solidFill>
                  <a:srgbClr val="00B0F0"/>
                </a:solidFill>
              </a:rPr>
              <a:t>mengalami</a:t>
            </a:r>
            <a:r>
              <a:rPr lang="en-US" sz="3200" dirty="0">
                <a:solidFill>
                  <a:srgbClr val="00B0F0"/>
                </a:solidFill>
              </a:rPr>
              <a:t>      </a:t>
            </a:r>
            <a:r>
              <a:rPr lang="en-US" sz="3200" dirty="0" err="1">
                <a:solidFill>
                  <a:srgbClr val="00B0F0"/>
                </a:solidFill>
              </a:rPr>
              <a:t>reduksi</a:t>
            </a:r>
            <a:r>
              <a:rPr lang="en-US" sz="3200" dirty="0">
                <a:solidFill>
                  <a:srgbClr val="00B0F0"/>
                </a:solidFill>
              </a:rPr>
              <a:t>.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rgbClr val="FF0000"/>
                </a:solidFill>
              </a:rPr>
              <a:t>4. </a:t>
            </a:r>
            <a:r>
              <a:rPr lang="en-US" sz="3200" dirty="0" err="1">
                <a:solidFill>
                  <a:srgbClr val="FF0000"/>
                </a:solidFill>
              </a:rPr>
              <a:t>Oksidator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/>
              <a:t>    </a:t>
            </a:r>
            <a:r>
              <a:rPr lang="en-US" sz="3200" dirty="0" err="1">
                <a:solidFill>
                  <a:srgbClr val="7030A0"/>
                </a:solidFill>
              </a:rPr>
              <a:t>Oksidator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adalah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zat</a:t>
            </a:r>
            <a:r>
              <a:rPr lang="en-US" sz="3200" dirty="0">
                <a:solidFill>
                  <a:srgbClr val="7030A0"/>
                </a:solidFill>
              </a:rPr>
              <a:t> yang </a:t>
            </a:r>
            <a:r>
              <a:rPr lang="en-US" sz="3200" dirty="0" err="1">
                <a:solidFill>
                  <a:srgbClr val="7030A0"/>
                </a:solidFill>
              </a:rPr>
              <a:t>mengalami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reduksi</a:t>
            </a:r>
            <a:r>
              <a:rPr lang="en-US" sz="3200" dirty="0">
                <a:solidFill>
                  <a:srgbClr val="7030A0"/>
                </a:solidFill>
              </a:rPr>
              <a:t>, 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   </a:t>
            </a:r>
            <a:r>
              <a:rPr lang="en-US" sz="3200" dirty="0" err="1">
                <a:solidFill>
                  <a:srgbClr val="7030A0"/>
                </a:solidFill>
              </a:rPr>
              <a:t>tetapi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mengakibatkan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zat</a:t>
            </a:r>
            <a:r>
              <a:rPr lang="en-US" sz="3200" dirty="0">
                <a:solidFill>
                  <a:srgbClr val="7030A0"/>
                </a:solidFill>
              </a:rPr>
              <a:t> lain </a:t>
            </a:r>
            <a:r>
              <a:rPr lang="en-US" sz="3200" dirty="0" err="1">
                <a:solidFill>
                  <a:srgbClr val="7030A0"/>
                </a:solidFill>
              </a:rPr>
              <a:t>mengalami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oksidasi</a:t>
            </a:r>
            <a:endParaRPr lang="en-US" sz="32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3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9" y="270456"/>
            <a:ext cx="942733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Tentukan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reaksi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berikut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jenis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mana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redoks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biasa</a:t>
            </a:r>
            <a:r>
              <a:rPr lang="en-US" sz="2800" dirty="0" smtClean="0">
                <a:solidFill>
                  <a:srgbClr val="C00000"/>
                </a:solidFill>
              </a:rPr>
              <a:t>, auto </a:t>
            </a:r>
            <a:r>
              <a:rPr lang="en-US" sz="2800" dirty="0" err="1" smtClean="0">
                <a:solidFill>
                  <a:srgbClr val="C00000"/>
                </a:solidFill>
              </a:rPr>
              <a:t>redoks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atau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konproporsionasi,kemudian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tentukan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reduktor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oksidator</a:t>
            </a:r>
            <a:r>
              <a:rPr lang="en-US" sz="2800" dirty="0" smtClean="0">
                <a:solidFill>
                  <a:srgbClr val="C00000"/>
                </a:solidFill>
              </a:rPr>
              <a:t> ,</a:t>
            </a:r>
            <a:r>
              <a:rPr lang="en-US" sz="2800" dirty="0" err="1" smtClean="0">
                <a:solidFill>
                  <a:srgbClr val="C00000"/>
                </a:solidFill>
              </a:rPr>
              <a:t>hasil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reduksi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hasil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oksidasinya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endParaRPr lang="en-US" sz="28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 smtClean="0"/>
              <a:t>Cl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  +  2NaOH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+  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Oksidator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0397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335" y="321972"/>
            <a:ext cx="94273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 +   OH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→  I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+  IO</a:t>
            </a:r>
            <a:r>
              <a:rPr lang="en-US" sz="4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+  H</a:t>
            </a:r>
            <a:r>
              <a:rPr lang="en-US" sz="4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Oksidator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b="1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14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257577"/>
            <a:ext cx="9543245" cy="639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Jawaban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Cl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  </a:t>
            </a:r>
            <a:r>
              <a:rPr lang="en-US" sz="3200" b="1" dirty="0"/>
              <a:t>+  2NaOH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NaClO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+  H</a:t>
            </a:r>
            <a:r>
              <a:rPr lang="en-US" sz="32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+1 -2 +1        +1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+1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-2   +1(2) -2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endParaRPr lang="en-US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=Cl</a:t>
            </a:r>
            <a:r>
              <a:rPr lang="en-US" sz="3200" b="1" baseline="-2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</a:t>
            </a:r>
            <a:r>
              <a:rPr lang="en-US" sz="3600" b="1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Autoredoks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Oksidator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=Cl</a:t>
            </a:r>
            <a:r>
              <a:rPr lang="en-US" sz="32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US" sz="3200" b="1" baseline="-25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NaClO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/>
          </a:p>
        </p:txBody>
      </p:sp>
      <p:sp>
        <p:nvSpPr>
          <p:cNvPr id="3" name="Curved Up Arrow 2"/>
          <p:cNvSpPr/>
          <p:nvPr/>
        </p:nvSpPr>
        <p:spPr>
          <a:xfrm>
            <a:off x="1030309" y="1693572"/>
            <a:ext cx="3979573" cy="73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875763" y="1693572"/>
            <a:ext cx="6143223" cy="1197735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186411" y="3949042"/>
            <a:ext cx="103031" cy="77273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6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296214"/>
            <a:ext cx="918263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+   OH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→  I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+  IO</a:t>
            </a:r>
            <a:r>
              <a:rPr lang="en-US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+  H</a:t>
            </a:r>
            <a:r>
              <a:rPr lang="en-US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-2 +1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-2(3) 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+1(2) -2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endParaRPr lang="en-US" sz="3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</a:t>
            </a:r>
            <a:r>
              <a:rPr lang="en-US" sz="36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Autoredoks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Oksidator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I</a:t>
            </a:r>
            <a:r>
              <a:rPr lang="en-US" sz="3600" b="1" baseline="-25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 I</a:t>
            </a:r>
            <a:r>
              <a:rPr lang="en-US" sz="36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3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</a:t>
            </a:r>
            <a:r>
              <a:rPr lang="en-US" sz="3600" b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endParaRPr lang="en-US" sz="3600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" name="Curved Up Arrow 2"/>
          <p:cNvSpPr/>
          <p:nvPr/>
        </p:nvSpPr>
        <p:spPr>
          <a:xfrm>
            <a:off x="965915" y="1390918"/>
            <a:ext cx="3245477" cy="7083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965915" y="1500963"/>
            <a:ext cx="4752305" cy="15829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211392" y="3193961"/>
            <a:ext cx="193183" cy="101743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19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450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Algerian</vt:lpstr>
      <vt:lpstr>Arial</vt:lpstr>
      <vt:lpstr>Trebuchet MS</vt:lpstr>
      <vt:lpstr>Wingdings 3</vt:lpstr>
      <vt:lpstr>Facet</vt:lpstr>
      <vt:lpstr>REVIEW REAKSI REDOKS-2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REAKSI REDOKS-2</dc:title>
  <dc:creator>Windows User</dc:creator>
  <cp:lastModifiedBy>Windows User</cp:lastModifiedBy>
  <cp:revision>26</cp:revision>
  <dcterms:created xsi:type="dcterms:W3CDTF">2020-09-29T11:54:27Z</dcterms:created>
  <dcterms:modified xsi:type="dcterms:W3CDTF">2020-11-18T09:14:52Z</dcterms:modified>
</cp:coreProperties>
</file>