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68" r:id="rId4"/>
    <p:sldId id="262" r:id="rId5"/>
    <p:sldId id="275" r:id="rId6"/>
    <p:sldId id="269" r:id="rId7"/>
    <p:sldId id="276" r:id="rId8"/>
    <p:sldId id="272" r:id="rId9"/>
    <p:sldId id="277" r:id="rId10"/>
    <p:sldId id="273" r:id="rId11"/>
    <p:sldId id="274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19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60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86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57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5398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9086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42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21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0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62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78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6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0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10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0014-D42E-4395-AED5-508DB6D2D58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03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A0014-D42E-4395-AED5-508DB6D2D58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BA20DDF-1A65-470F-9AD5-C0861E395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4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87858"/>
            <a:ext cx="7766936" cy="1646302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  <a:latin typeface="Algerian" panose="04020705040A02060702" pitchFamily="82" charset="0"/>
              </a:rPr>
              <a:t>REVIEW REAKSI </a:t>
            </a:r>
            <a:r>
              <a:rPr lang="en-US" b="1" dirty="0" smtClean="0">
                <a:solidFill>
                  <a:srgbClr val="002060"/>
                </a:solidFill>
                <a:latin typeface="Algerian" panose="04020705040A02060702" pitchFamily="82" charset="0"/>
              </a:rPr>
              <a:t>REDOKS-2</a:t>
            </a:r>
            <a:endParaRPr lang="en-US" b="1" dirty="0">
              <a:solidFill>
                <a:srgbClr val="00206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7675" y="3278100"/>
            <a:ext cx="7766936" cy="109689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*</a:t>
            </a:r>
            <a:r>
              <a:rPr lang="en-US" sz="2000" b="1" dirty="0" err="1" smtClean="0">
                <a:solidFill>
                  <a:srgbClr val="002060"/>
                </a:solidFill>
              </a:rPr>
              <a:t>Membedakan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reaksi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redoks,autoredoks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dan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konproporsionasi</a:t>
            </a:r>
            <a:endParaRPr lang="en-US" sz="2000" b="1" dirty="0">
              <a:solidFill>
                <a:srgbClr val="002060"/>
              </a:solidFill>
            </a:endParaRPr>
          </a:p>
          <a:p>
            <a:r>
              <a:rPr lang="en-US" sz="2000" b="1" dirty="0" smtClean="0">
                <a:solidFill>
                  <a:srgbClr val="002060"/>
                </a:solidFill>
              </a:rPr>
              <a:t>*</a:t>
            </a:r>
            <a:r>
              <a:rPr lang="en-US" sz="2000" b="1" dirty="0" err="1" smtClean="0">
                <a:solidFill>
                  <a:srgbClr val="002060"/>
                </a:solidFill>
              </a:rPr>
              <a:t>Membedakan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reduktor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dengan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oksidator</a:t>
            </a:r>
            <a:endParaRPr lang="en-US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79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1820" y="231820"/>
            <a:ext cx="928566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3. SO</a:t>
            </a:r>
            <a:r>
              <a:rPr lang="en-US" sz="3600" b="1" baseline="-25000" dirty="0" smtClean="0"/>
              <a:t>3</a:t>
            </a:r>
            <a:r>
              <a:rPr lang="en-US" sz="3600" b="1" baseline="30000" dirty="0" smtClean="0"/>
              <a:t>2-</a:t>
            </a:r>
            <a:r>
              <a:rPr lang="en-US" sz="3600" b="1" dirty="0" smtClean="0"/>
              <a:t>  +  MnO</a:t>
            </a:r>
            <a:r>
              <a:rPr lang="en-US" sz="3600" b="1" baseline="-25000" dirty="0" smtClean="0"/>
              <a:t>4</a:t>
            </a:r>
            <a:r>
              <a:rPr lang="en-US" sz="3600" b="1" baseline="30000" dirty="0" smtClean="0"/>
              <a:t>-</a:t>
            </a:r>
            <a:r>
              <a:rPr lang="en-US" sz="3600" b="1" dirty="0" smtClean="0"/>
              <a:t> 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→  SO</a:t>
            </a:r>
            <a:r>
              <a:rPr lang="en-US" sz="36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2-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+ Mn</a:t>
            </a:r>
            <a:r>
              <a:rPr lang="en-US" sz="36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</a:p>
          <a:p>
            <a:endParaRPr lang="en-US" sz="36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Reduktor</a:t>
            </a:r>
            <a:r>
              <a:rPr lang="en-US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= </a:t>
            </a:r>
          </a:p>
          <a:p>
            <a:r>
              <a:rPr lang="en-US" sz="36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Oksidator</a:t>
            </a:r>
            <a:r>
              <a:rPr lang="en-US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</a:p>
          <a:p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reduksi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</a:p>
          <a:p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oksidasi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856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8941" y="193183"/>
            <a:ext cx="9169758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Jawaban</a:t>
            </a:r>
            <a:r>
              <a:rPr lang="en-US" sz="3600" b="1" dirty="0" smtClean="0">
                <a:solidFill>
                  <a:srgbClr val="FF0000"/>
                </a:solidFill>
              </a:rPr>
              <a:t> :</a:t>
            </a:r>
            <a:endParaRPr lang="en-US" sz="3600" b="1" dirty="0"/>
          </a:p>
          <a:p>
            <a:r>
              <a:rPr lang="en-US" sz="3600" b="1" dirty="0" smtClean="0"/>
              <a:t>3</a:t>
            </a:r>
            <a:r>
              <a:rPr lang="en-US" sz="3600" b="1" dirty="0"/>
              <a:t>. SO</a:t>
            </a:r>
            <a:r>
              <a:rPr lang="en-US" sz="3600" b="1" baseline="-25000" dirty="0"/>
              <a:t>3</a:t>
            </a:r>
            <a:r>
              <a:rPr lang="en-US" sz="3600" b="1" baseline="30000" dirty="0"/>
              <a:t>2-</a:t>
            </a:r>
            <a:r>
              <a:rPr lang="en-US" sz="3600" b="1" dirty="0"/>
              <a:t>  +  MnO</a:t>
            </a:r>
            <a:r>
              <a:rPr lang="en-US" sz="3600" b="1" baseline="-25000" dirty="0"/>
              <a:t>4</a:t>
            </a:r>
            <a:r>
              <a:rPr lang="en-US" sz="3600" b="1" baseline="30000" dirty="0"/>
              <a:t>-</a:t>
            </a:r>
            <a:r>
              <a:rPr lang="en-US" sz="3600" b="1" dirty="0"/>
              <a:t> 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→  SO</a:t>
            </a:r>
            <a:r>
              <a:rPr lang="en-US" sz="3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2-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+ Mn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</a:p>
          <a:p>
            <a:r>
              <a:rPr lang="en-US" sz="36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-2(3)          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+7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-2(4)            </a:t>
            </a:r>
            <a:r>
              <a:rPr lang="en-US" sz="24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+6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-2(4)         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endParaRPr lang="en-US" sz="2400" b="1" baseline="30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baseline="30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baseline="30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en-US" sz="3600" b="1" baseline="300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oksidasi</a:t>
            </a:r>
            <a:endParaRPr lang="en-US" sz="3600" b="1" baseline="30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</a:t>
            </a:r>
            <a:r>
              <a:rPr lang="en-US" sz="3600" b="1" baseline="30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reduksi</a:t>
            </a:r>
            <a:r>
              <a:rPr lang="en-US" sz="36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</a:t>
            </a:r>
            <a:endParaRPr lang="en-US" sz="36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Reduktor</a:t>
            </a:r>
            <a:r>
              <a:rPr lang="en-US" sz="3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= </a:t>
            </a:r>
            <a:r>
              <a:rPr lang="en-US" sz="36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</a:t>
            </a:r>
            <a:r>
              <a:rPr lang="en-US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36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mengalami</a:t>
            </a:r>
            <a:r>
              <a:rPr lang="en-US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oksidasi</a:t>
            </a:r>
            <a:endParaRPr lang="en-US" sz="36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= </a:t>
            </a:r>
            <a:r>
              <a:rPr lang="en-US" sz="3600" b="1" dirty="0">
                <a:solidFill>
                  <a:srgbClr val="00B050"/>
                </a:solidFill>
              </a:rPr>
              <a:t>SO</a:t>
            </a:r>
            <a:r>
              <a:rPr lang="en-US" sz="3600" b="1" baseline="-25000" dirty="0">
                <a:solidFill>
                  <a:srgbClr val="00B050"/>
                </a:solidFill>
              </a:rPr>
              <a:t>3</a:t>
            </a:r>
            <a:r>
              <a:rPr lang="en-US" sz="3600" b="1" baseline="30000" dirty="0">
                <a:solidFill>
                  <a:srgbClr val="00B050"/>
                </a:solidFill>
              </a:rPr>
              <a:t>2-</a:t>
            </a:r>
            <a:endParaRPr lang="en-US" sz="3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Oksidator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zat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mengalami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reduksi</a:t>
            </a:r>
            <a:endParaRPr lang="en-US" sz="36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= </a:t>
            </a:r>
            <a:r>
              <a:rPr lang="en-US" sz="3600" b="1" dirty="0" smtClean="0">
                <a:solidFill>
                  <a:srgbClr val="7030A0"/>
                </a:solidFill>
              </a:rPr>
              <a:t>MnO</a:t>
            </a:r>
            <a:r>
              <a:rPr lang="en-US" sz="3600" b="1" baseline="-25000" dirty="0" smtClean="0">
                <a:solidFill>
                  <a:srgbClr val="7030A0"/>
                </a:solidFill>
              </a:rPr>
              <a:t>4</a:t>
            </a:r>
            <a:r>
              <a:rPr lang="en-US" sz="3600" b="1" baseline="30000" dirty="0" smtClean="0">
                <a:solidFill>
                  <a:srgbClr val="7030A0"/>
                </a:solidFill>
              </a:rPr>
              <a:t>-</a:t>
            </a:r>
          </a:p>
          <a:p>
            <a:r>
              <a:rPr lang="en-US" sz="3600" b="1" dirty="0" err="1" smtClean="0">
                <a:solidFill>
                  <a:srgbClr val="0070C0"/>
                </a:solidFill>
              </a:rPr>
              <a:t>Hasil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reduksi</a:t>
            </a:r>
            <a:r>
              <a:rPr lang="en-US" sz="3600" b="1" dirty="0" smtClean="0">
                <a:solidFill>
                  <a:srgbClr val="0070C0"/>
                </a:solidFill>
              </a:rPr>
              <a:t> = Mn</a:t>
            </a:r>
            <a:r>
              <a:rPr lang="en-US" sz="3600" b="1" baseline="30000" dirty="0" smtClean="0">
                <a:solidFill>
                  <a:srgbClr val="0070C0"/>
                </a:solidFill>
              </a:rPr>
              <a:t>2+</a:t>
            </a:r>
          </a:p>
          <a:p>
            <a:r>
              <a:rPr lang="en-US" sz="3600" b="1" dirty="0" err="1" smtClean="0">
                <a:solidFill>
                  <a:srgbClr val="FF0000"/>
                </a:solidFill>
              </a:rPr>
              <a:t>hasil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oksidasi</a:t>
            </a:r>
            <a:r>
              <a:rPr lang="en-US" sz="3600" b="1" dirty="0" smtClean="0">
                <a:solidFill>
                  <a:srgbClr val="FF0000"/>
                </a:solidFill>
              </a:rPr>
              <a:t> = </a:t>
            </a:r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en-US" sz="3600" b="1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</a:t>
            </a:r>
            <a:endParaRPr lang="en-US" sz="36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3" name="Curved Up Arrow 2"/>
          <p:cNvSpPr/>
          <p:nvPr/>
        </p:nvSpPr>
        <p:spPr>
          <a:xfrm>
            <a:off x="1030309" y="1918953"/>
            <a:ext cx="4237149" cy="75985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Curved Up Arrow 3"/>
          <p:cNvSpPr/>
          <p:nvPr/>
        </p:nvSpPr>
        <p:spPr>
          <a:xfrm>
            <a:off x="3123125" y="1918953"/>
            <a:ext cx="4288665" cy="1120462"/>
          </a:xfrm>
          <a:prstGeom prst="curved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928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3477296" y="347730"/>
            <a:ext cx="5576551" cy="283335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rgbClr val="002060"/>
                </a:solidFill>
              </a:rPr>
              <a:t>SEKIAN DAN TERIMAKASIH</a:t>
            </a:r>
            <a:endParaRPr lang="en-US" sz="4000" dirty="0">
              <a:solidFill>
                <a:srgbClr val="002060"/>
              </a:solidFill>
            </a:endParaRPr>
          </a:p>
        </p:txBody>
      </p:sp>
      <p:sp>
        <p:nvSpPr>
          <p:cNvPr id="3" name="Flowchart: Sequential Access Storage 2"/>
          <p:cNvSpPr/>
          <p:nvPr/>
        </p:nvSpPr>
        <p:spPr>
          <a:xfrm>
            <a:off x="953037" y="3940935"/>
            <a:ext cx="6117463" cy="2253803"/>
          </a:xfrm>
          <a:prstGeom prst="flowChartMagneticTap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2060"/>
                </a:solidFill>
              </a:rPr>
              <a:t>TETAP SEMANGAT YA NAK……..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4" name="Smiley Face 3"/>
          <p:cNvSpPr/>
          <p:nvPr/>
        </p:nvSpPr>
        <p:spPr>
          <a:xfrm>
            <a:off x="7817476" y="3142445"/>
            <a:ext cx="2163651" cy="267880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00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8339" y="396033"/>
            <a:ext cx="10792495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7030A0"/>
                </a:solidFill>
              </a:rPr>
              <a:t>Istilah-istilah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dalam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reaksi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redoks</a:t>
            </a:r>
            <a:r>
              <a:rPr lang="en-US" sz="3600" dirty="0" smtClean="0">
                <a:solidFill>
                  <a:srgbClr val="7030A0"/>
                </a:solidFill>
              </a:rPr>
              <a:t>.</a:t>
            </a:r>
            <a:endParaRPr lang="en-US" sz="3600" dirty="0">
              <a:solidFill>
                <a:srgbClr val="7030A0"/>
              </a:solidFill>
            </a:endParaRPr>
          </a:p>
          <a:p>
            <a:pPr marL="342900" indent="-342900">
              <a:buAutoNum type="arabicPeriod"/>
            </a:pPr>
            <a:r>
              <a:rPr lang="en-US" sz="3200" dirty="0" err="1" smtClean="0">
                <a:solidFill>
                  <a:srgbClr val="FF0000"/>
                </a:solidFill>
              </a:rPr>
              <a:t>Autoredoks</a:t>
            </a:r>
            <a:r>
              <a:rPr lang="en-US" sz="3200" dirty="0" smtClean="0">
                <a:solidFill>
                  <a:srgbClr val="FF0000"/>
                </a:solidFill>
              </a:rPr>
              <a:t> ( </a:t>
            </a:r>
            <a:r>
              <a:rPr lang="en-US" sz="3200" dirty="0" err="1" smtClean="0">
                <a:solidFill>
                  <a:srgbClr val="FF0000"/>
                </a:solidFill>
              </a:rPr>
              <a:t>disproporsionasi</a:t>
            </a:r>
            <a:r>
              <a:rPr lang="en-US" sz="32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</a:t>
            </a:r>
            <a:r>
              <a:rPr lang="en-US" sz="3200" dirty="0" err="1" smtClean="0">
                <a:solidFill>
                  <a:srgbClr val="00B050"/>
                </a:solidFill>
              </a:rPr>
              <a:t>Autoredoks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adalah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suatu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reaksi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redoks</a:t>
            </a:r>
            <a:r>
              <a:rPr lang="en-US" sz="3200" dirty="0" smtClean="0">
                <a:solidFill>
                  <a:srgbClr val="00B050"/>
                </a:solidFill>
              </a:rPr>
              <a:t>, </a:t>
            </a:r>
            <a:endParaRPr lang="en-US" sz="3200" dirty="0" smtClean="0">
              <a:solidFill>
                <a:srgbClr val="00B050"/>
              </a:solidFill>
            </a:endParaRPr>
          </a:p>
          <a:p>
            <a:r>
              <a:rPr lang="en-US" sz="3200" dirty="0">
                <a:solidFill>
                  <a:srgbClr val="00B050"/>
                </a:solidFill>
              </a:rPr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    </a:t>
            </a:r>
            <a:r>
              <a:rPr lang="en-US" sz="3200" dirty="0" err="1" smtClean="0">
                <a:solidFill>
                  <a:srgbClr val="00B050"/>
                </a:solidFill>
              </a:rPr>
              <a:t>dimana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zat</a:t>
            </a:r>
            <a:r>
              <a:rPr lang="en-US" sz="3200" b="1" i="1" dirty="0" smtClean="0">
                <a:solidFill>
                  <a:srgbClr val="00B050"/>
                </a:solidFill>
              </a:rPr>
              <a:t> yang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mengalami</a:t>
            </a:r>
            <a:r>
              <a:rPr lang="en-US" sz="3200" b="1" i="1" dirty="0" smtClean="0">
                <a:solidFill>
                  <a:srgbClr val="00B050"/>
                </a:solidFill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</a:rPr>
              <a:t>reduksi</a:t>
            </a:r>
            <a:r>
              <a:rPr lang="en-US" sz="3200" b="1" i="1" dirty="0" smtClean="0">
                <a:solidFill>
                  <a:srgbClr val="00B050"/>
                </a:solidFill>
              </a:rPr>
              <a:t> </a:t>
            </a:r>
            <a:endParaRPr lang="en-US" sz="3200" b="1" i="1" dirty="0" smtClean="0">
              <a:solidFill>
                <a:srgbClr val="00B050"/>
              </a:solidFill>
            </a:endParaRPr>
          </a:p>
          <a:p>
            <a:r>
              <a:rPr lang="en-US" sz="3200" b="1" i="1" dirty="0">
                <a:solidFill>
                  <a:srgbClr val="00B050"/>
                </a:solidFill>
              </a:rPr>
              <a:t> </a:t>
            </a:r>
            <a:r>
              <a:rPr lang="en-US" sz="3200" b="1" i="1" dirty="0" smtClean="0">
                <a:solidFill>
                  <a:srgbClr val="00B050"/>
                </a:solidFill>
              </a:rPr>
              <a:t>    </a:t>
            </a:r>
            <a:r>
              <a:rPr lang="en-US" sz="3200" dirty="0" err="1" smtClean="0">
                <a:solidFill>
                  <a:srgbClr val="00B050"/>
                </a:solidFill>
              </a:rPr>
              <a:t>sama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dengan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zat</a:t>
            </a:r>
            <a:r>
              <a:rPr lang="en-US" sz="3200" dirty="0" smtClean="0">
                <a:solidFill>
                  <a:srgbClr val="00B050"/>
                </a:solidFill>
              </a:rPr>
              <a:t> yang   </a:t>
            </a:r>
            <a:r>
              <a:rPr lang="en-US" sz="3200" i="1" dirty="0" err="1" smtClean="0">
                <a:solidFill>
                  <a:srgbClr val="00B050"/>
                </a:solidFill>
              </a:rPr>
              <a:t>mengalami</a:t>
            </a:r>
            <a:r>
              <a:rPr lang="en-US" sz="3200" i="1" dirty="0" smtClean="0">
                <a:solidFill>
                  <a:srgbClr val="00B050"/>
                </a:solidFill>
              </a:rPr>
              <a:t> </a:t>
            </a:r>
            <a:r>
              <a:rPr lang="en-US" sz="3200" i="1" dirty="0" err="1" smtClean="0">
                <a:solidFill>
                  <a:srgbClr val="00B050"/>
                </a:solidFill>
              </a:rPr>
              <a:t>oksidasi</a:t>
            </a:r>
            <a:r>
              <a:rPr lang="en-US" sz="3200" i="1" dirty="0" smtClean="0">
                <a:solidFill>
                  <a:srgbClr val="00B050"/>
                </a:solidFill>
              </a:rPr>
              <a:t>.</a:t>
            </a:r>
          </a:p>
          <a:p>
            <a:endParaRPr lang="en-US" sz="3200" dirty="0"/>
          </a:p>
          <a:p>
            <a:r>
              <a:rPr lang="en-US" sz="3200" dirty="0" err="1" smtClean="0"/>
              <a:t>Contoh</a:t>
            </a:r>
            <a:r>
              <a:rPr lang="en-US" sz="3200" dirty="0" smtClean="0"/>
              <a:t>:</a:t>
            </a:r>
          </a:p>
          <a:p>
            <a:endParaRPr lang="en-US" sz="3200" dirty="0"/>
          </a:p>
          <a:p>
            <a:r>
              <a:rPr lang="en-US" sz="3200" dirty="0" smtClean="0"/>
              <a:t>Cl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 +  2  KOH                         </a:t>
            </a:r>
            <a:r>
              <a:rPr lang="en-US" sz="3200" dirty="0" err="1" smtClean="0"/>
              <a:t>KCl</a:t>
            </a:r>
            <a:r>
              <a:rPr lang="en-US" sz="3200" dirty="0" smtClean="0"/>
              <a:t>   +     </a:t>
            </a:r>
            <a:r>
              <a:rPr lang="en-US" sz="3200" dirty="0" err="1" smtClean="0"/>
              <a:t>KClO</a:t>
            </a:r>
            <a:r>
              <a:rPr lang="en-US" sz="3200" dirty="0" smtClean="0"/>
              <a:t>  </a:t>
            </a:r>
            <a:r>
              <a:rPr lang="en-US" sz="3200" dirty="0" smtClean="0"/>
              <a:t>+ 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endParaRPr lang="en-US" sz="3200" dirty="0" smtClean="0"/>
          </a:p>
          <a:p>
            <a:r>
              <a:rPr lang="en-US" sz="3200" dirty="0"/>
              <a:t> </a:t>
            </a:r>
            <a:r>
              <a:rPr lang="en-US" sz="3200" dirty="0" smtClean="0">
                <a:solidFill>
                  <a:srgbClr val="C00000"/>
                </a:solidFill>
              </a:rPr>
              <a:t>0  </a:t>
            </a:r>
            <a:r>
              <a:rPr lang="en-US" sz="3200" dirty="0" smtClean="0"/>
              <a:t>       +1 -2 +1                     +1 </a:t>
            </a:r>
            <a:r>
              <a:rPr lang="en-US" sz="3200" dirty="0" smtClean="0">
                <a:solidFill>
                  <a:srgbClr val="C00000"/>
                </a:solidFill>
              </a:rPr>
              <a:t>-1</a:t>
            </a:r>
            <a:r>
              <a:rPr lang="en-US" sz="3200" dirty="0" smtClean="0"/>
              <a:t>      +1 </a:t>
            </a:r>
            <a:r>
              <a:rPr lang="en-US" sz="3200" dirty="0" smtClean="0">
                <a:solidFill>
                  <a:srgbClr val="0070C0"/>
                </a:solidFill>
              </a:rPr>
              <a:t>+1</a:t>
            </a:r>
            <a:r>
              <a:rPr lang="en-US" sz="3200" dirty="0" smtClean="0"/>
              <a:t> -2 </a:t>
            </a:r>
            <a:r>
              <a:rPr lang="en-US" sz="3200" dirty="0" smtClean="0"/>
              <a:t>+</a:t>
            </a:r>
            <a:r>
              <a:rPr lang="en-US" sz="3200" dirty="0" smtClean="0"/>
              <a:t>1 -2</a:t>
            </a:r>
          </a:p>
          <a:p>
            <a:r>
              <a:rPr lang="en-US" sz="3200" dirty="0" smtClean="0"/>
              <a:t>                       </a:t>
            </a:r>
            <a:r>
              <a:rPr lang="en-US" sz="2000" dirty="0" smtClean="0">
                <a:solidFill>
                  <a:srgbClr val="0070C0"/>
                </a:solidFill>
              </a:rPr>
              <a:t>BILOKS NAIK =OKSIDASI</a:t>
            </a:r>
            <a:endParaRPr lang="en-US" sz="2000" dirty="0">
              <a:solidFill>
                <a:srgbClr val="0070C0"/>
              </a:solidFill>
            </a:endParaRPr>
          </a:p>
          <a:p>
            <a:r>
              <a:rPr lang="en-US" sz="3200" dirty="0" smtClean="0"/>
              <a:t>          </a:t>
            </a:r>
            <a:r>
              <a:rPr lang="en-US" sz="2400" dirty="0" err="1" smtClean="0">
                <a:solidFill>
                  <a:srgbClr val="FF0000"/>
                </a:solidFill>
              </a:rPr>
              <a:t>biloks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turun</a:t>
            </a:r>
            <a:r>
              <a:rPr lang="en-US" sz="2400" dirty="0" smtClean="0">
                <a:solidFill>
                  <a:srgbClr val="FF0000"/>
                </a:solidFill>
              </a:rPr>
              <a:t>= </a:t>
            </a:r>
            <a:r>
              <a:rPr lang="en-US" sz="2400" dirty="0" err="1" smtClean="0">
                <a:solidFill>
                  <a:srgbClr val="FF0000"/>
                </a:solidFill>
              </a:rPr>
              <a:t>reduksi</a:t>
            </a:r>
            <a:endParaRPr lang="en-US" sz="2400" dirty="0" smtClean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         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                 </a:t>
            </a:r>
          </a:p>
        </p:txBody>
      </p:sp>
      <p:sp>
        <p:nvSpPr>
          <p:cNvPr id="3" name="Right Arrow 2"/>
          <p:cNvSpPr/>
          <p:nvPr/>
        </p:nvSpPr>
        <p:spPr>
          <a:xfrm>
            <a:off x="4327301" y="4665934"/>
            <a:ext cx="978408" cy="151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rved Up Arrow 3"/>
          <p:cNvSpPr/>
          <p:nvPr/>
        </p:nvSpPr>
        <p:spPr>
          <a:xfrm>
            <a:off x="837127" y="3206839"/>
            <a:ext cx="45719" cy="5151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urved Up Arrow 4"/>
          <p:cNvSpPr/>
          <p:nvPr/>
        </p:nvSpPr>
        <p:spPr>
          <a:xfrm>
            <a:off x="1207522" y="5161549"/>
            <a:ext cx="7575869" cy="669701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Up Arrow 5"/>
          <p:cNvSpPr/>
          <p:nvPr/>
        </p:nvSpPr>
        <p:spPr>
          <a:xfrm>
            <a:off x="1043188" y="5161549"/>
            <a:ext cx="6117465" cy="991673"/>
          </a:xfrm>
          <a:prstGeom prst="curved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44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0456" y="270456"/>
            <a:ext cx="907960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/>
              <a:t>Karena</a:t>
            </a:r>
            <a:r>
              <a:rPr lang="en-US" sz="3600" dirty="0"/>
              <a:t> </a:t>
            </a:r>
            <a:r>
              <a:rPr lang="en-US" sz="3600" dirty="0" err="1"/>
              <a:t>zat</a:t>
            </a:r>
            <a:r>
              <a:rPr lang="en-US" sz="3600" dirty="0"/>
              <a:t> yang </a:t>
            </a:r>
            <a:r>
              <a:rPr lang="en-US" sz="3600" dirty="0" err="1">
                <a:solidFill>
                  <a:srgbClr val="FFC000"/>
                </a:solidFill>
              </a:rPr>
              <a:t>mengalami</a:t>
            </a:r>
            <a:r>
              <a:rPr lang="en-US" sz="3600" dirty="0">
                <a:solidFill>
                  <a:srgbClr val="FFC000"/>
                </a:solidFill>
              </a:rPr>
              <a:t> </a:t>
            </a:r>
            <a:r>
              <a:rPr lang="en-US" sz="3600" dirty="0" err="1">
                <a:solidFill>
                  <a:srgbClr val="FFC000"/>
                </a:solidFill>
              </a:rPr>
              <a:t>reduksi</a:t>
            </a:r>
            <a:r>
              <a:rPr lang="en-US" sz="3600" dirty="0">
                <a:solidFill>
                  <a:srgbClr val="FFC000"/>
                </a:solidFill>
              </a:rPr>
              <a:t> </a:t>
            </a:r>
            <a:r>
              <a:rPr lang="en-US" sz="3600" dirty="0" err="1"/>
              <a:t>sama</a:t>
            </a:r>
            <a:r>
              <a:rPr lang="en-US" sz="3600" dirty="0"/>
              <a:t> </a:t>
            </a:r>
            <a:r>
              <a:rPr lang="en-US" sz="3600" dirty="0" err="1">
                <a:solidFill>
                  <a:srgbClr val="FF0000"/>
                </a:solidFill>
              </a:rPr>
              <a:t>dengan</a:t>
            </a:r>
            <a:r>
              <a:rPr lang="en-US" sz="3600" dirty="0"/>
              <a:t> </a:t>
            </a:r>
            <a:r>
              <a:rPr lang="en-US" sz="3600" dirty="0" err="1"/>
              <a:t>zat</a:t>
            </a:r>
            <a:r>
              <a:rPr lang="en-US" sz="3600" dirty="0"/>
              <a:t> yang </a:t>
            </a:r>
            <a:r>
              <a:rPr lang="en-US" sz="3600" dirty="0" err="1">
                <a:solidFill>
                  <a:srgbClr val="FFC000"/>
                </a:solidFill>
              </a:rPr>
              <a:t>mengalami</a:t>
            </a:r>
            <a:r>
              <a:rPr lang="en-US" sz="3600" dirty="0">
                <a:solidFill>
                  <a:srgbClr val="FFC000"/>
                </a:solidFill>
              </a:rPr>
              <a:t> </a:t>
            </a:r>
            <a:r>
              <a:rPr lang="en-US" sz="3600" dirty="0" err="1">
                <a:solidFill>
                  <a:srgbClr val="FFC000"/>
                </a:solidFill>
              </a:rPr>
              <a:t>oksidasi</a:t>
            </a:r>
            <a:r>
              <a:rPr lang="en-US" sz="3600" dirty="0"/>
              <a:t>,</a:t>
            </a:r>
          </a:p>
          <a:p>
            <a:r>
              <a:rPr lang="en-US" sz="3600" dirty="0"/>
              <a:t> di </a:t>
            </a:r>
            <a:r>
              <a:rPr lang="en-US" sz="3600" dirty="0" err="1"/>
              <a:t>sebut</a:t>
            </a:r>
            <a:r>
              <a:rPr lang="en-US" sz="3600" dirty="0"/>
              <a:t> </a:t>
            </a:r>
            <a:r>
              <a:rPr lang="en-US" sz="3600" dirty="0" err="1"/>
              <a:t>namanya</a:t>
            </a:r>
            <a:r>
              <a:rPr lang="en-US" sz="3600" dirty="0"/>
              <a:t> </a:t>
            </a:r>
            <a:r>
              <a:rPr lang="en-US" sz="3600" dirty="0" err="1">
                <a:solidFill>
                  <a:srgbClr val="7030A0"/>
                </a:solidFill>
              </a:rPr>
              <a:t>autoredoks</a:t>
            </a:r>
            <a:r>
              <a:rPr lang="en-US" sz="3600" dirty="0">
                <a:solidFill>
                  <a:srgbClr val="7030A0"/>
                </a:solidFill>
              </a:rPr>
              <a:t> (dis </a:t>
            </a:r>
            <a:r>
              <a:rPr lang="en-US" sz="3600" dirty="0" err="1">
                <a:solidFill>
                  <a:srgbClr val="7030A0"/>
                </a:solidFill>
              </a:rPr>
              <a:t>proporsionasi</a:t>
            </a:r>
            <a:r>
              <a:rPr lang="en-US" sz="3600" dirty="0">
                <a:solidFill>
                  <a:srgbClr val="7030A0"/>
                </a:solidFill>
              </a:rPr>
              <a:t>)</a:t>
            </a:r>
          </a:p>
          <a:p>
            <a:endParaRPr lang="en-US" sz="3600" dirty="0"/>
          </a:p>
          <a:p>
            <a:r>
              <a:rPr lang="en-US" sz="3600" dirty="0">
                <a:solidFill>
                  <a:srgbClr val="FF0000"/>
                </a:solidFill>
              </a:rPr>
              <a:t>2. </a:t>
            </a:r>
            <a:r>
              <a:rPr lang="en-US" sz="3600" dirty="0" err="1">
                <a:solidFill>
                  <a:srgbClr val="FF0000"/>
                </a:solidFill>
              </a:rPr>
              <a:t>Konproporsionasi</a:t>
            </a:r>
            <a:endParaRPr lang="en-US" sz="3600" dirty="0">
              <a:solidFill>
                <a:srgbClr val="FF0000"/>
              </a:solidFill>
            </a:endParaRPr>
          </a:p>
          <a:p>
            <a:r>
              <a:rPr lang="en-US" sz="3600" dirty="0"/>
              <a:t>    </a:t>
            </a:r>
            <a:r>
              <a:rPr lang="en-US" sz="3600" dirty="0" err="1">
                <a:solidFill>
                  <a:srgbClr val="00B050"/>
                </a:solidFill>
              </a:rPr>
              <a:t>Konproporsionasi</a:t>
            </a:r>
            <a:r>
              <a:rPr lang="en-US" sz="3600" dirty="0">
                <a:solidFill>
                  <a:srgbClr val="00B050"/>
                </a:solidFill>
              </a:rPr>
              <a:t> </a:t>
            </a:r>
            <a:r>
              <a:rPr lang="en-US" sz="3600" dirty="0" err="1">
                <a:solidFill>
                  <a:srgbClr val="00B050"/>
                </a:solidFill>
              </a:rPr>
              <a:t>adalah</a:t>
            </a:r>
            <a:r>
              <a:rPr lang="en-US" sz="3600" dirty="0">
                <a:solidFill>
                  <a:srgbClr val="00B050"/>
                </a:solidFill>
              </a:rPr>
              <a:t> </a:t>
            </a:r>
            <a:r>
              <a:rPr lang="en-US" sz="3600" dirty="0" err="1">
                <a:solidFill>
                  <a:srgbClr val="00B050"/>
                </a:solidFill>
              </a:rPr>
              <a:t>reaksi</a:t>
            </a:r>
            <a:r>
              <a:rPr lang="en-US" sz="3600" dirty="0">
                <a:solidFill>
                  <a:srgbClr val="00B050"/>
                </a:solidFill>
              </a:rPr>
              <a:t> </a:t>
            </a:r>
            <a:r>
              <a:rPr lang="en-US" sz="3600" dirty="0" err="1">
                <a:solidFill>
                  <a:srgbClr val="00B050"/>
                </a:solidFill>
              </a:rPr>
              <a:t>redoks</a:t>
            </a:r>
            <a:r>
              <a:rPr lang="en-US" sz="3600" dirty="0">
                <a:solidFill>
                  <a:srgbClr val="00B050"/>
                </a:solidFill>
              </a:rPr>
              <a:t> </a:t>
            </a:r>
            <a:r>
              <a:rPr lang="en-US" sz="3600" dirty="0" smtClean="0">
                <a:solidFill>
                  <a:srgbClr val="00B050"/>
                </a:solidFill>
              </a:rPr>
              <a:t>          </a:t>
            </a:r>
            <a:r>
              <a:rPr lang="en-US" sz="3600" dirty="0" err="1" smtClean="0">
                <a:solidFill>
                  <a:srgbClr val="00B050"/>
                </a:solidFill>
              </a:rPr>
              <a:t>dimana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i="1" dirty="0" err="1">
                <a:solidFill>
                  <a:srgbClr val="00B050"/>
                </a:solidFill>
              </a:rPr>
              <a:t>hasil</a:t>
            </a:r>
            <a:r>
              <a:rPr lang="en-US" sz="3600" i="1" dirty="0">
                <a:solidFill>
                  <a:srgbClr val="00B050"/>
                </a:solidFill>
              </a:rPr>
              <a:t> </a:t>
            </a:r>
            <a:r>
              <a:rPr lang="en-US" sz="3600" i="1" dirty="0" err="1">
                <a:solidFill>
                  <a:srgbClr val="00B050"/>
                </a:solidFill>
              </a:rPr>
              <a:t>reduksi</a:t>
            </a:r>
            <a:endParaRPr lang="en-US" sz="3600" i="1" dirty="0">
              <a:solidFill>
                <a:srgbClr val="00B050"/>
              </a:solidFill>
            </a:endParaRPr>
          </a:p>
          <a:p>
            <a:r>
              <a:rPr lang="en-US" sz="3600" i="1" dirty="0">
                <a:solidFill>
                  <a:srgbClr val="00B050"/>
                </a:solidFill>
              </a:rPr>
              <a:t>    </a:t>
            </a:r>
            <a:r>
              <a:rPr lang="en-US" sz="3600" dirty="0" err="1">
                <a:solidFill>
                  <a:srgbClr val="00B050"/>
                </a:solidFill>
              </a:rPr>
              <a:t>sama</a:t>
            </a:r>
            <a:r>
              <a:rPr lang="en-US" sz="3600" dirty="0">
                <a:solidFill>
                  <a:srgbClr val="00B050"/>
                </a:solidFill>
              </a:rPr>
              <a:t> </a:t>
            </a:r>
            <a:r>
              <a:rPr lang="en-US" sz="3600" dirty="0" err="1">
                <a:solidFill>
                  <a:srgbClr val="00B050"/>
                </a:solidFill>
              </a:rPr>
              <a:t>dengan</a:t>
            </a:r>
            <a:r>
              <a:rPr lang="en-US" sz="3600" dirty="0">
                <a:solidFill>
                  <a:srgbClr val="00B050"/>
                </a:solidFill>
              </a:rPr>
              <a:t> </a:t>
            </a:r>
            <a:r>
              <a:rPr lang="en-US" sz="3600" i="1" dirty="0" err="1">
                <a:solidFill>
                  <a:srgbClr val="00B050"/>
                </a:solidFill>
              </a:rPr>
              <a:t>hasil</a:t>
            </a:r>
            <a:r>
              <a:rPr lang="en-US" sz="3600" i="1" dirty="0">
                <a:solidFill>
                  <a:srgbClr val="00B050"/>
                </a:solidFill>
              </a:rPr>
              <a:t> </a:t>
            </a:r>
            <a:r>
              <a:rPr lang="en-US" sz="3600" i="1" dirty="0" err="1">
                <a:solidFill>
                  <a:srgbClr val="00B050"/>
                </a:solidFill>
              </a:rPr>
              <a:t>oksidasi</a:t>
            </a:r>
            <a:endParaRPr lang="en-US" sz="3600" i="1" dirty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466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2276" y="270456"/>
            <a:ext cx="1120462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Contoh</a:t>
            </a:r>
            <a:r>
              <a:rPr lang="en-US" sz="3200" dirty="0" smtClean="0"/>
              <a:t> :</a:t>
            </a:r>
          </a:p>
          <a:p>
            <a:endParaRPr lang="en-US" sz="3200" dirty="0"/>
          </a:p>
          <a:p>
            <a:r>
              <a:rPr lang="en-US" sz="3200" dirty="0" smtClean="0"/>
              <a:t>2H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S      +     SO</a:t>
            </a:r>
            <a:r>
              <a:rPr lang="en-US" sz="3200" baseline="-25000" dirty="0" smtClean="0"/>
              <a:t>2 </a:t>
            </a:r>
            <a:r>
              <a:rPr lang="en-US" sz="3200" dirty="0" smtClean="0"/>
              <a:t>                     3 S     +   2 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-2           +4                           0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                         </a:t>
            </a:r>
            <a:r>
              <a:rPr lang="en-US" sz="3200" dirty="0" err="1" smtClean="0">
                <a:solidFill>
                  <a:srgbClr val="FF0000"/>
                </a:solidFill>
              </a:rPr>
              <a:t>reduksi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 smtClean="0"/>
              <a:t>                  </a:t>
            </a:r>
            <a:endParaRPr lang="en-US" sz="3200" dirty="0"/>
          </a:p>
          <a:p>
            <a:r>
              <a:rPr lang="en-US" sz="3200" dirty="0" smtClean="0"/>
              <a:t>                       </a:t>
            </a:r>
            <a:r>
              <a:rPr lang="en-US" sz="3200" dirty="0" err="1" smtClean="0">
                <a:solidFill>
                  <a:srgbClr val="7030A0"/>
                </a:solidFill>
              </a:rPr>
              <a:t>oksidasi</a:t>
            </a:r>
            <a:endParaRPr lang="en-US" sz="3200" dirty="0" smtClean="0">
              <a:solidFill>
                <a:srgbClr val="7030A0"/>
              </a:solidFill>
            </a:endParaRPr>
          </a:p>
          <a:p>
            <a:endParaRPr lang="en-US" sz="3200" dirty="0"/>
          </a:p>
          <a:p>
            <a:r>
              <a:rPr lang="en-US" sz="3200" dirty="0" err="1" smtClean="0">
                <a:solidFill>
                  <a:srgbClr val="FF0000"/>
                </a:solidFill>
              </a:rPr>
              <a:t>Hasil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reduksi</a:t>
            </a:r>
            <a:r>
              <a:rPr lang="en-US" sz="3200" dirty="0" smtClean="0">
                <a:solidFill>
                  <a:srgbClr val="FF0000"/>
                </a:solidFill>
              </a:rPr>
              <a:t> = </a:t>
            </a:r>
            <a:r>
              <a:rPr lang="en-US" sz="3200" dirty="0" smtClean="0">
                <a:solidFill>
                  <a:srgbClr val="FF0000"/>
                </a:solidFill>
              </a:rPr>
              <a:t> S</a:t>
            </a:r>
          </a:p>
          <a:p>
            <a:r>
              <a:rPr lang="en-US" sz="3200" dirty="0" err="1" smtClean="0">
                <a:solidFill>
                  <a:srgbClr val="0070C0"/>
                </a:solidFill>
              </a:rPr>
              <a:t>hasil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oksidasi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smtClean="0">
                <a:solidFill>
                  <a:srgbClr val="0070C0"/>
                </a:solidFill>
              </a:rPr>
              <a:t>=  S</a:t>
            </a:r>
          </a:p>
          <a:p>
            <a:r>
              <a:rPr lang="en-US" sz="3200" dirty="0" smtClean="0">
                <a:solidFill>
                  <a:srgbClr val="7030A0"/>
                </a:solidFill>
              </a:rPr>
              <a:t>di </a:t>
            </a:r>
            <a:r>
              <a:rPr lang="en-US" sz="3200" dirty="0" err="1" smtClean="0">
                <a:solidFill>
                  <a:srgbClr val="7030A0"/>
                </a:solidFill>
              </a:rPr>
              <a:t>sebut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reaksi</a:t>
            </a:r>
            <a:r>
              <a:rPr lang="en-US" sz="3200" dirty="0" smtClean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rgbClr val="7030A0"/>
                </a:solidFill>
              </a:rPr>
              <a:t>konproporsionasi</a:t>
            </a:r>
            <a:r>
              <a:rPr lang="en-US" sz="3200" dirty="0" smtClean="0">
                <a:solidFill>
                  <a:srgbClr val="7030A0"/>
                </a:solidFill>
              </a:rPr>
              <a:t>.</a:t>
            </a:r>
          </a:p>
          <a:p>
            <a:endParaRPr lang="en-US" sz="3200" dirty="0"/>
          </a:p>
          <a:p>
            <a:endParaRPr lang="en-US" dirty="0" smtClean="0"/>
          </a:p>
        </p:txBody>
      </p:sp>
      <p:sp>
        <p:nvSpPr>
          <p:cNvPr id="3" name="Right Arrow 2"/>
          <p:cNvSpPr/>
          <p:nvPr/>
        </p:nvSpPr>
        <p:spPr>
          <a:xfrm>
            <a:off x="4372570" y="1506437"/>
            <a:ext cx="978408" cy="2149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rved Up Arrow 3"/>
          <p:cNvSpPr/>
          <p:nvPr/>
        </p:nvSpPr>
        <p:spPr>
          <a:xfrm>
            <a:off x="3026535" y="2194160"/>
            <a:ext cx="3670479" cy="73152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urved Up Arrow 4"/>
          <p:cNvSpPr/>
          <p:nvPr/>
        </p:nvSpPr>
        <p:spPr>
          <a:xfrm>
            <a:off x="1197735" y="2237957"/>
            <a:ext cx="5924281" cy="1375446"/>
          </a:xfrm>
          <a:prstGeom prst="curved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07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668" y="231820"/>
            <a:ext cx="9337183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3. </a:t>
            </a:r>
            <a:r>
              <a:rPr lang="en-US" sz="3200" dirty="0" err="1">
                <a:solidFill>
                  <a:srgbClr val="FF0000"/>
                </a:solidFill>
              </a:rPr>
              <a:t>Reduktor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</a:p>
          <a:p>
            <a:r>
              <a:rPr lang="en-US" sz="3200" dirty="0"/>
              <a:t>    </a:t>
            </a:r>
            <a:r>
              <a:rPr lang="en-US" sz="3200" dirty="0" err="1">
                <a:solidFill>
                  <a:srgbClr val="00B0F0"/>
                </a:solidFill>
              </a:rPr>
              <a:t>Reduktor</a:t>
            </a:r>
            <a:r>
              <a:rPr lang="en-US" sz="3200" dirty="0">
                <a:solidFill>
                  <a:srgbClr val="00B0F0"/>
                </a:solidFill>
              </a:rPr>
              <a:t> </a:t>
            </a:r>
            <a:r>
              <a:rPr lang="en-US" sz="3200" dirty="0" err="1">
                <a:solidFill>
                  <a:srgbClr val="00B0F0"/>
                </a:solidFill>
              </a:rPr>
              <a:t>adalah</a:t>
            </a:r>
            <a:r>
              <a:rPr lang="en-US" sz="3200" dirty="0">
                <a:solidFill>
                  <a:srgbClr val="00B0F0"/>
                </a:solidFill>
              </a:rPr>
              <a:t> </a:t>
            </a:r>
            <a:r>
              <a:rPr lang="en-US" sz="3200" dirty="0" err="1">
                <a:solidFill>
                  <a:srgbClr val="00B0F0"/>
                </a:solidFill>
              </a:rPr>
              <a:t>zat</a:t>
            </a:r>
            <a:r>
              <a:rPr lang="en-US" sz="3200" dirty="0">
                <a:solidFill>
                  <a:srgbClr val="00B0F0"/>
                </a:solidFill>
              </a:rPr>
              <a:t> yang </a:t>
            </a:r>
            <a:r>
              <a:rPr lang="en-US" sz="3200" dirty="0" err="1">
                <a:solidFill>
                  <a:srgbClr val="00B0F0"/>
                </a:solidFill>
              </a:rPr>
              <a:t>mengalami</a:t>
            </a:r>
            <a:r>
              <a:rPr lang="en-US" sz="3200" dirty="0">
                <a:solidFill>
                  <a:srgbClr val="00B0F0"/>
                </a:solidFill>
              </a:rPr>
              <a:t> </a:t>
            </a:r>
            <a:r>
              <a:rPr lang="en-US" sz="3200" dirty="0" err="1">
                <a:solidFill>
                  <a:srgbClr val="00B0F0"/>
                </a:solidFill>
              </a:rPr>
              <a:t>oksidasi</a:t>
            </a:r>
            <a:r>
              <a:rPr lang="en-US" sz="3200" dirty="0">
                <a:solidFill>
                  <a:srgbClr val="00B0F0"/>
                </a:solidFill>
              </a:rPr>
              <a:t>, </a:t>
            </a:r>
          </a:p>
          <a:p>
            <a:r>
              <a:rPr lang="en-US" sz="3200" dirty="0">
                <a:solidFill>
                  <a:srgbClr val="00B0F0"/>
                </a:solidFill>
              </a:rPr>
              <a:t>    </a:t>
            </a:r>
            <a:r>
              <a:rPr lang="en-US" sz="3200" dirty="0" err="1">
                <a:solidFill>
                  <a:srgbClr val="00B0F0"/>
                </a:solidFill>
              </a:rPr>
              <a:t>tetapi</a:t>
            </a:r>
            <a:r>
              <a:rPr lang="en-US" sz="3200" dirty="0">
                <a:solidFill>
                  <a:srgbClr val="00B0F0"/>
                </a:solidFill>
              </a:rPr>
              <a:t> </a:t>
            </a:r>
            <a:r>
              <a:rPr lang="en-US" sz="3200" dirty="0" err="1">
                <a:solidFill>
                  <a:srgbClr val="00B0F0"/>
                </a:solidFill>
              </a:rPr>
              <a:t>mengakibatkan</a:t>
            </a:r>
            <a:r>
              <a:rPr lang="en-US" sz="3200" dirty="0">
                <a:solidFill>
                  <a:srgbClr val="00B0F0"/>
                </a:solidFill>
              </a:rPr>
              <a:t> </a:t>
            </a:r>
            <a:r>
              <a:rPr lang="en-US" sz="3200" dirty="0" err="1">
                <a:solidFill>
                  <a:srgbClr val="00B0F0"/>
                </a:solidFill>
              </a:rPr>
              <a:t>zat</a:t>
            </a:r>
            <a:r>
              <a:rPr lang="en-US" sz="3200" dirty="0">
                <a:solidFill>
                  <a:srgbClr val="00B0F0"/>
                </a:solidFill>
              </a:rPr>
              <a:t> lain </a:t>
            </a:r>
            <a:r>
              <a:rPr lang="en-US" sz="3200" dirty="0" err="1">
                <a:solidFill>
                  <a:srgbClr val="00B0F0"/>
                </a:solidFill>
              </a:rPr>
              <a:t>mengalami</a:t>
            </a:r>
            <a:r>
              <a:rPr lang="en-US" sz="3200" dirty="0">
                <a:solidFill>
                  <a:srgbClr val="00B0F0"/>
                </a:solidFill>
              </a:rPr>
              <a:t>      </a:t>
            </a:r>
            <a:r>
              <a:rPr lang="en-US" sz="3200" dirty="0" err="1">
                <a:solidFill>
                  <a:srgbClr val="00B0F0"/>
                </a:solidFill>
              </a:rPr>
              <a:t>reduksi</a:t>
            </a:r>
            <a:r>
              <a:rPr lang="en-US" sz="3200" dirty="0">
                <a:solidFill>
                  <a:srgbClr val="00B0F0"/>
                </a:solidFill>
              </a:rPr>
              <a:t>.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>
                <a:solidFill>
                  <a:srgbClr val="FF0000"/>
                </a:solidFill>
              </a:rPr>
              <a:t>4. </a:t>
            </a:r>
            <a:r>
              <a:rPr lang="en-US" sz="3200" dirty="0" err="1">
                <a:solidFill>
                  <a:srgbClr val="FF0000"/>
                </a:solidFill>
              </a:rPr>
              <a:t>Oksidator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/>
              <a:t>    </a:t>
            </a:r>
            <a:r>
              <a:rPr lang="en-US" sz="3200" dirty="0" err="1">
                <a:solidFill>
                  <a:srgbClr val="7030A0"/>
                </a:solidFill>
              </a:rPr>
              <a:t>Oksidator</a:t>
            </a:r>
            <a:r>
              <a:rPr lang="en-US" sz="3200" dirty="0">
                <a:solidFill>
                  <a:srgbClr val="7030A0"/>
                </a:solidFill>
              </a:rPr>
              <a:t> </a:t>
            </a:r>
            <a:r>
              <a:rPr lang="en-US" sz="3200" dirty="0" err="1">
                <a:solidFill>
                  <a:srgbClr val="7030A0"/>
                </a:solidFill>
              </a:rPr>
              <a:t>adalah</a:t>
            </a:r>
            <a:r>
              <a:rPr lang="en-US" sz="3200" dirty="0">
                <a:solidFill>
                  <a:srgbClr val="7030A0"/>
                </a:solidFill>
              </a:rPr>
              <a:t> </a:t>
            </a:r>
            <a:r>
              <a:rPr lang="en-US" sz="3200" dirty="0" err="1">
                <a:solidFill>
                  <a:srgbClr val="7030A0"/>
                </a:solidFill>
              </a:rPr>
              <a:t>zat</a:t>
            </a:r>
            <a:r>
              <a:rPr lang="en-US" sz="3200" dirty="0">
                <a:solidFill>
                  <a:srgbClr val="7030A0"/>
                </a:solidFill>
              </a:rPr>
              <a:t> yang </a:t>
            </a:r>
            <a:r>
              <a:rPr lang="en-US" sz="3200" dirty="0" err="1">
                <a:solidFill>
                  <a:srgbClr val="7030A0"/>
                </a:solidFill>
              </a:rPr>
              <a:t>mengalami</a:t>
            </a:r>
            <a:r>
              <a:rPr lang="en-US" sz="3200" dirty="0">
                <a:solidFill>
                  <a:srgbClr val="7030A0"/>
                </a:solidFill>
              </a:rPr>
              <a:t> </a:t>
            </a:r>
            <a:r>
              <a:rPr lang="en-US" sz="3200" dirty="0" err="1">
                <a:solidFill>
                  <a:srgbClr val="7030A0"/>
                </a:solidFill>
              </a:rPr>
              <a:t>reduksi</a:t>
            </a:r>
            <a:r>
              <a:rPr lang="en-US" sz="3200" dirty="0">
                <a:solidFill>
                  <a:srgbClr val="7030A0"/>
                </a:solidFill>
              </a:rPr>
              <a:t>, </a:t>
            </a:r>
          </a:p>
          <a:p>
            <a:r>
              <a:rPr lang="en-US" sz="3200" dirty="0">
                <a:solidFill>
                  <a:srgbClr val="7030A0"/>
                </a:solidFill>
              </a:rPr>
              <a:t>    </a:t>
            </a:r>
            <a:r>
              <a:rPr lang="en-US" sz="3200" dirty="0" err="1">
                <a:solidFill>
                  <a:srgbClr val="7030A0"/>
                </a:solidFill>
              </a:rPr>
              <a:t>tetapi</a:t>
            </a:r>
            <a:r>
              <a:rPr lang="en-US" sz="3200" dirty="0">
                <a:solidFill>
                  <a:srgbClr val="7030A0"/>
                </a:solidFill>
              </a:rPr>
              <a:t> </a:t>
            </a:r>
            <a:r>
              <a:rPr lang="en-US" sz="3200" dirty="0" err="1">
                <a:solidFill>
                  <a:srgbClr val="7030A0"/>
                </a:solidFill>
              </a:rPr>
              <a:t>mengakibatkan</a:t>
            </a:r>
            <a:r>
              <a:rPr lang="en-US" sz="3200" dirty="0">
                <a:solidFill>
                  <a:srgbClr val="7030A0"/>
                </a:solidFill>
              </a:rPr>
              <a:t> </a:t>
            </a:r>
            <a:r>
              <a:rPr lang="en-US" sz="3200" dirty="0" err="1">
                <a:solidFill>
                  <a:srgbClr val="7030A0"/>
                </a:solidFill>
              </a:rPr>
              <a:t>zat</a:t>
            </a:r>
            <a:r>
              <a:rPr lang="en-US" sz="3200" dirty="0">
                <a:solidFill>
                  <a:srgbClr val="7030A0"/>
                </a:solidFill>
              </a:rPr>
              <a:t> lain </a:t>
            </a:r>
            <a:r>
              <a:rPr lang="en-US" sz="3200" dirty="0" err="1">
                <a:solidFill>
                  <a:srgbClr val="7030A0"/>
                </a:solidFill>
              </a:rPr>
              <a:t>mengalami</a:t>
            </a:r>
            <a:r>
              <a:rPr lang="en-US" sz="3200" dirty="0">
                <a:solidFill>
                  <a:srgbClr val="7030A0"/>
                </a:solidFill>
              </a:rPr>
              <a:t> </a:t>
            </a:r>
            <a:r>
              <a:rPr lang="en-US" sz="3200" dirty="0" err="1">
                <a:solidFill>
                  <a:srgbClr val="7030A0"/>
                </a:solidFill>
              </a:rPr>
              <a:t>oksidasi</a:t>
            </a:r>
            <a:endParaRPr lang="en-US" sz="3200" dirty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432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699" y="270456"/>
            <a:ext cx="942733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C00000"/>
                </a:solidFill>
              </a:rPr>
              <a:t>Tentukan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reaksi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berikut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jenis</a:t>
            </a:r>
            <a:r>
              <a:rPr lang="en-US" sz="2800" dirty="0" smtClean="0">
                <a:solidFill>
                  <a:srgbClr val="C00000"/>
                </a:solidFill>
              </a:rPr>
              <a:t> yang </a:t>
            </a:r>
            <a:r>
              <a:rPr lang="en-US" sz="2800" dirty="0" err="1" smtClean="0">
                <a:solidFill>
                  <a:srgbClr val="C00000"/>
                </a:solidFill>
              </a:rPr>
              <a:t>mana</a:t>
            </a:r>
            <a:r>
              <a:rPr lang="en-US" sz="2800" dirty="0" smtClean="0">
                <a:solidFill>
                  <a:srgbClr val="C00000"/>
                </a:solidFill>
              </a:rPr>
              <a:t>, </a:t>
            </a:r>
            <a:r>
              <a:rPr lang="en-US" sz="2800" dirty="0" err="1" smtClean="0">
                <a:solidFill>
                  <a:srgbClr val="C00000"/>
                </a:solidFill>
              </a:rPr>
              <a:t>redoks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biasa</a:t>
            </a:r>
            <a:r>
              <a:rPr lang="en-US" sz="2800" dirty="0" smtClean="0">
                <a:solidFill>
                  <a:srgbClr val="C00000"/>
                </a:solidFill>
              </a:rPr>
              <a:t>, auto </a:t>
            </a:r>
            <a:r>
              <a:rPr lang="en-US" sz="2800" dirty="0" err="1" smtClean="0">
                <a:solidFill>
                  <a:srgbClr val="C00000"/>
                </a:solidFill>
              </a:rPr>
              <a:t>redoks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atau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konproporsionasi,kemudian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tentukan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reduktor</a:t>
            </a:r>
            <a:r>
              <a:rPr lang="en-US" sz="2800" dirty="0" smtClean="0">
                <a:solidFill>
                  <a:srgbClr val="C00000"/>
                </a:solidFill>
              </a:rPr>
              <a:t>, </a:t>
            </a:r>
            <a:r>
              <a:rPr lang="en-US" sz="2800" dirty="0" err="1" smtClean="0">
                <a:solidFill>
                  <a:srgbClr val="C00000"/>
                </a:solidFill>
              </a:rPr>
              <a:t>oksidator</a:t>
            </a:r>
            <a:r>
              <a:rPr lang="en-US" sz="2800" dirty="0" smtClean="0">
                <a:solidFill>
                  <a:srgbClr val="C00000"/>
                </a:solidFill>
              </a:rPr>
              <a:t> ,</a:t>
            </a:r>
            <a:r>
              <a:rPr lang="en-US" sz="2800" dirty="0" err="1" smtClean="0">
                <a:solidFill>
                  <a:srgbClr val="C00000"/>
                </a:solidFill>
              </a:rPr>
              <a:t>hasil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reduksi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dan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hasil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oksidasinya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</a:p>
          <a:p>
            <a:endParaRPr lang="en-US" sz="2800" dirty="0">
              <a:solidFill>
                <a:srgbClr val="C00000"/>
              </a:solidFill>
            </a:endParaRPr>
          </a:p>
          <a:p>
            <a:pPr marL="342900" indent="-342900">
              <a:buAutoNum type="arabicPeriod"/>
            </a:pPr>
            <a:r>
              <a:rPr lang="en-US" sz="2800" b="1" dirty="0" smtClean="0"/>
              <a:t>Cl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  +  2NaOH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+ 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NaClO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+  H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Reduktor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Oksidator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reduksi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oksidasi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103975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3335" y="321972"/>
            <a:ext cx="942733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2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0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 +   OH</a:t>
            </a:r>
            <a:r>
              <a:rPr lang="en-US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→  I</a:t>
            </a:r>
            <a:r>
              <a:rPr lang="en-US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 +  IO</a:t>
            </a:r>
            <a:r>
              <a:rPr lang="en-US" sz="40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+  H</a:t>
            </a:r>
            <a:r>
              <a:rPr lang="en-US" sz="40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Reduktor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Oksidator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reduksi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oksidasi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4000" b="1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5144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183" y="257577"/>
            <a:ext cx="9543245" cy="6391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Jawaban</a:t>
            </a:r>
            <a:r>
              <a:rPr lang="en-US" sz="3200" b="1" dirty="0" smtClean="0">
                <a:solidFill>
                  <a:srgbClr val="FF0000"/>
                </a:solidFill>
              </a:rPr>
              <a:t> :</a:t>
            </a:r>
          </a:p>
          <a:p>
            <a:pPr marL="342900" indent="-342900">
              <a:buAutoNum type="arabicPeriod"/>
            </a:pPr>
            <a:r>
              <a:rPr lang="en-US" sz="3200" b="1" dirty="0" smtClean="0"/>
              <a:t>Cl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  </a:t>
            </a:r>
            <a:r>
              <a:rPr lang="en-US" sz="3200" b="1" dirty="0"/>
              <a:t>+  2NaOH 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 + 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NaClO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 +  H</a:t>
            </a:r>
            <a:r>
              <a:rPr lang="en-US" sz="32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+1 -2 +1        +1 </a:t>
            </a:r>
            <a:r>
              <a:rPr lang="en-US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+1 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-2   +1(2) -2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reduksi</a:t>
            </a:r>
            <a:endParaRPr lang="en-US" sz="32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en-US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oksidasi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Reduktor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mengalami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oksidasi</a:t>
            </a:r>
            <a:r>
              <a:rPr lang="en-US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=Cl</a:t>
            </a:r>
            <a:r>
              <a:rPr lang="en-US" sz="3200" b="1" baseline="-25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  </a:t>
            </a:r>
            <a:r>
              <a:rPr lang="en-US" sz="3600" b="1" baseline="-250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Autoredoks</a:t>
            </a: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Oksidator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mengalami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reduksi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=Cl</a:t>
            </a:r>
            <a:r>
              <a:rPr lang="en-US" sz="3200" b="1" baseline="-25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endParaRPr lang="en-US" sz="3200" b="1" baseline="-250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reduksi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= 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NaCl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oksidasi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NaClO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b="1" dirty="0"/>
          </a:p>
        </p:txBody>
      </p:sp>
      <p:sp>
        <p:nvSpPr>
          <p:cNvPr id="3" name="Curved Up Arrow 2"/>
          <p:cNvSpPr/>
          <p:nvPr/>
        </p:nvSpPr>
        <p:spPr>
          <a:xfrm>
            <a:off x="1030309" y="1693572"/>
            <a:ext cx="3979573" cy="73409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Curved Up Arrow 3"/>
          <p:cNvSpPr/>
          <p:nvPr/>
        </p:nvSpPr>
        <p:spPr>
          <a:xfrm>
            <a:off x="875763" y="1693572"/>
            <a:ext cx="6143223" cy="1197735"/>
          </a:xfrm>
          <a:prstGeom prst="curvedUp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7186411" y="3949042"/>
            <a:ext cx="103031" cy="772733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960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0456" y="296214"/>
            <a:ext cx="918263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2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 +   OH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→  I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+  IO</a:t>
            </a:r>
            <a:r>
              <a:rPr lang="en-US" sz="3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+  H</a:t>
            </a:r>
            <a:r>
              <a:rPr lang="en-US" sz="36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-2 +1      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+5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-2(3)  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+1(2) -2</a:t>
            </a: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reduksi</a:t>
            </a: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en-US" sz="3600" b="1" dirty="0" err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oksidasi</a:t>
            </a:r>
            <a:endParaRPr lang="en-US" sz="36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Reduktor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I</a:t>
            </a:r>
            <a:r>
              <a:rPr lang="en-US" sz="3600" b="1" baseline="-25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Autoredoks</a:t>
            </a:r>
            <a:endParaRPr lang="en-US" sz="3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Oksidator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      I</a:t>
            </a:r>
            <a:r>
              <a:rPr lang="en-US" sz="3600" b="1" baseline="-25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r>
              <a:rPr lang="en-US" sz="36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reduksi</a:t>
            </a:r>
            <a:r>
              <a:rPr lang="en-US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 I</a:t>
            </a:r>
            <a:r>
              <a:rPr lang="en-US" sz="3600" b="1" baseline="30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en-US" sz="36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oksidasi</a:t>
            </a:r>
            <a:r>
              <a:rPr lang="en-US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</a:t>
            </a:r>
            <a:r>
              <a:rPr lang="en-US" sz="3600" b="1" baseline="-25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b="1" baseline="30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endParaRPr lang="en-US" sz="3600" b="1" dirty="0">
              <a:solidFill>
                <a:srgbClr val="00B050"/>
              </a:solidFill>
            </a:endParaRPr>
          </a:p>
          <a:p>
            <a:endParaRPr lang="en-US" dirty="0"/>
          </a:p>
        </p:txBody>
      </p:sp>
      <p:sp>
        <p:nvSpPr>
          <p:cNvPr id="3" name="Curved Up Arrow 2"/>
          <p:cNvSpPr/>
          <p:nvPr/>
        </p:nvSpPr>
        <p:spPr>
          <a:xfrm>
            <a:off x="965915" y="1390918"/>
            <a:ext cx="3245477" cy="70833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Curved Up Arrow 4"/>
          <p:cNvSpPr/>
          <p:nvPr/>
        </p:nvSpPr>
        <p:spPr>
          <a:xfrm>
            <a:off x="965915" y="1500963"/>
            <a:ext cx="4752305" cy="158295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4211392" y="3193961"/>
            <a:ext cx="193183" cy="1017431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199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291</TotalTime>
  <Words>450</Words>
  <Application>Microsoft Office PowerPoint</Application>
  <PresentationFormat>Widescreen</PresentationFormat>
  <Paragraphs>110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Algerian</vt:lpstr>
      <vt:lpstr>Arial</vt:lpstr>
      <vt:lpstr>Trebuchet MS</vt:lpstr>
      <vt:lpstr>Wingdings 3</vt:lpstr>
      <vt:lpstr>Facet</vt:lpstr>
      <vt:lpstr>REVIEW REAKSI REDOKS-2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Pre_Install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REAKSI REDOKS-2</dc:title>
  <dc:creator>Windows User</dc:creator>
  <cp:lastModifiedBy>Windows User</cp:lastModifiedBy>
  <cp:revision>26</cp:revision>
  <dcterms:created xsi:type="dcterms:W3CDTF">2020-09-29T11:54:27Z</dcterms:created>
  <dcterms:modified xsi:type="dcterms:W3CDTF">2020-11-18T09:14:52Z</dcterms:modified>
</cp:coreProperties>
</file>