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71" r:id="rId13"/>
    <p:sldId id="272" r:id="rId14"/>
    <p:sldId id="273" r:id="rId15"/>
    <p:sldId id="266" r:id="rId16"/>
    <p:sldId id="274" r:id="rId17"/>
    <p:sldId id="267" r:id="rId18"/>
    <p:sldId id="268" r:id="rId19"/>
    <p:sldId id="275" r:id="rId20"/>
    <p:sldId id="26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25E06-185C-434B-9256-A42ECBAF075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E7DCA-9465-4C5E-8100-9C2F405B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31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25E06-185C-434B-9256-A42ECBAF075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E7DCA-9465-4C5E-8100-9C2F405B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32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25E06-185C-434B-9256-A42ECBAF075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E7DCA-9465-4C5E-8100-9C2F405B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96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25E06-185C-434B-9256-A42ECBAF075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E7DCA-9465-4C5E-8100-9C2F405B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672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25E06-185C-434B-9256-A42ECBAF075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E7DCA-9465-4C5E-8100-9C2F405B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994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25E06-185C-434B-9256-A42ECBAF075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E7DCA-9465-4C5E-8100-9C2F405B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7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25E06-185C-434B-9256-A42ECBAF075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E7DCA-9465-4C5E-8100-9C2F405B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02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25E06-185C-434B-9256-A42ECBAF075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E7DCA-9465-4C5E-8100-9C2F405B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96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25E06-185C-434B-9256-A42ECBAF075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E7DCA-9465-4C5E-8100-9C2F405B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22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25E06-185C-434B-9256-A42ECBAF075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E7DCA-9465-4C5E-8100-9C2F405B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61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25E06-185C-434B-9256-A42ECBAF075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E7DCA-9465-4C5E-8100-9C2F405B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85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25E06-185C-434B-9256-A42ECBAF075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E7DCA-9465-4C5E-8100-9C2F405B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8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lgerian" panose="04020705040A02060702" pitchFamily="82" charset="0"/>
              </a:rPr>
              <a:t>Review PERSAMAAN REAKSI-1,2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0086" y="3883392"/>
            <a:ext cx="9144000" cy="1655762"/>
          </a:xfrm>
        </p:spPr>
        <p:txBody>
          <a:bodyPr/>
          <a:lstStyle/>
          <a:p>
            <a:r>
              <a:rPr lang="en-US" dirty="0" smtClean="0"/>
              <a:t>BY.RAHEL KEMIT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898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5422" y="337625"/>
            <a:ext cx="11366695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3. </a:t>
            </a:r>
            <a:r>
              <a:rPr lang="en-US" sz="4400" dirty="0" err="1" smtClean="0">
                <a:solidFill>
                  <a:srgbClr val="FF0000"/>
                </a:solidFill>
              </a:rPr>
              <a:t>Setarakan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persamaan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berikut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dengan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caramu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sendiri</a:t>
            </a:r>
            <a:r>
              <a:rPr lang="en-US" sz="4400" dirty="0" smtClean="0">
                <a:solidFill>
                  <a:srgbClr val="FF0000"/>
                </a:solidFill>
              </a:rPr>
              <a:t> ( </a:t>
            </a:r>
            <a:r>
              <a:rPr lang="en-US" sz="4400" dirty="0" err="1" smtClean="0">
                <a:solidFill>
                  <a:srgbClr val="FF0000"/>
                </a:solidFill>
              </a:rPr>
              <a:t>bebas</a:t>
            </a:r>
            <a:r>
              <a:rPr lang="en-US" sz="4400" dirty="0" smtClean="0">
                <a:solidFill>
                  <a:srgbClr val="FF0000"/>
                </a:solidFill>
              </a:rPr>
              <a:t> )</a:t>
            </a:r>
          </a:p>
          <a:p>
            <a:endParaRPr lang="en-US" sz="4400" dirty="0"/>
          </a:p>
          <a:p>
            <a:pPr marL="342900" indent="-342900">
              <a:buAutoNum type="alphaLcPeriod"/>
            </a:pPr>
            <a:r>
              <a:rPr lang="en-US" sz="4400" b="1" dirty="0" smtClean="0">
                <a:solidFill>
                  <a:srgbClr val="002060"/>
                </a:solidFill>
              </a:rPr>
              <a:t>C</a:t>
            </a:r>
            <a:r>
              <a:rPr lang="en-US" sz="44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4400" b="1" dirty="0" smtClean="0">
                <a:solidFill>
                  <a:srgbClr val="002060"/>
                </a:solidFill>
              </a:rPr>
              <a:t>H</a:t>
            </a:r>
            <a:r>
              <a:rPr lang="en-US" sz="4400" b="1" baseline="-25000" dirty="0" smtClean="0">
                <a:solidFill>
                  <a:srgbClr val="002060"/>
                </a:solidFill>
              </a:rPr>
              <a:t>6</a:t>
            </a:r>
            <a:r>
              <a:rPr lang="en-US" sz="4400" b="1" dirty="0" smtClean="0">
                <a:solidFill>
                  <a:srgbClr val="002060"/>
                </a:solidFill>
              </a:rPr>
              <a:t>  +  O</a:t>
            </a:r>
            <a:r>
              <a:rPr lang="en-US" sz="44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4400" b="1" dirty="0" smtClean="0">
                <a:solidFill>
                  <a:srgbClr val="002060"/>
                </a:solidFill>
              </a:rPr>
              <a:t> </a:t>
            </a:r>
            <a:r>
              <a:rPr lang="en-US" sz="4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CO</a:t>
            </a:r>
            <a:r>
              <a:rPr lang="en-US" sz="4400" b="1" baseline="-250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4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+  H</a:t>
            </a:r>
            <a:r>
              <a:rPr lang="en-US" sz="4400" b="1" baseline="-250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4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</a:p>
          <a:p>
            <a:pPr marL="342900" indent="-342900">
              <a:buFontTx/>
              <a:buAutoNum type="alphaLcPeriod"/>
            </a:pPr>
            <a:r>
              <a:rPr lang="en-US" sz="4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4400" b="1" baseline="-250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4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4400" b="1" baseline="-250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4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+  </a:t>
            </a:r>
            <a:r>
              <a:rPr lang="en-US" sz="4400" b="1" dirty="0" smtClean="0">
                <a:solidFill>
                  <a:srgbClr val="002060"/>
                </a:solidFill>
              </a:rPr>
              <a:t>O</a:t>
            </a:r>
            <a:r>
              <a:rPr lang="en-US" sz="44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CO</a:t>
            </a:r>
            <a:r>
              <a:rPr lang="en-US" sz="4400" b="1" baseline="-250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4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+  H</a:t>
            </a:r>
            <a:r>
              <a:rPr lang="en-US" sz="4400" b="1" baseline="-250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4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</a:p>
          <a:p>
            <a:pPr marL="342900" indent="-342900">
              <a:buFontTx/>
              <a:buAutoNum type="alphaLcPeriod"/>
            </a:pPr>
            <a:r>
              <a:rPr lang="en-US" sz="4400" b="1" dirty="0" smtClean="0">
                <a:solidFill>
                  <a:srgbClr val="002060"/>
                </a:solidFill>
              </a:rPr>
              <a:t>C</a:t>
            </a:r>
            <a:r>
              <a:rPr lang="en-US" sz="4400" b="1" baseline="-25000" dirty="0">
                <a:solidFill>
                  <a:srgbClr val="002060"/>
                </a:solidFill>
              </a:rPr>
              <a:t>6</a:t>
            </a:r>
            <a:r>
              <a:rPr lang="en-US" sz="4400" b="1" dirty="0" smtClean="0">
                <a:solidFill>
                  <a:srgbClr val="002060"/>
                </a:solidFill>
              </a:rPr>
              <a:t>H</a:t>
            </a:r>
            <a:r>
              <a:rPr lang="en-US" sz="4400" b="1" baseline="-25000" dirty="0" smtClean="0">
                <a:solidFill>
                  <a:srgbClr val="002060"/>
                </a:solidFill>
              </a:rPr>
              <a:t>6</a:t>
            </a:r>
            <a:r>
              <a:rPr lang="en-US" sz="4400" b="1" dirty="0" smtClean="0">
                <a:solidFill>
                  <a:srgbClr val="002060"/>
                </a:solidFill>
              </a:rPr>
              <a:t>  +  O</a:t>
            </a:r>
            <a:r>
              <a:rPr lang="en-US" sz="44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4400" b="1" dirty="0" smtClean="0">
                <a:solidFill>
                  <a:srgbClr val="002060"/>
                </a:solidFill>
              </a:rPr>
              <a:t> </a:t>
            </a:r>
            <a:r>
              <a:rPr lang="en-US" sz="4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CO</a:t>
            </a:r>
            <a:r>
              <a:rPr lang="en-US" sz="4400" b="1" baseline="-250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4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+  H</a:t>
            </a:r>
            <a:r>
              <a:rPr lang="en-US" sz="4400" b="1" baseline="-250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4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</a:p>
          <a:p>
            <a:pPr marL="342900" indent="-342900">
              <a:buFontTx/>
              <a:buAutoNum type="alphaLcPeriod"/>
            </a:pPr>
            <a:r>
              <a:rPr lang="en-US" sz="4400" b="1" dirty="0" smtClean="0">
                <a:solidFill>
                  <a:srgbClr val="002060"/>
                </a:solidFill>
              </a:rPr>
              <a:t>C</a:t>
            </a:r>
            <a:r>
              <a:rPr lang="en-US" sz="4400" b="1" baseline="-25000" dirty="0" smtClean="0">
                <a:solidFill>
                  <a:srgbClr val="002060"/>
                </a:solidFill>
              </a:rPr>
              <a:t>8</a:t>
            </a:r>
            <a:r>
              <a:rPr lang="en-US" sz="4400" b="1" dirty="0" smtClean="0">
                <a:solidFill>
                  <a:srgbClr val="002060"/>
                </a:solidFill>
              </a:rPr>
              <a:t>H</a:t>
            </a:r>
            <a:r>
              <a:rPr lang="en-US" sz="4400" b="1" baseline="-25000" dirty="0" smtClean="0">
                <a:solidFill>
                  <a:srgbClr val="002060"/>
                </a:solidFill>
              </a:rPr>
              <a:t>18</a:t>
            </a:r>
            <a:r>
              <a:rPr lang="en-US" sz="4400" b="1" dirty="0" smtClean="0">
                <a:solidFill>
                  <a:srgbClr val="002060"/>
                </a:solidFill>
              </a:rPr>
              <a:t> +  O</a:t>
            </a:r>
            <a:r>
              <a:rPr lang="en-US" sz="44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4400" b="1" dirty="0" smtClean="0">
                <a:solidFill>
                  <a:srgbClr val="002060"/>
                </a:solidFill>
              </a:rPr>
              <a:t> </a:t>
            </a:r>
            <a:r>
              <a:rPr lang="en-US" sz="4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CO</a:t>
            </a:r>
            <a:r>
              <a:rPr lang="en-US" sz="4400" b="1" baseline="-250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4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+  H</a:t>
            </a:r>
            <a:r>
              <a:rPr lang="en-US" sz="4400" b="1" baseline="-250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4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</a:p>
          <a:p>
            <a:endParaRPr lang="en-US" sz="4400" b="1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956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716" y="150125"/>
            <a:ext cx="11764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JAWAB :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486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421" y="177421"/>
            <a:ext cx="11655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JAWAB :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798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716" y="191069"/>
            <a:ext cx="11778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JAWAB :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031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716" y="191069"/>
            <a:ext cx="11859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JAWAB :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436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015" y="239151"/>
            <a:ext cx="11563643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4. </a:t>
            </a:r>
            <a:r>
              <a:rPr lang="en-US" sz="4800" b="1" dirty="0" err="1" smtClean="0">
                <a:solidFill>
                  <a:srgbClr val="FF0000"/>
                </a:solidFill>
              </a:rPr>
              <a:t>Setarakan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reaksi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kimia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berikut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dengan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benar</a:t>
            </a:r>
            <a:r>
              <a:rPr lang="en-US" sz="4800" b="1" dirty="0" smtClean="0">
                <a:solidFill>
                  <a:srgbClr val="FF0000"/>
                </a:solidFill>
              </a:rPr>
              <a:t>, </a:t>
            </a:r>
            <a:r>
              <a:rPr lang="en-US" sz="4800" b="1" dirty="0" err="1" smtClean="0">
                <a:solidFill>
                  <a:srgbClr val="FF0000"/>
                </a:solidFill>
              </a:rPr>
              <a:t>dengan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cara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matematika</a:t>
            </a:r>
            <a:r>
              <a:rPr lang="en-US" sz="4800" b="1" dirty="0" smtClean="0">
                <a:solidFill>
                  <a:srgbClr val="FF0000"/>
                </a:solidFill>
              </a:rPr>
              <a:t>.</a:t>
            </a:r>
            <a:endParaRPr lang="en-US" sz="4800" b="1" dirty="0">
              <a:solidFill>
                <a:srgbClr val="FF0000"/>
              </a:solidFill>
            </a:endParaRPr>
          </a:p>
          <a:p>
            <a:endParaRPr lang="en-US" sz="4800" b="1" dirty="0"/>
          </a:p>
          <a:p>
            <a:r>
              <a:rPr lang="en-US" sz="4800" b="1" dirty="0"/>
              <a:t>1. </a:t>
            </a:r>
            <a:r>
              <a:rPr lang="en-US" sz="4800" b="1" dirty="0" smtClean="0"/>
              <a:t>N</a:t>
            </a:r>
            <a:r>
              <a:rPr lang="en-US" sz="4800" b="1" baseline="-25000" dirty="0" smtClean="0"/>
              <a:t>2</a:t>
            </a:r>
            <a:r>
              <a:rPr lang="en-US" sz="4800" b="1" dirty="0" smtClean="0"/>
              <a:t>  </a:t>
            </a:r>
            <a:r>
              <a:rPr lang="en-US" sz="4800" b="1" dirty="0"/>
              <a:t>+  H</a:t>
            </a:r>
            <a:r>
              <a:rPr lang="en-US" sz="4800" b="1" baseline="-25000" dirty="0" smtClean="0"/>
              <a:t>2</a:t>
            </a:r>
            <a:r>
              <a:rPr lang="en-US" sz="4800" b="1" dirty="0" smtClean="0"/>
              <a:t>  </a:t>
            </a:r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→  </a:t>
            </a:r>
            <a:r>
              <a:rPr lang="en-US" sz="4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NH</a:t>
            </a:r>
            <a:r>
              <a:rPr lang="en-US" sz="48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sz="4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2. H</a:t>
            </a:r>
            <a:r>
              <a:rPr lang="en-US" sz="48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  +  O</a:t>
            </a:r>
            <a:r>
              <a:rPr lang="en-US" sz="48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 →  H</a:t>
            </a:r>
            <a:r>
              <a:rPr lang="en-US" sz="48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</a:p>
          <a:p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sz="4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48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4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48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n-US" sz="4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+  O</a:t>
            </a:r>
            <a:r>
              <a:rPr lang="en-US" sz="48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 →  </a:t>
            </a:r>
            <a:r>
              <a:rPr lang="en-US" sz="4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</a:t>
            </a:r>
            <a:r>
              <a:rPr lang="en-US" sz="48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en-US" sz="4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+  H</a:t>
            </a:r>
            <a:r>
              <a:rPr lang="en-US" sz="48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4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endParaRPr lang="en-US" sz="4800" b="1" baseline="-25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4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. SO</a:t>
            </a:r>
            <a:r>
              <a:rPr lang="en-US" sz="48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 → SO</a:t>
            </a:r>
            <a:r>
              <a:rPr lang="en-US" sz="48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 +  O</a:t>
            </a:r>
            <a:r>
              <a:rPr lang="en-US" sz="48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5. Mg  +  </a:t>
            </a:r>
            <a:r>
              <a:rPr lang="en-US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HCl</a:t>
            </a:r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 →  MgCl</a:t>
            </a:r>
            <a:r>
              <a:rPr lang="en-US" sz="48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  +  </a:t>
            </a:r>
            <a:r>
              <a:rPr lang="en-US" sz="4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48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r>
              <a:rPr lang="en-US" sz="4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6. KClO</a:t>
            </a:r>
            <a:r>
              <a:rPr lang="en-US" sz="48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en-US" sz="4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en-US" sz="4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KClO</a:t>
            </a:r>
            <a:r>
              <a:rPr lang="en-US" sz="4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+  O</a:t>
            </a:r>
            <a:r>
              <a:rPr lang="en-US" sz="48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sz="4800" b="1" dirty="0"/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462864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830" y="122830"/>
            <a:ext cx="11750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JAWAB :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247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0166" y="295422"/>
            <a:ext cx="11408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JAWAB :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7371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7625" y="337625"/>
            <a:ext cx="11296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JAWAB :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7072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125" y="163773"/>
            <a:ext cx="11846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JAWAB :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328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6377" y="146976"/>
            <a:ext cx="11352628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PERSAMAAN REAKSI SEDERHANA :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sz="3200" b="1" dirty="0" err="1" smtClean="0">
                <a:solidFill>
                  <a:srgbClr val="7030A0"/>
                </a:solidFill>
              </a:rPr>
              <a:t>Reaksi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reaksi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senyawa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organik</a:t>
            </a:r>
            <a:endParaRPr lang="en-US" sz="3200" b="1" dirty="0" smtClean="0">
              <a:solidFill>
                <a:srgbClr val="7030A0"/>
              </a:solidFill>
            </a:endParaRPr>
          </a:p>
          <a:p>
            <a:endParaRPr lang="en-US" dirty="0" smtClean="0"/>
          </a:p>
          <a:p>
            <a:pPr marL="342900" indent="-342900">
              <a:buAutoNum type="alphaUcPeriod"/>
            </a:pPr>
            <a:r>
              <a:rPr lang="en-US" sz="3200" dirty="0" err="1" smtClean="0">
                <a:solidFill>
                  <a:srgbClr val="00B050"/>
                </a:solidFill>
              </a:rPr>
              <a:t>Reaksi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oksida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asam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dan</a:t>
            </a:r>
            <a:r>
              <a:rPr lang="en-US" sz="3200" dirty="0" smtClean="0">
                <a:solidFill>
                  <a:srgbClr val="00B050"/>
                </a:solidFill>
              </a:rPr>
              <a:t> air </a:t>
            </a:r>
            <a:r>
              <a:rPr lang="en-US" sz="3200" dirty="0" err="1" smtClean="0">
                <a:solidFill>
                  <a:srgbClr val="00B050"/>
                </a:solidFill>
              </a:rPr>
              <a:t>membentuk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senyawa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asam</a:t>
            </a:r>
            <a:r>
              <a:rPr lang="en-US" sz="3200" dirty="0" smtClean="0">
                <a:solidFill>
                  <a:srgbClr val="00B050"/>
                </a:solidFill>
              </a:rPr>
              <a:t> yang </a:t>
            </a:r>
            <a:r>
              <a:rPr lang="en-US" sz="3200" dirty="0" err="1" smtClean="0">
                <a:solidFill>
                  <a:srgbClr val="00B050"/>
                </a:solidFill>
              </a:rPr>
              <a:t>mengandung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oksigen</a:t>
            </a:r>
            <a:r>
              <a:rPr lang="en-US" sz="3200" dirty="0" smtClean="0">
                <a:solidFill>
                  <a:srgbClr val="00B050"/>
                </a:solidFill>
              </a:rPr>
              <a:t>.</a:t>
            </a:r>
            <a:endParaRPr lang="en-US" sz="3200" dirty="0">
              <a:solidFill>
                <a:srgbClr val="00B050"/>
              </a:solidFill>
            </a:endParaRPr>
          </a:p>
          <a:p>
            <a:r>
              <a:rPr lang="en-US" sz="3600" dirty="0" err="1" smtClean="0">
                <a:solidFill>
                  <a:srgbClr val="FF0000"/>
                </a:solidFill>
              </a:rPr>
              <a:t>Contoh</a:t>
            </a:r>
            <a:r>
              <a:rPr lang="en-US" sz="3600" dirty="0" smtClean="0">
                <a:solidFill>
                  <a:srgbClr val="FF0000"/>
                </a:solidFill>
              </a:rPr>
              <a:t> :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* </a:t>
            </a:r>
            <a:r>
              <a:rPr lang="en-US" sz="3600" dirty="0" err="1" smtClean="0">
                <a:solidFill>
                  <a:srgbClr val="0070C0"/>
                </a:solidFill>
              </a:rPr>
              <a:t>karbondioksida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dengan</a:t>
            </a:r>
            <a:r>
              <a:rPr lang="en-US" sz="3600" dirty="0" smtClean="0">
                <a:solidFill>
                  <a:srgbClr val="0070C0"/>
                </a:solidFill>
              </a:rPr>
              <a:t> air </a:t>
            </a:r>
            <a:r>
              <a:rPr lang="en-US" sz="3600" dirty="0" err="1" smtClean="0">
                <a:solidFill>
                  <a:srgbClr val="0070C0"/>
                </a:solidFill>
              </a:rPr>
              <a:t>membentuk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asam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karbonat</a:t>
            </a:r>
            <a:r>
              <a:rPr lang="en-US" sz="3600" dirty="0" smtClean="0"/>
              <a:t>.</a:t>
            </a:r>
          </a:p>
          <a:p>
            <a:endParaRPr lang="en-US" sz="3600" dirty="0"/>
          </a:p>
          <a:p>
            <a:r>
              <a:rPr lang="en-US" sz="3600" dirty="0" smtClean="0"/>
              <a:t>    CO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 +  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 </a:t>
            </a:r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 H</a:t>
            </a:r>
            <a:r>
              <a:rPr lang="en-US" sz="36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CO</a:t>
            </a:r>
            <a:r>
              <a:rPr lang="en-US" sz="36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sz="3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Sulfurdioksida</a:t>
            </a:r>
            <a:r>
              <a:rPr lang="en-US" sz="3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3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air </a:t>
            </a:r>
            <a:r>
              <a:rPr lang="en-US" sz="36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membentuk</a:t>
            </a:r>
            <a:r>
              <a:rPr lang="en-US" sz="3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asam</a:t>
            </a:r>
            <a:r>
              <a:rPr lang="en-US" sz="3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sulfit</a:t>
            </a:r>
            <a:endParaRPr lang="en-US" sz="3600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SO</a:t>
            </a:r>
            <a:r>
              <a:rPr lang="en-US" sz="36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 +  H</a:t>
            </a:r>
            <a:r>
              <a:rPr lang="en-US" sz="36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O → H</a:t>
            </a:r>
            <a:r>
              <a:rPr lang="en-US" sz="36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SO</a:t>
            </a:r>
            <a:r>
              <a:rPr lang="en-US" sz="36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7537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4745" y="154745"/>
            <a:ext cx="11830929" cy="65555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loud 2"/>
          <p:cNvSpPr/>
          <p:nvPr/>
        </p:nvSpPr>
        <p:spPr>
          <a:xfrm>
            <a:off x="815926" y="1097279"/>
            <a:ext cx="10044331" cy="460013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TERIMA KASIH DAN SAMPAI JUMPA LAGI…..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956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0505" y="490027"/>
            <a:ext cx="8426548" cy="5427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Dinitrogen</a:t>
            </a:r>
            <a:r>
              <a:rPr lang="en-US" sz="4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trioksida</a:t>
            </a:r>
            <a:r>
              <a:rPr lang="en-US" sz="4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4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air </a:t>
            </a:r>
            <a:r>
              <a:rPr lang="en-US" sz="40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membentuk</a:t>
            </a:r>
            <a:r>
              <a:rPr lang="en-US" sz="4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asam</a:t>
            </a:r>
            <a:r>
              <a:rPr lang="en-US" sz="4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nitrit</a:t>
            </a:r>
            <a:endParaRPr lang="en-US" sz="4000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 baseline="-25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7030A0"/>
                </a:solidFill>
              </a:rPr>
              <a:t>N</a:t>
            </a:r>
            <a:r>
              <a:rPr lang="en-US" sz="4000" b="1" baseline="-25000" dirty="0" smtClean="0">
                <a:solidFill>
                  <a:srgbClr val="7030A0"/>
                </a:solidFill>
              </a:rPr>
              <a:t>2</a:t>
            </a:r>
            <a:r>
              <a:rPr lang="en-US" sz="4000" b="1" dirty="0" smtClean="0">
                <a:solidFill>
                  <a:srgbClr val="7030A0"/>
                </a:solidFill>
              </a:rPr>
              <a:t>O</a:t>
            </a:r>
            <a:r>
              <a:rPr lang="en-US" sz="4000" b="1" baseline="-25000" dirty="0" smtClean="0">
                <a:solidFill>
                  <a:srgbClr val="7030A0"/>
                </a:solidFill>
              </a:rPr>
              <a:t>3</a:t>
            </a:r>
            <a:r>
              <a:rPr lang="en-US" sz="4000" b="1" dirty="0" smtClean="0">
                <a:solidFill>
                  <a:srgbClr val="7030A0"/>
                </a:solidFill>
              </a:rPr>
              <a:t>  + </a:t>
            </a:r>
            <a:r>
              <a:rPr lang="en-US" sz="40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4000" b="1" baseline="-25000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40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→ 2HNO</a:t>
            </a:r>
            <a:r>
              <a:rPr lang="en-US" sz="4000" b="1" baseline="-25000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sz="4000" b="1" dirty="0" smtClean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err="1" smtClean="0">
                <a:solidFill>
                  <a:srgbClr val="0070C0"/>
                </a:solidFill>
              </a:rPr>
              <a:t>Difosfor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Trioksida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dengan</a:t>
            </a:r>
            <a:r>
              <a:rPr lang="en-US" sz="4000" dirty="0" smtClean="0">
                <a:solidFill>
                  <a:srgbClr val="0070C0"/>
                </a:solidFill>
              </a:rPr>
              <a:t> air </a:t>
            </a:r>
            <a:r>
              <a:rPr lang="en-US" sz="4000" dirty="0" err="1" smtClean="0">
                <a:solidFill>
                  <a:srgbClr val="0070C0"/>
                </a:solidFill>
              </a:rPr>
              <a:t>membentuk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asam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fosfit</a:t>
            </a:r>
            <a:endParaRPr lang="en-US" sz="4000" dirty="0" smtClean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7030A0"/>
                </a:solidFill>
              </a:rPr>
              <a:t>P</a:t>
            </a:r>
            <a:r>
              <a:rPr lang="en-US" sz="4000" b="1" baseline="-25000" dirty="0" smtClean="0">
                <a:solidFill>
                  <a:srgbClr val="7030A0"/>
                </a:solidFill>
              </a:rPr>
              <a:t>2</a:t>
            </a:r>
            <a:r>
              <a:rPr lang="en-US" sz="4000" b="1" dirty="0" smtClean="0">
                <a:solidFill>
                  <a:srgbClr val="7030A0"/>
                </a:solidFill>
              </a:rPr>
              <a:t>O</a:t>
            </a:r>
            <a:r>
              <a:rPr lang="en-US" sz="4000" b="1" baseline="-25000" dirty="0" smtClean="0">
                <a:solidFill>
                  <a:srgbClr val="7030A0"/>
                </a:solidFill>
              </a:rPr>
              <a:t>3</a:t>
            </a:r>
            <a:r>
              <a:rPr lang="en-US" sz="4000" b="1" dirty="0" smtClean="0">
                <a:solidFill>
                  <a:srgbClr val="7030A0"/>
                </a:solidFill>
              </a:rPr>
              <a:t>  + 3 </a:t>
            </a:r>
            <a:r>
              <a:rPr lang="en-US" sz="40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4000" b="1" baseline="-25000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40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→  2H</a:t>
            </a:r>
            <a:r>
              <a:rPr lang="en-US" sz="4000" b="1" baseline="-25000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40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</a:t>
            </a:r>
            <a:r>
              <a:rPr lang="en-US" sz="4000" b="1" baseline="-25000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066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1692" y="379828"/>
            <a:ext cx="11563643" cy="6114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B. </a:t>
            </a:r>
            <a:r>
              <a:rPr lang="en-US" sz="3200" b="1" dirty="0" err="1" smtClean="0">
                <a:solidFill>
                  <a:srgbClr val="00B050"/>
                </a:solidFill>
              </a:rPr>
              <a:t>Reaksi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oksida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basa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dengan</a:t>
            </a:r>
            <a:r>
              <a:rPr lang="en-US" sz="3200" b="1" dirty="0" smtClean="0">
                <a:solidFill>
                  <a:srgbClr val="00B050"/>
                </a:solidFill>
              </a:rPr>
              <a:t> air </a:t>
            </a:r>
            <a:r>
              <a:rPr lang="en-US" sz="3200" b="1" dirty="0" err="1" smtClean="0">
                <a:solidFill>
                  <a:srgbClr val="00B050"/>
                </a:solidFill>
              </a:rPr>
              <a:t>membentuk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senyawa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basa</a:t>
            </a:r>
            <a:r>
              <a:rPr lang="en-US" sz="3200" b="1" dirty="0" smtClean="0">
                <a:solidFill>
                  <a:srgbClr val="00B050"/>
                </a:solidFill>
              </a:rPr>
              <a:t> yang </a:t>
            </a:r>
            <a:r>
              <a:rPr lang="en-US" sz="3200" b="1" dirty="0" err="1" smtClean="0">
                <a:solidFill>
                  <a:srgbClr val="00B050"/>
                </a:solidFill>
              </a:rPr>
              <a:t>mengandung</a:t>
            </a:r>
            <a:r>
              <a:rPr lang="en-US" sz="3200" b="1" dirty="0" smtClean="0">
                <a:solidFill>
                  <a:srgbClr val="00B050"/>
                </a:solidFill>
              </a:rPr>
              <a:t> OH</a:t>
            </a:r>
          </a:p>
          <a:p>
            <a:endParaRPr lang="en-US" dirty="0"/>
          </a:p>
          <a:p>
            <a:r>
              <a:rPr lang="en-US" sz="3200" dirty="0" err="1" smtClean="0">
                <a:solidFill>
                  <a:srgbClr val="FF0000"/>
                </a:solidFill>
              </a:rPr>
              <a:t>Contoh</a:t>
            </a:r>
            <a:r>
              <a:rPr lang="en-US" sz="3200" dirty="0" smtClean="0">
                <a:solidFill>
                  <a:srgbClr val="FF0000"/>
                </a:solidFill>
              </a:rPr>
              <a:t> :</a:t>
            </a:r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 smtClean="0"/>
              <a:t>*</a:t>
            </a:r>
            <a:r>
              <a:rPr lang="en-US" sz="3200" dirty="0" err="1" smtClean="0">
                <a:solidFill>
                  <a:srgbClr val="0070C0"/>
                </a:solidFill>
              </a:rPr>
              <a:t>Natrium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Oksida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dengan</a:t>
            </a:r>
            <a:r>
              <a:rPr lang="en-US" sz="3200" dirty="0" smtClean="0">
                <a:solidFill>
                  <a:srgbClr val="0070C0"/>
                </a:solidFill>
              </a:rPr>
              <a:t> air </a:t>
            </a:r>
            <a:r>
              <a:rPr lang="en-US" sz="3200" dirty="0" err="1" smtClean="0">
                <a:solidFill>
                  <a:srgbClr val="0070C0"/>
                </a:solidFill>
              </a:rPr>
              <a:t>membentuk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Natrium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Hidroksida</a:t>
            </a:r>
            <a:endParaRPr lang="en-US" sz="3200" dirty="0">
              <a:solidFill>
                <a:srgbClr val="0070C0"/>
              </a:solidFill>
            </a:endParaRPr>
          </a:p>
          <a:p>
            <a:r>
              <a:rPr lang="en-US" sz="3200" dirty="0" smtClean="0">
                <a:solidFill>
                  <a:srgbClr val="0070C0"/>
                </a:solidFill>
              </a:rPr>
              <a:t>   </a:t>
            </a:r>
            <a:r>
              <a:rPr lang="en-US" sz="3200" dirty="0" smtClean="0">
                <a:solidFill>
                  <a:srgbClr val="7030A0"/>
                </a:solidFill>
              </a:rPr>
              <a:t>*   </a:t>
            </a:r>
            <a:r>
              <a:rPr lang="en-US" sz="3200" b="1" dirty="0" smtClean="0">
                <a:solidFill>
                  <a:srgbClr val="7030A0"/>
                </a:solidFill>
              </a:rPr>
              <a:t>Na</a:t>
            </a:r>
            <a:r>
              <a:rPr lang="en-US" sz="3200" b="1" baseline="-25000" dirty="0" smtClean="0">
                <a:solidFill>
                  <a:srgbClr val="7030A0"/>
                </a:solidFill>
              </a:rPr>
              <a:t>2</a:t>
            </a:r>
            <a:r>
              <a:rPr lang="en-US" sz="3200" b="1" dirty="0" smtClean="0">
                <a:solidFill>
                  <a:srgbClr val="7030A0"/>
                </a:solidFill>
              </a:rPr>
              <a:t>O  + </a:t>
            </a:r>
            <a:r>
              <a:rPr lang="en-US" sz="32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3200" b="1" baseline="-25000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32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→  2NaOH</a:t>
            </a: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Kalsium</a:t>
            </a:r>
            <a:r>
              <a:rPr lang="en-US" sz="3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oksida</a:t>
            </a:r>
            <a:r>
              <a:rPr lang="en-US" sz="3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3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air </a:t>
            </a:r>
            <a:r>
              <a:rPr lang="en-US" sz="32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membentuk</a:t>
            </a:r>
            <a:r>
              <a:rPr lang="en-US" sz="3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Kalsium</a:t>
            </a:r>
            <a:r>
              <a:rPr lang="en-US" sz="3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Hidroksida</a:t>
            </a:r>
            <a:endParaRPr lang="en-US" sz="32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err="1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CaO</a:t>
            </a:r>
            <a:r>
              <a:rPr lang="en-US" sz="32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+ H</a:t>
            </a:r>
            <a:r>
              <a:rPr lang="en-US" sz="3200" b="1" baseline="-25000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32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→ </a:t>
            </a:r>
            <a:r>
              <a:rPr lang="en-US" sz="3200" b="1" dirty="0" err="1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</a:t>
            </a:r>
            <a:r>
              <a:rPr lang="en-US" sz="32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(OH)</a:t>
            </a:r>
            <a:r>
              <a:rPr lang="en-US" sz="3200" b="1" baseline="-25000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endParaRPr lang="en-US" sz="3200" b="1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Aluminium</a:t>
            </a:r>
            <a:r>
              <a:rPr lang="en-US" sz="3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oksida</a:t>
            </a:r>
            <a:r>
              <a:rPr lang="en-US" sz="3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3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air </a:t>
            </a:r>
            <a:r>
              <a:rPr lang="en-US" sz="32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membentuk</a:t>
            </a:r>
            <a:r>
              <a:rPr lang="en-US" sz="3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Aluminium</a:t>
            </a:r>
            <a:r>
              <a:rPr lang="en-US" sz="3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Hidroksida</a:t>
            </a:r>
            <a:endParaRPr lang="en-US" sz="3200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</a:t>
            </a:r>
            <a:r>
              <a:rPr lang="en-US" sz="3200" b="1" baseline="-25000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32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3200" b="1" baseline="-25000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32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+ H</a:t>
            </a:r>
            <a:r>
              <a:rPr lang="en-US" sz="3200" b="1" baseline="-25000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32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→  Al(OH)</a:t>
            </a:r>
            <a:r>
              <a:rPr lang="en-US" sz="3200" b="1" baseline="-25000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251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911" y="436098"/>
            <a:ext cx="11141612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Reaksi-Reaksi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senyawa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Organik</a:t>
            </a:r>
            <a:r>
              <a:rPr lang="en-US" sz="3600" b="1" dirty="0" smtClean="0">
                <a:solidFill>
                  <a:srgbClr val="FF0000"/>
                </a:solidFill>
              </a:rPr>
              <a:t> .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US" sz="3200" dirty="0" err="1" smtClean="0">
                <a:solidFill>
                  <a:srgbClr val="00B050"/>
                </a:solidFill>
              </a:rPr>
              <a:t>Senyawa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alkana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jika</a:t>
            </a:r>
            <a:r>
              <a:rPr lang="en-US" sz="3200" dirty="0" smtClean="0">
                <a:solidFill>
                  <a:srgbClr val="00B050"/>
                </a:solidFill>
              </a:rPr>
              <a:t> di </a:t>
            </a:r>
            <a:r>
              <a:rPr lang="en-US" sz="3200" dirty="0" err="1" smtClean="0">
                <a:solidFill>
                  <a:srgbClr val="00B050"/>
                </a:solidFill>
              </a:rPr>
              <a:t>bakar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sempurna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dengan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oksigen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akan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menghasilkan</a:t>
            </a:r>
            <a:r>
              <a:rPr lang="en-US" sz="3200" dirty="0" smtClean="0">
                <a:solidFill>
                  <a:srgbClr val="00B050"/>
                </a:solidFill>
              </a:rPr>
              <a:t> gas </a:t>
            </a:r>
            <a:r>
              <a:rPr lang="en-US" sz="3200" dirty="0" err="1" smtClean="0">
                <a:solidFill>
                  <a:srgbClr val="00B050"/>
                </a:solidFill>
              </a:rPr>
              <a:t>karbon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dioksida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dan</a:t>
            </a:r>
            <a:r>
              <a:rPr lang="en-US" sz="3200" dirty="0" smtClean="0">
                <a:solidFill>
                  <a:srgbClr val="00B050"/>
                </a:solidFill>
              </a:rPr>
              <a:t> air.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sz="2800" dirty="0" err="1" smtClean="0">
                <a:solidFill>
                  <a:srgbClr val="FF0000"/>
                </a:solidFill>
              </a:rPr>
              <a:t>Contoh</a:t>
            </a:r>
            <a:r>
              <a:rPr lang="en-US" sz="2800" dirty="0" smtClean="0">
                <a:solidFill>
                  <a:srgbClr val="FF0000"/>
                </a:solidFill>
              </a:rPr>
              <a:t> :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CH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4 </a:t>
            </a:r>
            <a:r>
              <a:rPr lang="en-US" sz="2800" b="1" dirty="0" smtClean="0">
                <a:solidFill>
                  <a:srgbClr val="0070C0"/>
                </a:solidFill>
              </a:rPr>
              <a:t> + 2 O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 CO</a:t>
            </a:r>
            <a:r>
              <a:rPr lang="en-US" sz="2800" b="1" baseline="-25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+  2H</a:t>
            </a:r>
            <a:r>
              <a:rPr lang="en-US" sz="2800" b="1" baseline="-25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</a:p>
          <a:p>
            <a:endParaRPr lang="en-US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b="1" baseline="-25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800" b="1" baseline="-25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+  </a:t>
            </a:r>
            <a:r>
              <a:rPr lang="en-US" sz="2800" b="1" dirty="0">
                <a:solidFill>
                  <a:srgbClr val="0070C0"/>
                </a:solidFill>
              </a:rPr>
              <a:t>5</a:t>
            </a:r>
            <a:r>
              <a:rPr lang="en-US" sz="2800" b="1" dirty="0" smtClean="0">
                <a:solidFill>
                  <a:srgbClr val="0070C0"/>
                </a:solidFill>
              </a:rPr>
              <a:t> O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 3CO</a:t>
            </a:r>
            <a:r>
              <a:rPr lang="en-US" sz="2800" b="1" baseline="-25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+  4H</a:t>
            </a:r>
            <a:r>
              <a:rPr lang="en-US" sz="2800" b="1" baseline="-25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</a:p>
          <a:p>
            <a:endParaRPr lang="en-US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b="1" baseline="-25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800" b="1" baseline="-25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  <a:r>
              <a:rPr 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+  </a:t>
            </a:r>
            <a:r>
              <a:rPr lang="en-US" sz="2800" b="1" dirty="0" smtClean="0">
                <a:solidFill>
                  <a:srgbClr val="0070C0"/>
                </a:solidFill>
              </a:rPr>
              <a:t>8 O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 5CO</a:t>
            </a:r>
            <a:r>
              <a:rPr lang="en-US" sz="2800" b="1" baseline="-25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+  6H</a:t>
            </a:r>
            <a:r>
              <a:rPr lang="en-US" sz="2800" b="1" baseline="-25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endParaRPr lang="en-US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8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800" dirty="0" err="1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Asam</a:t>
            </a:r>
            <a:r>
              <a:rPr lang="en-US" sz="28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asetat</a:t>
            </a:r>
            <a:r>
              <a:rPr lang="en-US" sz="28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bereaksi</a:t>
            </a:r>
            <a:r>
              <a:rPr lang="en-US" sz="28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8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Natrium</a:t>
            </a:r>
            <a:r>
              <a:rPr lang="en-US" sz="28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Hidroksida</a:t>
            </a:r>
            <a:r>
              <a:rPr lang="en-US" sz="28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800" dirty="0" err="1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membentuk</a:t>
            </a:r>
            <a:r>
              <a:rPr lang="en-US" sz="28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natrium</a:t>
            </a:r>
            <a:r>
              <a:rPr lang="en-US" sz="28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asetat</a:t>
            </a:r>
            <a:r>
              <a:rPr lang="en-US" sz="28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8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air</a:t>
            </a:r>
            <a:endParaRPr lang="en-US" sz="28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</a:t>
            </a:r>
            <a:r>
              <a:rPr lang="en-US" sz="2800" b="1" baseline="-25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COOH  +  </a:t>
            </a:r>
            <a:r>
              <a:rPr lang="en-US" sz="28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NaOH</a:t>
            </a:r>
            <a:r>
              <a:rPr 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→ CH</a:t>
            </a:r>
            <a:r>
              <a:rPr lang="en-US" sz="2800" b="1" baseline="-25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COONa</a:t>
            </a:r>
            <a:r>
              <a:rPr lang="en-US" sz="2800" b="1" baseline="-25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+  H</a:t>
            </a:r>
            <a:r>
              <a:rPr lang="en-US" sz="2800" b="1" baseline="-25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</a:p>
          <a:p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825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57" y="407963"/>
            <a:ext cx="1160584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</a:rPr>
              <a:t>Latihan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soal</a:t>
            </a:r>
            <a:r>
              <a:rPr lang="en-US" sz="4000" b="1" dirty="0" smtClean="0">
                <a:solidFill>
                  <a:srgbClr val="FF0000"/>
                </a:solidFill>
              </a:rPr>
              <a:t>:</a:t>
            </a:r>
          </a:p>
          <a:p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 err="1" smtClean="0">
                <a:solidFill>
                  <a:srgbClr val="7030A0"/>
                </a:solidFill>
              </a:rPr>
              <a:t>Setarakan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reaksi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berikut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dengan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cara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Coba-coba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</a:p>
          <a:p>
            <a:endParaRPr lang="en-US" sz="2800" dirty="0"/>
          </a:p>
          <a:p>
            <a:r>
              <a:rPr lang="en-US" sz="2800" b="1" dirty="0" smtClean="0">
                <a:solidFill>
                  <a:srgbClr val="00B050"/>
                </a:solidFill>
              </a:rPr>
              <a:t>a. Fe   +  O</a:t>
            </a:r>
            <a:r>
              <a:rPr lang="en-US" sz="2800" b="1" baseline="-25000" dirty="0" smtClean="0">
                <a:solidFill>
                  <a:srgbClr val="00B050"/>
                </a:solidFill>
              </a:rPr>
              <a:t>2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 </a:t>
            </a:r>
            <a:r>
              <a:rPr lang="en-US" sz="2800" b="1" dirty="0" err="1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FeO</a:t>
            </a:r>
            <a:endParaRPr lang="en-US" sz="28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Jawab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:   Fe  +   ½ O</a:t>
            </a:r>
            <a:r>
              <a:rPr lang="en-US" sz="28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→ Fe </a:t>
            </a: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</a:t>
            </a:r>
            <a:r>
              <a:rPr lang="en-US" sz="2800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menghilangkan</a:t>
            </a: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pecahan</a:t>
            </a: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semua</a:t>
            </a: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koefisien</a:t>
            </a: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 kali 2 )</a:t>
            </a:r>
            <a:endParaRPr lang="en-US" sz="2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Menjadi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: 2Fe  +  O</a:t>
            </a:r>
            <a:r>
              <a:rPr lang="en-US" sz="28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→  2FeO  </a:t>
            </a: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</a:t>
            </a:r>
            <a:r>
              <a:rPr lang="en-US" sz="2800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sudah</a:t>
            </a: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setara</a:t>
            </a: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)</a:t>
            </a:r>
          </a:p>
          <a:p>
            <a:endParaRPr 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 smtClean="0"/>
              <a:t>b</a:t>
            </a:r>
            <a:r>
              <a:rPr lang="en-US" sz="2800" b="1" dirty="0" smtClean="0">
                <a:solidFill>
                  <a:srgbClr val="00B050"/>
                </a:solidFill>
              </a:rPr>
              <a:t>. C</a:t>
            </a:r>
            <a:r>
              <a:rPr lang="en-US" sz="2800" b="1" baseline="-25000" dirty="0" smtClean="0">
                <a:solidFill>
                  <a:srgbClr val="00B050"/>
                </a:solidFill>
              </a:rPr>
              <a:t>4</a:t>
            </a:r>
            <a:r>
              <a:rPr lang="en-US" sz="2800" b="1" dirty="0" smtClean="0">
                <a:solidFill>
                  <a:srgbClr val="00B050"/>
                </a:solidFill>
              </a:rPr>
              <a:t>H</a:t>
            </a:r>
            <a:r>
              <a:rPr lang="en-US" sz="2800" b="1" baseline="-25000" dirty="0" smtClean="0">
                <a:solidFill>
                  <a:srgbClr val="00B050"/>
                </a:solidFill>
              </a:rPr>
              <a:t>10</a:t>
            </a:r>
            <a:r>
              <a:rPr lang="en-US" sz="2800" b="1" baseline="-25000" dirty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</a:rPr>
              <a:t> +  O</a:t>
            </a:r>
            <a:r>
              <a:rPr lang="en-US" sz="2800" b="1" baseline="-25000" dirty="0" smtClean="0">
                <a:solidFill>
                  <a:srgbClr val="00B050"/>
                </a:solidFill>
              </a:rPr>
              <a:t>2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 CO</a:t>
            </a:r>
            <a:r>
              <a:rPr lang="en-US" sz="2800" b="1" baseline="-250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 </a:t>
            </a:r>
            <a:r>
              <a:rPr lang="en-US" sz="2800" b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+   H</a:t>
            </a:r>
            <a:r>
              <a:rPr lang="en-US" sz="2800" b="1" baseline="-250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800" b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endParaRPr lang="en-US" sz="28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Langkah</a:t>
            </a:r>
            <a:r>
              <a:rPr lang="en-US" sz="2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1 , </a:t>
            </a:r>
            <a:r>
              <a:rPr lang="en-US" sz="280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setarakan</a:t>
            </a:r>
            <a:r>
              <a:rPr lang="en-US" sz="2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anion </a:t>
            </a:r>
            <a:r>
              <a:rPr lang="en-US" sz="280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yaitu</a:t>
            </a:r>
            <a:r>
              <a:rPr lang="en-US" sz="2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:  </a:t>
            </a:r>
            <a:r>
              <a:rPr lang="en-US" sz="2800" dirty="0" smtClean="0"/>
              <a:t> C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10 </a:t>
            </a:r>
            <a:r>
              <a:rPr lang="en-US" sz="2800" dirty="0" smtClean="0"/>
              <a:t> +  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 4 CO</a:t>
            </a:r>
            <a:r>
              <a:rPr lang="en-US" sz="28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2 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+   H</a:t>
            </a:r>
            <a:r>
              <a:rPr lang="en-US" sz="28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</a:p>
          <a:p>
            <a:r>
              <a:rPr lang="en-US" sz="280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Langkah</a:t>
            </a:r>
            <a:r>
              <a:rPr lang="en-US" sz="2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2 , </a:t>
            </a:r>
            <a:r>
              <a:rPr lang="en-US" sz="280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setarakan</a:t>
            </a:r>
            <a:r>
              <a:rPr lang="en-US" sz="2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atom H                     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800" dirty="0" smtClean="0"/>
              <a:t> C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10 </a:t>
            </a:r>
            <a:r>
              <a:rPr lang="en-US" sz="2800" dirty="0" smtClean="0"/>
              <a:t> +  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 4 CO</a:t>
            </a:r>
            <a:r>
              <a:rPr lang="en-US" sz="28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2 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+  5 H</a:t>
            </a:r>
            <a:r>
              <a:rPr lang="en-US" sz="28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</a:p>
          <a:p>
            <a:r>
              <a:rPr lang="en-US" sz="280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Langkah</a:t>
            </a:r>
            <a:r>
              <a:rPr lang="en-US" sz="2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3 , </a:t>
            </a:r>
            <a:r>
              <a:rPr lang="en-US" sz="280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setarakan</a:t>
            </a:r>
            <a:r>
              <a:rPr lang="en-US" sz="2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atom O                     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800" dirty="0" smtClean="0"/>
              <a:t> C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10 </a:t>
            </a:r>
            <a:r>
              <a:rPr lang="en-US" sz="2800" dirty="0" smtClean="0"/>
              <a:t> + 13/2  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 4 CO</a:t>
            </a:r>
            <a:r>
              <a:rPr lang="en-US" sz="28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2 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+  5 H</a:t>
            </a:r>
            <a:r>
              <a:rPr lang="en-US" sz="28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</a:p>
          <a:p>
            <a:r>
              <a:rPr lang="en-US" sz="280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Langkah</a:t>
            </a:r>
            <a:r>
              <a:rPr lang="en-US" sz="2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4 , </a:t>
            </a:r>
            <a:r>
              <a:rPr lang="en-US" sz="280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hilangkan</a:t>
            </a:r>
            <a:r>
              <a:rPr lang="en-US" sz="2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pecahan</a:t>
            </a:r>
            <a:r>
              <a:rPr lang="en-US" sz="2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,</a:t>
            </a:r>
            <a:r>
              <a:rPr lang="en-US" sz="280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kalikan</a:t>
            </a:r>
            <a:r>
              <a:rPr lang="en-US" sz="2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angka</a:t>
            </a:r>
            <a:r>
              <a:rPr lang="en-US" sz="2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2: 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</a:t>
            </a:r>
            <a:r>
              <a:rPr lang="en-US" sz="2800" dirty="0"/>
              <a:t>2</a:t>
            </a:r>
            <a:r>
              <a:rPr lang="en-US" sz="2800" dirty="0" smtClean="0"/>
              <a:t> C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10 </a:t>
            </a:r>
            <a:r>
              <a:rPr lang="en-US" sz="2800" dirty="0" smtClean="0"/>
              <a:t> +  13O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 8 CO</a:t>
            </a:r>
            <a:r>
              <a:rPr lang="en-US" sz="28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2 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+  10 H</a:t>
            </a:r>
            <a:r>
              <a:rPr lang="en-US" sz="28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O( </a:t>
            </a:r>
            <a:r>
              <a:rPr lang="en-US" sz="2800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sudah</a:t>
            </a: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setara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716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5421" y="0"/>
            <a:ext cx="10818055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2. </a:t>
            </a:r>
            <a:r>
              <a:rPr lang="en-US" sz="3200" dirty="0" err="1" smtClean="0">
                <a:solidFill>
                  <a:srgbClr val="FF0000"/>
                </a:solidFill>
              </a:rPr>
              <a:t>Setarakan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reaksi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berikut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dengan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cara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persamaan</a:t>
            </a:r>
            <a:r>
              <a:rPr lang="en-US" sz="3200" dirty="0" smtClean="0">
                <a:solidFill>
                  <a:srgbClr val="FF0000"/>
                </a:solidFill>
              </a:rPr>
              <a:t> mate-</a:t>
            </a:r>
            <a:r>
              <a:rPr lang="en-US" sz="3200" dirty="0" err="1" smtClean="0">
                <a:solidFill>
                  <a:srgbClr val="FF0000"/>
                </a:solidFill>
              </a:rPr>
              <a:t>matika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</a:p>
          <a:p>
            <a:endParaRPr lang="en-US" dirty="0"/>
          </a:p>
          <a:p>
            <a:pPr marL="800100" lvl="1" indent="-342900">
              <a:buAutoNum type="alphaLcPeriod"/>
            </a:pPr>
            <a:r>
              <a:rPr lang="en-US" sz="2800" b="1" dirty="0" smtClean="0">
                <a:solidFill>
                  <a:srgbClr val="00B050"/>
                </a:solidFill>
              </a:rPr>
              <a:t>C</a:t>
            </a:r>
            <a:r>
              <a:rPr lang="en-US" sz="2800" b="1" baseline="-25000" dirty="0" smtClean="0">
                <a:solidFill>
                  <a:srgbClr val="00B050"/>
                </a:solidFill>
              </a:rPr>
              <a:t>3</a:t>
            </a:r>
            <a:r>
              <a:rPr lang="en-US" sz="2800" b="1" dirty="0" smtClean="0">
                <a:solidFill>
                  <a:srgbClr val="00B050"/>
                </a:solidFill>
              </a:rPr>
              <a:t>H</a:t>
            </a:r>
            <a:r>
              <a:rPr lang="en-US" sz="2800" b="1" baseline="-25000" dirty="0" smtClean="0">
                <a:solidFill>
                  <a:srgbClr val="00B050"/>
                </a:solidFill>
              </a:rPr>
              <a:t>8</a:t>
            </a:r>
            <a:r>
              <a:rPr lang="en-US" sz="2800" b="1" dirty="0" smtClean="0">
                <a:solidFill>
                  <a:srgbClr val="00B050"/>
                </a:solidFill>
              </a:rPr>
              <a:t>  +   O</a:t>
            </a:r>
            <a:r>
              <a:rPr lang="en-US" sz="2800" b="1" baseline="-25000" dirty="0" smtClean="0">
                <a:solidFill>
                  <a:srgbClr val="00B050"/>
                </a:solidFill>
              </a:rPr>
              <a:t>2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 CO</a:t>
            </a:r>
            <a:r>
              <a:rPr lang="en-US" sz="2800" b="1" baseline="-250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800" b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+  H</a:t>
            </a:r>
            <a:r>
              <a:rPr lang="en-US" sz="2800" b="1" baseline="-250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800" b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</a:p>
          <a:p>
            <a:endParaRPr lang="en-US" sz="2800" b="1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Jawab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</a:t>
            </a:r>
          </a:p>
          <a:p>
            <a:endParaRPr lang="en-US" sz="2800" b="1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Langkah</a:t>
            </a:r>
            <a:r>
              <a:rPr 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 : </a:t>
            </a:r>
            <a:r>
              <a:rPr lang="en-US" sz="28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misalkan</a:t>
            </a:r>
            <a:r>
              <a:rPr 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koefisien</a:t>
            </a:r>
            <a:r>
              <a:rPr 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masing</a:t>
            </a:r>
            <a:r>
              <a:rPr 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masing</a:t>
            </a:r>
            <a:r>
              <a:rPr 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zat</a:t>
            </a:r>
            <a:r>
              <a:rPr 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a, b, c </a:t>
            </a:r>
            <a:r>
              <a:rPr lang="en-US" sz="28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 </a:t>
            </a:r>
          </a:p>
          <a:p>
            <a:endParaRPr lang="en-US" sz="2800" b="1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a</a:t>
            </a:r>
            <a:r>
              <a:rPr lang="en-US" sz="2800" b="1" dirty="0" smtClean="0"/>
              <a:t>C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H</a:t>
            </a:r>
            <a:r>
              <a:rPr lang="en-US" sz="2800" b="1" baseline="-25000" dirty="0" smtClean="0"/>
              <a:t>8</a:t>
            </a:r>
            <a:r>
              <a:rPr lang="en-US" sz="2800" b="1" dirty="0" smtClean="0"/>
              <a:t>  +   </a:t>
            </a:r>
            <a:r>
              <a:rPr lang="en-US" sz="2800" b="1" dirty="0" smtClean="0">
                <a:solidFill>
                  <a:srgbClr val="FF0000"/>
                </a:solidFill>
              </a:rPr>
              <a:t>b</a:t>
            </a:r>
            <a:r>
              <a:rPr lang="en-US" sz="2800" b="1" dirty="0" smtClean="0"/>
              <a:t>O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</a:t>
            </a:r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CO</a:t>
            </a:r>
            <a:r>
              <a:rPr lang="en-US" sz="28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+  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8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</a:p>
          <a:p>
            <a:endParaRPr lang="en-US" sz="2800" b="1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Langkah</a:t>
            </a:r>
            <a:r>
              <a:rPr 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 : </a:t>
            </a:r>
            <a:r>
              <a:rPr lang="en-US" sz="28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bentuk</a:t>
            </a:r>
            <a:r>
              <a:rPr 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persamaan</a:t>
            </a:r>
            <a:r>
              <a:rPr 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sejumlah</a:t>
            </a:r>
            <a:r>
              <a:rPr 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atom yang </a:t>
            </a:r>
            <a:r>
              <a:rPr lang="en-US" sz="28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</a:t>
            </a:r>
            <a:r>
              <a:rPr 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reaksi</a:t>
            </a:r>
            <a:r>
              <a:rPr 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 </a:t>
            </a:r>
            <a:r>
              <a:rPr lang="en-US" sz="28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yaitu</a:t>
            </a:r>
            <a:r>
              <a:rPr 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atom C, H, </a:t>
            </a:r>
            <a:r>
              <a:rPr lang="en-US" sz="28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)</a:t>
            </a:r>
          </a:p>
          <a:p>
            <a:endParaRPr lang="en-US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 err="1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2800" b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atom C : 3a = c …….</a:t>
            </a:r>
            <a:r>
              <a:rPr lang="en-US" sz="2800" b="1" dirty="0" err="1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persamaan</a:t>
            </a:r>
            <a:r>
              <a:rPr lang="en-US" sz="2800" b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</a:t>
            </a:r>
          </a:p>
          <a:p>
            <a:r>
              <a:rPr lang="en-US" sz="2800" b="1" dirty="0" err="1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28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atom H :  8a = 2d…….</a:t>
            </a:r>
            <a:r>
              <a:rPr lang="en-US" sz="2800" b="1" dirty="0" err="1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persamaan</a:t>
            </a:r>
            <a:r>
              <a:rPr lang="en-US" sz="28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</a:t>
            </a:r>
          </a:p>
          <a:p>
            <a:r>
              <a:rPr lang="en-US" sz="2800" b="1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atom O :  2b = 2c + d….</a:t>
            </a:r>
            <a:r>
              <a:rPr lang="en-US" sz="2800" b="1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persamaan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</a:t>
            </a:r>
          </a:p>
          <a:p>
            <a:endParaRPr lang="en-US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009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0166" y="464234"/>
            <a:ext cx="11268222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Langkah</a:t>
            </a:r>
            <a:r>
              <a:rPr lang="en-US" sz="4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 </a:t>
            </a:r>
            <a:r>
              <a:rPr lang="en-US" sz="4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4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buat</a:t>
            </a:r>
            <a:r>
              <a:rPr lang="en-US" sz="4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pemisalan</a:t>
            </a:r>
            <a:r>
              <a:rPr lang="en-US" sz="4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.</a:t>
            </a:r>
          </a:p>
          <a:p>
            <a:r>
              <a:rPr lang="en-US" sz="4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 = 2  ( </a:t>
            </a:r>
            <a:r>
              <a:rPr lang="en-US" sz="4800" b="1" dirty="0" err="1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lalu</a:t>
            </a:r>
            <a:r>
              <a:rPr lang="en-US" sz="48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masukkan</a:t>
            </a:r>
            <a:r>
              <a:rPr lang="en-US" sz="48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</a:t>
            </a:r>
            <a:r>
              <a:rPr lang="en-US" sz="48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persamaan</a:t>
            </a:r>
            <a:r>
              <a:rPr lang="en-US" sz="48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 </a:t>
            </a:r>
            <a:r>
              <a:rPr lang="en-US" sz="4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r>
              <a:rPr lang="en-US" sz="4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3a = c</a:t>
            </a:r>
          </a:p>
          <a:p>
            <a:r>
              <a:rPr lang="en-US" sz="4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3.2 = c</a:t>
            </a:r>
          </a:p>
          <a:p>
            <a:r>
              <a:rPr lang="en-US" sz="4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 = 6</a:t>
            </a:r>
          </a:p>
          <a:p>
            <a:r>
              <a:rPr lang="en-US" sz="4800" b="1" dirty="0" err="1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Persamaan</a:t>
            </a:r>
            <a:r>
              <a:rPr lang="en-US" sz="48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</a:t>
            </a:r>
            <a:r>
              <a:rPr lang="en-US" sz="4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: 8a = 2d</a:t>
            </a:r>
          </a:p>
          <a:p>
            <a:r>
              <a:rPr lang="en-US" sz="4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8.2 = 2d</a:t>
            </a:r>
          </a:p>
          <a:p>
            <a:r>
              <a:rPr lang="en-US" sz="4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d = 8</a:t>
            </a:r>
            <a:endParaRPr lang="en-US" sz="4800" dirty="0" smtClean="0"/>
          </a:p>
          <a:p>
            <a:endParaRPr lang="en-US" sz="3600" dirty="0"/>
          </a:p>
          <a:p>
            <a:endParaRPr lang="en-US" sz="3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350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5422" y="211016"/>
            <a:ext cx="10761784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7030A0"/>
                </a:solidFill>
              </a:rPr>
              <a:t>Persamaan</a:t>
            </a:r>
            <a:r>
              <a:rPr lang="en-US" sz="4400" dirty="0" smtClean="0">
                <a:solidFill>
                  <a:srgbClr val="7030A0"/>
                </a:solidFill>
              </a:rPr>
              <a:t> 3</a:t>
            </a:r>
            <a:r>
              <a:rPr lang="en-US" sz="4400" dirty="0" smtClean="0"/>
              <a:t> : 2b = 2c + d</a:t>
            </a:r>
          </a:p>
          <a:p>
            <a:r>
              <a:rPr lang="en-US" sz="4400" dirty="0" smtClean="0"/>
              <a:t>                           2b = 2.6 + 8</a:t>
            </a:r>
          </a:p>
          <a:p>
            <a:r>
              <a:rPr lang="en-US" sz="4400" dirty="0" smtClean="0"/>
              <a:t>                           2b  = 20</a:t>
            </a:r>
          </a:p>
          <a:p>
            <a:r>
              <a:rPr lang="en-US" sz="4400" dirty="0" smtClean="0"/>
              <a:t>                             b  = 10</a:t>
            </a:r>
          </a:p>
          <a:p>
            <a:r>
              <a:rPr lang="en-US" sz="4400" dirty="0" err="1" smtClean="0">
                <a:solidFill>
                  <a:srgbClr val="00B050"/>
                </a:solidFill>
              </a:rPr>
              <a:t>Langkah</a:t>
            </a:r>
            <a:r>
              <a:rPr lang="en-US" sz="4400" dirty="0" smtClean="0">
                <a:solidFill>
                  <a:srgbClr val="00B050"/>
                </a:solidFill>
              </a:rPr>
              <a:t> 4 : </a:t>
            </a:r>
            <a:r>
              <a:rPr lang="en-US" sz="4400" dirty="0" err="1" smtClean="0">
                <a:solidFill>
                  <a:srgbClr val="00B050"/>
                </a:solidFill>
              </a:rPr>
              <a:t>gantikan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setiap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hasil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a,b</a:t>
            </a:r>
            <a:r>
              <a:rPr lang="en-US" sz="4400" dirty="0" smtClean="0">
                <a:solidFill>
                  <a:srgbClr val="00B050"/>
                </a:solidFill>
              </a:rPr>
              <a:t> ,c </a:t>
            </a:r>
            <a:r>
              <a:rPr lang="en-US" sz="4400" dirty="0" err="1" smtClean="0">
                <a:solidFill>
                  <a:srgbClr val="00B050"/>
                </a:solidFill>
              </a:rPr>
              <a:t>dan</a:t>
            </a:r>
            <a:r>
              <a:rPr lang="en-US" sz="4400" dirty="0" smtClean="0">
                <a:solidFill>
                  <a:srgbClr val="00B050"/>
                </a:solidFill>
              </a:rPr>
              <a:t> d </a:t>
            </a:r>
            <a:r>
              <a:rPr lang="en-US" sz="4400" dirty="0" err="1" smtClean="0">
                <a:solidFill>
                  <a:srgbClr val="00B050"/>
                </a:solidFill>
              </a:rPr>
              <a:t>menjadi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koefisien</a:t>
            </a:r>
            <a:r>
              <a:rPr lang="en-US" sz="4400" dirty="0" smtClean="0">
                <a:solidFill>
                  <a:srgbClr val="00B050"/>
                </a:solidFill>
              </a:rPr>
              <a:t>.</a:t>
            </a:r>
          </a:p>
          <a:p>
            <a:endParaRPr lang="en-US" sz="4400" dirty="0" smtClean="0"/>
          </a:p>
          <a:p>
            <a:r>
              <a:rPr lang="en-US" sz="4400" b="1" dirty="0" smtClean="0">
                <a:solidFill>
                  <a:srgbClr val="002060"/>
                </a:solidFill>
              </a:rPr>
              <a:t>2C</a:t>
            </a:r>
            <a:r>
              <a:rPr lang="en-US" sz="4400" b="1" baseline="-25000" dirty="0" smtClean="0">
                <a:solidFill>
                  <a:srgbClr val="002060"/>
                </a:solidFill>
              </a:rPr>
              <a:t>3</a:t>
            </a:r>
            <a:r>
              <a:rPr lang="en-US" sz="4400" b="1" dirty="0" smtClean="0">
                <a:solidFill>
                  <a:srgbClr val="002060"/>
                </a:solidFill>
              </a:rPr>
              <a:t>H</a:t>
            </a:r>
            <a:r>
              <a:rPr lang="en-US" sz="4400" b="1" baseline="-25000" dirty="0" smtClean="0">
                <a:solidFill>
                  <a:srgbClr val="002060"/>
                </a:solidFill>
              </a:rPr>
              <a:t>8</a:t>
            </a:r>
            <a:r>
              <a:rPr lang="en-US" sz="4400" b="1" dirty="0" smtClean="0">
                <a:solidFill>
                  <a:srgbClr val="002060"/>
                </a:solidFill>
              </a:rPr>
              <a:t>  +   10 O</a:t>
            </a:r>
            <a:r>
              <a:rPr lang="en-US" sz="44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4400" b="1" dirty="0" smtClean="0">
                <a:solidFill>
                  <a:srgbClr val="002060"/>
                </a:solidFill>
              </a:rPr>
              <a:t> </a:t>
            </a:r>
            <a:r>
              <a:rPr lang="en-US" sz="4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6 CO</a:t>
            </a:r>
            <a:r>
              <a:rPr lang="en-US" sz="4400" b="1" baseline="-250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4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+  8H</a:t>
            </a:r>
            <a:r>
              <a:rPr lang="en-US" sz="4400" b="1" baseline="-250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4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</a:t>
            </a:r>
            <a:r>
              <a:rPr lang="en-US" sz="4400" b="1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sudah</a:t>
            </a:r>
            <a:r>
              <a:rPr lang="en-US" sz="4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setara</a:t>
            </a:r>
            <a:r>
              <a:rPr lang="en-US" sz="4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endParaRPr lang="en-US" sz="3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241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629</Words>
  <Application>Microsoft Office PowerPoint</Application>
  <PresentationFormat>Widescreen</PresentationFormat>
  <Paragraphs>113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Algerian</vt:lpstr>
      <vt:lpstr>Arial</vt:lpstr>
      <vt:lpstr>Calibri</vt:lpstr>
      <vt:lpstr>Calibri Light</vt:lpstr>
      <vt:lpstr>Office Theme</vt:lpstr>
      <vt:lpstr>Review PERSAMAAN REAKSI-1,2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Pre_Install 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PERSAMAAN REAKSI-2</dc:title>
  <dc:creator>Windows User</dc:creator>
  <cp:lastModifiedBy>Windows User</cp:lastModifiedBy>
  <cp:revision>20</cp:revision>
  <dcterms:created xsi:type="dcterms:W3CDTF">2020-10-31T23:30:15Z</dcterms:created>
  <dcterms:modified xsi:type="dcterms:W3CDTF">2020-11-23T23:01:23Z</dcterms:modified>
</cp:coreProperties>
</file>