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73" r:id="rId15"/>
    <p:sldId id="266" r:id="rId16"/>
    <p:sldId id="274" r:id="rId17"/>
    <p:sldId id="267" r:id="rId18"/>
    <p:sldId id="268" r:id="rId19"/>
    <p:sldId id="275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3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2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9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9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7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0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9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2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8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25E06-185C-434B-9256-A42ECBAF0759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E7DCA-9465-4C5E-8100-9C2F405B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8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Review PERSAMAAN REAKSI-1,2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0086" y="3883392"/>
            <a:ext cx="9144000" cy="1655762"/>
          </a:xfrm>
        </p:spPr>
        <p:txBody>
          <a:bodyPr/>
          <a:lstStyle/>
          <a:p>
            <a:r>
              <a:rPr lang="en-US" dirty="0" smtClean="0"/>
              <a:t>BY.RAHEL KEMIT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9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22" y="337625"/>
            <a:ext cx="1136669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3. </a:t>
            </a:r>
            <a:r>
              <a:rPr lang="en-US" sz="4400" dirty="0" err="1" smtClean="0">
                <a:solidFill>
                  <a:srgbClr val="FF0000"/>
                </a:solidFill>
              </a:rPr>
              <a:t>Setarakan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persamaan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berikut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dengan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caramu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sendiri</a:t>
            </a:r>
            <a:r>
              <a:rPr lang="en-US" sz="4400" dirty="0" smtClean="0">
                <a:solidFill>
                  <a:srgbClr val="FF0000"/>
                </a:solidFill>
              </a:rPr>
              <a:t> ( </a:t>
            </a:r>
            <a:r>
              <a:rPr lang="en-US" sz="4400" dirty="0" err="1" smtClean="0">
                <a:solidFill>
                  <a:srgbClr val="FF0000"/>
                </a:solidFill>
              </a:rPr>
              <a:t>bebas</a:t>
            </a:r>
            <a:r>
              <a:rPr lang="en-US" sz="4400" dirty="0" smtClean="0">
                <a:solidFill>
                  <a:srgbClr val="FF0000"/>
                </a:solidFill>
              </a:rPr>
              <a:t> )</a:t>
            </a:r>
          </a:p>
          <a:p>
            <a:endParaRPr lang="en-US" sz="4400" dirty="0"/>
          </a:p>
          <a:p>
            <a:pPr marL="342900" indent="-342900">
              <a:buAutoNum type="alphaLcPeriod"/>
            </a:pPr>
            <a:r>
              <a:rPr lang="en-US" sz="4400" b="1" dirty="0" smtClean="0">
                <a:solidFill>
                  <a:srgbClr val="002060"/>
                </a:solidFill>
              </a:rPr>
              <a:t>C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</a:rPr>
              <a:t>H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6</a:t>
            </a:r>
            <a:r>
              <a:rPr lang="en-US" sz="4400" b="1" dirty="0" smtClean="0">
                <a:solidFill>
                  <a:srgbClr val="002060"/>
                </a:solidFill>
              </a:rPr>
              <a:t>  +  O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CO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 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+  </a:t>
            </a:r>
            <a:r>
              <a:rPr lang="en-US" sz="4400" b="1" dirty="0" smtClean="0">
                <a:solidFill>
                  <a:srgbClr val="002060"/>
                </a:solidFill>
              </a:rPr>
              <a:t>O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CO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 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r>
              <a:rPr lang="en-US" sz="4400" b="1" dirty="0" smtClean="0">
                <a:solidFill>
                  <a:srgbClr val="002060"/>
                </a:solidFill>
              </a:rPr>
              <a:t>C</a:t>
            </a:r>
            <a:r>
              <a:rPr lang="en-US" sz="4400" b="1" baseline="-25000" dirty="0">
                <a:solidFill>
                  <a:srgbClr val="002060"/>
                </a:solidFill>
              </a:rPr>
              <a:t>6</a:t>
            </a:r>
            <a:r>
              <a:rPr lang="en-US" sz="4400" b="1" dirty="0" smtClean="0">
                <a:solidFill>
                  <a:srgbClr val="002060"/>
                </a:solidFill>
              </a:rPr>
              <a:t>H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6</a:t>
            </a:r>
            <a:r>
              <a:rPr lang="en-US" sz="4400" b="1" dirty="0" smtClean="0">
                <a:solidFill>
                  <a:srgbClr val="002060"/>
                </a:solidFill>
              </a:rPr>
              <a:t>  +  O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CO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 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pPr marL="342900" indent="-342900">
              <a:buFontTx/>
              <a:buAutoNum type="alphaLcPeriod"/>
            </a:pPr>
            <a:r>
              <a:rPr lang="en-US" sz="4400" b="1" dirty="0" smtClean="0">
                <a:solidFill>
                  <a:srgbClr val="002060"/>
                </a:solidFill>
              </a:rPr>
              <a:t>C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8</a:t>
            </a:r>
            <a:r>
              <a:rPr lang="en-US" sz="4400" b="1" dirty="0" smtClean="0">
                <a:solidFill>
                  <a:srgbClr val="002060"/>
                </a:solidFill>
              </a:rPr>
              <a:t>H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18</a:t>
            </a:r>
            <a:r>
              <a:rPr lang="en-US" sz="4400" b="1" dirty="0" smtClean="0">
                <a:solidFill>
                  <a:srgbClr val="002060"/>
                </a:solidFill>
              </a:rPr>
              <a:t> +  O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CO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 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sz="44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56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716" y="150125"/>
            <a:ext cx="11764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86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421" y="177421"/>
            <a:ext cx="11655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798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716" y="191069"/>
            <a:ext cx="11778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3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716" y="191069"/>
            <a:ext cx="11859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36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015" y="239151"/>
            <a:ext cx="1156364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4. </a:t>
            </a:r>
            <a:r>
              <a:rPr lang="en-US" sz="4800" b="1" dirty="0" err="1" smtClean="0">
                <a:solidFill>
                  <a:srgbClr val="FF0000"/>
                </a:solidFill>
              </a:rPr>
              <a:t>Setarakan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reaksi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kimia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berikut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dengan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benar</a:t>
            </a:r>
            <a:r>
              <a:rPr lang="en-US" sz="4800" b="1" dirty="0" smtClean="0">
                <a:solidFill>
                  <a:srgbClr val="FF0000"/>
                </a:solidFill>
              </a:rPr>
              <a:t>, </a:t>
            </a:r>
            <a:r>
              <a:rPr lang="en-US" sz="4800" b="1" dirty="0" err="1" smtClean="0">
                <a:solidFill>
                  <a:srgbClr val="FF0000"/>
                </a:solidFill>
              </a:rPr>
              <a:t>dengan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cara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matematika</a:t>
            </a:r>
            <a:r>
              <a:rPr lang="en-US" sz="4800" b="1" dirty="0" smtClean="0">
                <a:solidFill>
                  <a:srgbClr val="FF0000"/>
                </a:solidFill>
              </a:rPr>
              <a:t>.</a:t>
            </a:r>
            <a:endParaRPr lang="en-US" sz="4800" b="1" dirty="0">
              <a:solidFill>
                <a:srgbClr val="FF0000"/>
              </a:solidFill>
            </a:endParaRPr>
          </a:p>
          <a:p>
            <a:endParaRPr lang="en-US" sz="4800" b="1" dirty="0"/>
          </a:p>
          <a:p>
            <a:r>
              <a:rPr lang="en-US" sz="4800" b="1" dirty="0"/>
              <a:t>1. </a:t>
            </a:r>
            <a:r>
              <a:rPr lang="en-US" sz="4800" b="1" dirty="0" smtClean="0"/>
              <a:t>N</a:t>
            </a:r>
            <a:r>
              <a:rPr lang="en-US" sz="4800" b="1" baseline="-25000" dirty="0" smtClean="0"/>
              <a:t>2</a:t>
            </a:r>
            <a:r>
              <a:rPr lang="en-US" sz="4800" b="1" dirty="0" smtClean="0"/>
              <a:t>  </a:t>
            </a:r>
            <a:r>
              <a:rPr lang="en-US" sz="4800" b="1" dirty="0"/>
              <a:t>+  H</a:t>
            </a:r>
            <a:r>
              <a:rPr lang="en-US" sz="4800" b="1" baseline="-25000" dirty="0" smtClean="0"/>
              <a:t>2</a:t>
            </a:r>
            <a:r>
              <a:rPr lang="en-US" sz="4800" b="1" dirty="0" smtClean="0"/>
              <a:t>  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NH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2. H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 +  O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→  H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+  O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→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+  H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n-US" sz="4800" b="1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. SO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→ SO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+  O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5. Mg  +  </a:t>
            </a:r>
            <a:r>
              <a:rPr lang="en-US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HCl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→  MgCl</a:t>
            </a:r>
            <a:r>
              <a:rPr lang="en-US" sz="4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 +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6. KClO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sz="4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KClO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+  O</a:t>
            </a:r>
            <a:r>
              <a:rPr lang="en-US" sz="4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4800" b="1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4628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830" y="122830"/>
            <a:ext cx="11750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247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66" y="295422"/>
            <a:ext cx="114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37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625" y="337625"/>
            <a:ext cx="1129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07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125" y="163773"/>
            <a:ext cx="1184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JAWAB 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2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377" y="146976"/>
            <a:ext cx="1135262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PERSAMAAN REAKSI SEDERHANA 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sz="3200" b="1" dirty="0" err="1" smtClean="0">
                <a:solidFill>
                  <a:srgbClr val="7030A0"/>
                </a:solidFill>
              </a:rPr>
              <a:t>Reaksi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reaksi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senyawa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organik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endParaRPr lang="en-US" dirty="0" smtClean="0"/>
          </a:p>
          <a:p>
            <a:pPr marL="342900" indent="-342900">
              <a:buAutoNum type="alphaUcPeriod"/>
            </a:pPr>
            <a:r>
              <a:rPr lang="en-US" sz="3200" dirty="0" err="1" smtClean="0">
                <a:solidFill>
                  <a:srgbClr val="00B050"/>
                </a:solidFill>
              </a:rPr>
              <a:t>Reaksi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oksida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asam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dan</a:t>
            </a:r>
            <a:r>
              <a:rPr lang="en-US" sz="3200" dirty="0" smtClean="0">
                <a:solidFill>
                  <a:srgbClr val="00B050"/>
                </a:solidFill>
              </a:rPr>
              <a:t> air </a:t>
            </a:r>
            <a:r>
              <a:rPr lang="en-US" sz="3200" dirty="0" err="1" smtClean="0">
                <a:solidFill>
                  <a:srgbClr val="00B050"/>
                </a:solidFill>
              </a:rPr>
              <a:t>membentuk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senyawa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asam</a:t>
            </a:r>
            <a:r>
              <a:rPr lang="en-US" sz="3200" dirty="0" smtClean="0">
                <a:solidFill>
                  <a:srgbClr val="00B050"/>
                </a:solidFill>
              </a:rPr>
              <a:t> yang </a:t>
            </a:r>
            <a:r>
              <a:rPr lang="en-US" sz="3200" dirty="0" err="1" smtClean="0">
                <a:solidFill>
                  <a:srgbClr val="00B050"/>
                </a:solidFill>
              </a:rPr>
              <a:t>mengandung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oksigen</a:t>
            </a:r>
            <a:r>
              <a:rPr lang="en-US" sz="3200" dirty="0" smtClean="0">
                <a:solidFill>
                  <a:srgbClr val="00B050"/>
                </a:solidFill>
              </a:rPr>
              <a:t>.</a:t>
            </a:r>
            <a:endParaRPr lang="en-US" sz="3200" dirty="0">
              <a:solidFill>
                <a:srgbClr val="00B05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Contoh</a:t>
            </a:r>
            <a:r>
              <a:rPr lang="en-US" sz="3600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* </a:t>
            </a:r>
            <a:r>
              <a:rPr lang="en-US" sz="3600" dirty="0" err="1" smtClean="0">
                <a:solidFill>
                  <a:srgbClr val="0070C0"/>
                </a:solidFill>
              </a:rPr>
              <a:t>karbondioksida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</a:rPr>
              <a:t> air </a:t>
            </a:r>
            <a:r>
              <a:rPr lang="en-US" sz="3600" dirty="0" err="1" smtClean="0">
                <a:solidFill>
                  <a:srgbClr val="0070C0"/>
                </a:solidFill>
              </a:rPr>
              <a:t>membentuk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asam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karbonat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    CO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 +  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 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H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Sulfurdioksida</a:t>
            </a: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air </a:t>
            </a:r>
            <a:r>
              <a:rPr lang="en-US" sz="3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membentuk</a:t>
            </a: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asam</a:t>
            </a:r>
            <a:r>
              <a:rPr lang="en-US" sz="36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sulfit</a:t>
            </a:r>
            <a:endParaRPr lang="en-US" sz="36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+  H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O → H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36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753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4745" y="154745"/>
            <a:ext cx="11830929" cy="65555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loud 2"/>
          <p:cNvSpPr/>
          <p:nvPr/>
        </p:nvSpPr>
        <p:spPr>
          <a:xfrm>
            <a:off x="815926" y="1097279"/>
            <a:ext cx="10044331" cy="46001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TERIMA KASIH DAN SAMPAI JUMPA LAGI…..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5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0505" y="490027"/>
            <a:ext cx="8426548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Dinitrogen</a:t>
            </a:r>
            <a:r>
              <a:rPr lang="en-US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trioksida</a:t>
            </a:r>
            <a:r>
              <a:rPr lang="en-US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air </a:t>
            </a: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membentuk</a:t>
            </a:r>
            <a:r>
              <a:rPr lang="en-US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asam</a:t>
            </a:r>
            <a:r>
              <a:rPr lang="en-US" sz="4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nitrit</a:t>
            </a:r>
            <a:endParaRPr lang="en-US" sz="4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7030A0"/>
                </a:solidFill>
              </a:rPr>
              <a:t>N</a:t>
            </a:r>
            <a:r>
              <a:rPr lang="en-US" sz="4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4000" b="1" dirty="0" smtClean="0">
                <a:solidFill>
                  <a:srgbClr val="7030A0"/>
                </a:solidFill>
              </a:rPr>
              <a:t>O</a:t>
            </a:r>
            <a:r>
              <a:rPr lang="en-US" sz="40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4000" b="1" dirty="0" smtClean="0">
                <a:solidFill>
                  <a:srgbClr val="7030A0"/>
                </a:solidFill>
              </a:rPr>
              <a:t>  + </a:t>
            </a:r>
            <a:r>
              <a:rPr lang="en-US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0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→ 2HNO</a:t>
            </a:r>
            <a:r>
              <a:rPr lang="en-US" sz="40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4000" b="1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err="1" smtClean="0">
                <a:solidFill>
                  <a:srgbClr val="0070C0"/>
                </a:solidFill>
              </a:rPr>
              <a:t>Difosfor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Trioksida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dengan</a:t>
            </a:r>
            <a:r>
              <a:rPr lang="en-US" sz="4000" dirty="0" smtClean="0">
                <a:solidFill>
                  <a:srgbClr val="0070C0"/>
                </a:solidFill>
              </a:rPr>
              <a:t> air </a:t>
            </a:r>
            <a:r>
              <a:rPr lang="en-US" sz="4000" dirty="0" err="1" smtClean="0">
                <a:solidFill>
                  <a:srgbClr val="0070C0"/>
                </a:solidFill>
              </a:rPr>
              <a:t>membentuk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asam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fosfit</a:t>
            </a:r>
            <a:endParaRPr lang="en-US" sz="40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7030A0"/>
                </a:solidFill>
              </a:rPr>
              <a:t>P</a:t>
            </a:r>
            <a:r>
              <a:rPr lang="en-US" sz="4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4000" b="1" dirty="0" smtClean="0">
                <a:solidFill>
                  <a:srgbClr val="7030A0"/>
                </a:solidFill>
              </a:rPr>
              <a:t>O</a:t>
            </a:r>
            <a:r>
              <a:rPr lang="en-US" sz="40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4000" b="1" dirty="0" smtClean="0">
                <a:solidFill>
                  <a:srgbClr val="7030A0"/>
                </a:solidFill>
              </a:rPr>
              <a:t>  + 3 </a:t>
            </a:r>
            <a:r>
              <a:rPr lang="en-US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40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→  2H</a:t>
            </a:r>
            <a:r>
              <a:rPr lang="en-US" sz="40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sz="40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6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692" y="379828"/>
            <a:ext cx="11563643" cy="611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B. </a:t>
            </a:r>
            <a:r>
              <a:rPr lang="en-US" sz="3200" b="1" dirty="0" err="1" smtClean="0">
                <a:solidFill>
                  <a:srgbClr val="00B050"/>
                </a:solidFill>
              </a:rPr>
              <a:t>Reaksi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oksida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basa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dengan</a:t>
            </a:r>
            <a:r>
              <a:rPr lang="en-US" sz="3200" b="1" dirty="0" smtClean="0">
                <a:solidFill>
                  <a:srgbClr val="00B050"/>
                </a:solidFill>
              </a:rPr>
              <a:t> air </a:t>
            </a:r>
            <a:r>
              <a:rPr lang="en-US" sz="3200" b="1" dirty="0" err="1" smtClean="0">
                <a:solidFill>
                  <a:srgbClr val="00B050"/>
                </a:solidFill>
              </a:rPr>
              <a:t>membentuk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senyawa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basa</a:t>
            </a:r>
            <a:r>
              <a:rPr lang="en-US" sz="3200" b="1" dirty="0" smtClean="0">
                <a:solidFill>
                  <a:srgbClr val="00B050"/>
                </a:solidFill>
              </a:rPr>
              <a:t> yang </a:t>
            </a:r>
            <a:r>
              <a:rPr lang="en-US" sz="3200" b="1" dirty="0" err="1" smtClean="0">
                <a:solidFill>
                  <a:srgbClr val="00B050"/>
                </a:solidFill>
              </a:rPr>
              <a:t>mengandung</a:t>
            </a:r>
            <a:r>
              <a:rPr lang="en-US" sz="3200" b="1" dirty="0" smtClean="0">
                <a:solidFill>
                  <a:srgbClr val="00B050"/>
                </a:solidFill>
              </a:rPr>
              <a:t> OH</a:t>
            </a:r>
          </a:p>
          <a:p>
            <a:endParaRPr lang="en-US" dirty="0"/>
          </a:p>
          <a:p>
            <a:r>
              <a:rPr lang="en-US" sz="3200" dirty="0" err="1" smtClean="0">
                <a:solidFill>
                  <a:srgbClr val="FF0000"/>
                </a:solidFill>
              </a:rPr>
              <a:t>Contoh</a:t>
            </a:r>
            <a:r>
              <a:rPr lang="en-US" sz="3200" dirty="0" smtClean="0">
                <a:solidFill>
                  <a:srgbClr val="FF0000"/>
                </a:solidFill>
              </a:rPr>
              <a:t> :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*</a:t>
            </a:r>
            <a:r>
              <a:rPr lang="en-US" sz="3200" dirty="0" err="1" smtClean="0">
                <a:solidFill>
                  <a:srgbClr val="0070C0"/>
                </a:solidFill>
              </a:rPr>
              <a:t>Natrium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Oksida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</a:rPr>
              <a:t> air </a:t>
            </a:r>
            <a:r>
              <a:rPr lang="en-US" sz="3200" dirty="0" err="1" smtClean="0">
                <a:solidFill>
                  <a:srgbClr val="0070C0"/>
                </a:solidFill>
              </a:rPr>
              <a:t>membentuk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Natrium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Hidroksida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 smtClean="0">
                <a:solidFill>
                  <a:srgbClr val="0070C0"/>
                </a:solidFill>
              </a:rPr>
              <a:t>   </a:t>
            </a:r>
            <a:r>
              <a:rPr lang="en-US" sz="3200" dirty="0" smtClean="0">
                <a:solidFill>
                  <a:srgbClr val="7030A0"/>
                </a:solidFill>
              </a:rPr>
              <a:t>*   </a:t>
            </a:r>
            <a:r>
              <a:rPr lang="en-US" sz="3200" b="1" dirty="0" smtClean="0">
                <a:solidFill>
                  <a:srgbClr val="7030A0"/>
                </a:solidFill>
              </a:rPr>
              <a:t>Na</a:t>
            </a:r>
            <a:r>
              <a:rPr lang="en-US" sz="32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</a:rPr>
              <a:t>O  + 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→  2NaOH</a:t>
            </a: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Kalsium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oksida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air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membentuk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Kalsium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Hidroksida</a:t>
            </a: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H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→ </a:t>
            </a:r>
            <a:r>
              <a:rPr lang="en-US" sz="32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(OH)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endParaRPr lang="en-US" sz="32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Aluminium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oksida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air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membentuk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Aluminium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Hidroksida</a:t>
            </a:r>
            <a:endParaRPr lang="en-US" sz="32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H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→  Al(OH)</a:t>
            </a:r>
            <a:r>
              <a:rPr lang="en-US" sz="3200" b="1" baseline="-25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25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4911" y="436098"/>
            <a:ext cx="1114161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Reaksi-Reaksi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senyawa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Organik</a:t>
            </a:r>
            <a:r>
              <a:rPr lang="en-US" sz="3600" b="1" dirty="0" smtClean="0">
                <a:solidFill>
                  <a:srgbClr val="FF0000"/>
                </a:solidFill>
              </a:rPr>
              <a:t> 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3200" dirty="0" err="1" smtClean="0">
                <a:solidFill>
                  <a:srgbClr val="00B050"/>
                </a:solidFill>
              </a:rPr>
              <a:t>Senyawa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alkana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jika</a:t>
            </a:r>
            <a:r>
              <a:rPr lang="en-US" sz="3200" dirty="0" smtClean="0">
                <a:solidFill>
                  <a:srgbClr val="00B050"/>
                </a:solidFill>
              </a:rPr>
              <a:t> di </a:t>
            </a:r>
            <a:r>
              <a:rPr lang="en-US" sz="3200" dirty="0" err="1" smtClean="0">
                <a:solidFill>
                  <a:srgbClr val="00B050"/>
                </a:solidFill>
              </a:rPr>
              <a:t>bakar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sempurna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dengan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oksigen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akan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menghasilkan</a:t>
            </a:r>
            <a:r>
              <a:rPr lang="en-US" sz="3200" dirty="0" smtClean="0">
                <a:solidFill>
                  <a:srgbClr val="00B050"/>
                </a:solidFill>
              </a:rPr>
              <a:t> gas </a:t>
            </a:r>
            <a:r>
              <a:rPr lang="en-US" sz="3200" dirty="0" err="1" smtClean="0">
                <a:solidFill>
                  <a:srgbClr val="00B050"/>
                </a:solidFill>
              </a:rPr>
              <a:t>karbon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dioksida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dan</a:t>
            </a:r>
            <a:r>
              <a:rPr lang="en-US" sz="3200" dirty="0" smtClean="0">
                <a:solidFill>
                  <a:srgbClr val="00B050"/>
                </a:solidFill>
              </a:rPr>
              <a:t> air.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Contoh</a:t>
            </a:r>
            <a:r>
              <a:rPr lang="en-US" sz="2800" dirty="0" smtClean="0">
                <a:solidFill>
                  <a:srgbClr val="FF0000"/>
                </a:solidFill>
              </a:rPr>
              <a:t> 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CH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 </a:t>
            </a:r>
            <a:r>
              <a:rPr lang="en-US" sz="2800" b="1" dirty="0" smtClean="0">
                <a:solidFill>
                  <a:srgbClr val="0070C0"/>
                </a:solidFill>
              </a:rPr>
              <a:t> + 2 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CO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2H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</a:t>
            </a:r>
            <a:r>
              <a:rPr lang="en-US" sz="2800" b="1" dirty="0">
                <a:solidFill>
                  <a:srgbClr val="0070C0"/>
                </a:solidFill>
              </a:rPr>
              <a:t>5</a:t>
            </a:r>
            <a:r>
              <a:rPr lang="en-US" sz="2800" b="1" dirty="0" smtClean="0">
                <a:solidFill>
                  <a:srgbClr val="0070C0"/>
                </a:solidFill>
              </a:rPr>
              <a:t> 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3CO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4H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</a:t>
            </a:r>
            <a:r>
              <a:rPr lang="en-US" sz="2800" b="1" dirty="0" smtClean="0">
                <a:solidFill>
                  <a:srgbClr val="0070C0"/>
                </a:solidFill>
              </a:rPr>
              <a:t>8 O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5CO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6H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Asam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asetat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bereaksi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Natrium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Hidroksida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membentuk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natrium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asetat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air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COOH  + 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NaOH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 CH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COONa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H</a:t>
            </a:r>
            <a:r>
              <a:rPr lang="en-US" sz="2800" b="1" baseline="-25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2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57" y="407963"/>
            <a:ext cx="116058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Latihan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soal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</a:p>
          <a:p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err="1" smtClean="0">
                <a:solidFill>
                  <a:srgbClr val="7030A0"/>
                </a:solidFill>
              </a:rPr>
              <a:t>Setarakan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reaksi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berikut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dengan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cara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Coba-coba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</a:p>
          <a:p>
            <a:endParaRPr lang="en-US" sz="2800" dirty="0"/>
          </a:p>
          <a:p>
            <a:r>
              <a:rPr lang="en-US" sz="2800" b="1" dirty="0" smtClean="0">
                <a:solidFill>
                  <a:srgbClr val="00B050"/>
                </a:solidFill>
              </a:rPr>
              <a:t>a. Fe   +  O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</a:t>
            </a:r>
            <a:r>
              <a:rPr lang="en-US" sz="2800" b="1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FeO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:   Fe  +   ½ 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→ Fe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menghilangkan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pecahan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koefisien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kali 2 )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: 2Fe  +  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→  2FeO 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smtClean="0"/>
              <a:t>b</a:t>
            </a:r>
            <a:r>
              <a:rPr lang="en-US" sz="2800" b="1" dirty="0" smtClean="0">
                <a:solidFill>
                  <a:srgbClr val="00B050"/>
                </a:solidFill>
              </a:rPr>
              <a:t>. C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4</a:t>
            </a:r>
            <a:r>
              <a:rPr lang="en-US" sz="2800" b="1" dirty="0" smtClean="0">
                <a:solidFill>
                  <a:srgbClr val="00B050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10</a:t>
            </a:r>
            <a:r>
              <a:rPr lang="en-US" sz="2800" b="1" baseline="-25000" dirty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 +  O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CO</a:t>
            </a:r>
            <a:r>
              <a:rPr lang="en-US" sz="2800" b="1" baseline="-250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  H</a:t>
            </a:r>
            <a:r>
              <a:rPr lang="en-US" sz="2800" b="1" baseline="-250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1 ,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setarakan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anion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10 </a:t>
            </a:r>
            <a:r>
              <a:rPr lang="en-US" sz="2800" dirty="0" smtClean="0"/>
              <a:t> + 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4 CO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  H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2 ,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setarakan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H                    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10 </a:t>
            </a:r>
            <a:r>
              <a:rPr lang="en-US" sz="2800" dirty="0" smtClean="0"/>
              <a:t> + 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4 CO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 5 H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3 ,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setarakan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O                    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10 </a:t>
            </a:r>
            <a:r>
              <a:rPr lang="en-US" sz="2800" dirty="0" smtClean="0"/>
              <a:t> + 13/2 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4 CO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 5 H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4 ,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hilangkan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pecahan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kalikan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28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  <a:r>
              <a:rPr lang="en-US" sz="2800" dirty="0"/>
              <a:t>2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10 </a:t>
            </a:r>
            <a:r>
              <a:rPr lang="en-US" sz="2800" dirty="0" smtClean="0"/>
              <a:t> +  13O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8 CO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 10 H</a:t>
            </a:r>
            <a:r>
              <a:rPr 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O(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1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21" y="0"/>
            <a:ext cx="10818055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</a:rPr>
              <a:t>Setarakan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reaksi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berikut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dengan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cara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persamaan</a:t>
            </a:r>
            <a:r>
              <a:rPr lang="en-US" sz="3200" dirty="0" smtClean="0">
                <a:solidFill>
                  <a:srgbClr val="FF0000"/>
                </a:solidFill>
              </a:rPr>
              <a:t> mate-</a:t>
            </a:r>
            <a:r>
              <a:rPr lang="en-US" sz="3200" dirty="0" err="1" smtClean="0">
                <a:solidFill>
                  <a:srgbClr val="FF0000"/>
                </a:solidFill>
              </a:rPr>
              <a:t>matika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  <a:p>
            <a:pPr marL="800100" lvl="1" indent="-342900">
              <a:buAutoNum type="alphaLcPeriod"/>
            </a:pPr>
            <a:r>
              <a:rPr lang="en-US" sz="2800" b="1" dirty="0" smtClean="0">
                <a:solidFill>
                  <a:srgbClr val="00B050"/>
                </a:solidFill>
              </a:rPr>
              <a:t>C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8</a:t>
            </a:r>
            <a:r>
              <a:rPr lang="en-US" sz="2800" b="1" dirty="0" smtClean="0">
                <a:solidFill>
                  <a:srgbClr val="00B050"/>
                </a:solidFill>
              </a:rPr>
              <a:t>  +   O</a:t>
            </a:r>
            <a:r>
              <a:rPr lang="en-US" sz="28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 CO</a:t>
            </a:r>
            <a:r>
              <a:rPr lang="en-US" sz="2800" b="1" baseline="-250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H</a:t>
            </a:r>
            <a:r>
              <a:rPr lang="en-US" sz="2800" b="1" baseline="-250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: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misalkan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koefisien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masing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masing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zat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a, b, c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 </a:t>
            </a:r>
          </a:p>
          <a:p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b="1" dirty="0" smtClean="0"/>
              <a:t>C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8</a:t>
            </a:r>
            <a:r>
              <a:rPr lang="en-US" sz="2800" b="1" dirty="0" smtClean="0"/>
              <a:t>  +  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CO</a:t>
            </a:r>
            <a:r>
              <a:rPr 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+ 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</a:p>
          <a:p>
            <a:endParaRPr lang="en-US" sz="28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: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yang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reaksi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C, H, </a:t>
            </a:r>
            <a:r>
              <a:rPr lang="en-US" sz="2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)</a:t>
            </a:r>
          </a:p>
          <a:p>
            <a:endParaRPr 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C : 3a = c …….</a:t>
            </a:r>
            <a:r>
              <a:rPr lang="en-US" sz="2800" b="1" dirty="0" err="1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H :  8a = 2d…….</a:t>
            </a:r>
            <a:r>
              <a:rPr lang="en-US" sz="2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atom O :  2b = 2c + d….</a:t>
            </a:r>
            <a:r>
              <a:rPr lang="en-US" sz="28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</a:p>
          <a:p>
            <a:endParaRPr lang="en-US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00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166" y="464234"/>
            <a:ext cx="11268222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Langkah</a:t>
            </a:r>
            <a:r>
              <a:rPr lang="en-US" sz="4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4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pemisalan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= 2  ( </a:t>
            </a:r>
            <a:r>
              <a:rPr lang="en-US" sz="4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lalu</a:t>
            </a:r>
            <a:r>
              <a:rPr lang="en-US" sz="4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masukkan</a:t>
            </a:r>
            <a:r>
              <a:rPr lang="en-US" sz="4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4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4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3a = c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3.2 = c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 = 6</a:t>
            </a:r>
          </a:p>
          <a:p>
            <a:r>
              <a:rPr lang="en-US" sz="4800" b="1" dirty="0" err="1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48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: 8a = 2d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8.2 = 2d</a:t>
            </a:r>
          </a:p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d = 8</a:t>
            </a:r>
            <a:endParaRPr lang="en-US" sz="4800" dirty="0" smtClean="0"/>
          </a:p>
          <a:p>
            <a:endParaRPr lang="en-US" sz="3600" dirty="0"/>
          </a:p>
          <a:p>
            <a:endParaRPr lang="en-US" sz="3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5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422" y="211016"/>
            <a:ext cx="1076178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7030A0"/>
                </a:solidFill>
              </a:rPr>
              <a:t>Persamaan</a:t>
            </a:r>
            <a:r>
              <a:rPr lang="en-US" sz="4400" dirty="0" smtClean="0">
                <a:solidFill>
                  <a:srgbClr val="7030A0"/>
                </a:solidFill>
              </a:rPr>
              <a:t> 3</a:t>
            </a:r>
            <a:r>
              <a:rPr lang="en-US" sz="4400" dirty="0" smtClean="0"/>
              <a:t> : 2b = 2c + d</a:t>
            </a:r>
          </a:p>
          <a:p>
            <a:r>
              <a:rPr lang="en-US" sz="4400" dirty="0" smtClean="0"/>
              <a:t>                           2b = 2.6 + 8</a:t>
            </a:r>
          </a:p>
          <a:p>
            <a:r>
              <a:rPr lang="en-US" sz="4400" dirty="0" smtClean="0"/>
              <a:t>                           2b  = 20</a:t>
            </a:r>
          </a:p>
          <a:p>
            <a:r>
              <a:rPr lang="en-US" sz="4400" dirty="0" smtClean="0"/>
              <a:t>                             b  = 10</a:t>
            </a:r>
          </a:p>
          <a:p>
            <a:r>
              <a:rPr lang="en-US" sz="4400" dirty="0" err="1" smtClean="0">
                <a:solidFill>
                  <a:srgbClr val="00B050"/>
                </a:solidFill>
              </a:rPr>
              <a:t>Langkah</a:t>
            </a:r>
            <a:r>
              <a:rPr lang="en-US" sz="4400" dirty="0" smtClean="0">
                <a:solidFill>
                  <a:srgbClr val="00B050"/>
                </a:solidFill>
              </a:rPr>
              <a:t> 4 : </a:t>
            </a:r>
            <a:r>
              <a:rPr lang="en-US" sz="4400" dirty="0" err="1" smtClean="0">
                <a:solidFill>
                  <a:srgbClr val="00B050"/>
                </a:solidFill>
              </a:rPr>
              <a:t>gantikan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setiap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hasil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a,b</a:t>
            </a:r>
            <a:r>
              <a:rPr lang="en-US" sz="4400" dirty="0" smtClean="0">
                <a:solidFill>
                  <a:srgbClr val="00B050"/>
                </a:solidFill>
              </a:rPr>
              <a:t> ,c </a:t>
            </a:r>
            <a:r>
              <a:rPr lang="en-US" sz="4400" dirty="0" err="1" smtClean="0">
                <a:solidFill>
                  <a:srgbClr val="00B050"/>
                </a:solidFill>
              </a:rPr>
              <a:t>dan</a:t>
            </a:r>
            <a:r>
              <a:rPr lang="en-US" sz="4400" dirty="0" smtClean="0">
                <a:solidFill>
                  <a:srgbClr val="00B050"/>
                </a:solidFill>
              </a:rPr>
              <a:t> d </a:t>
            </a:r>
            <a:r>
              <a:rPr lang="en-US" sz="4400" dirty="0" err="1" smtClean="0">
                <a:solidFill>
                  <a:srgbClr val="00B050"/>
                </a:solidFill>
              </a:rPr>
              <a:t>menjadi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koefisien</a:t>
            </a:r>
            <a:r>
              <a:rPr lang="en-US" sz="4400" dirty="0" smtClean="0">
                <a:solidFill>
                  <a:srgbClr val="00B050"/>
                </a:solidFill>
              </a:rPr>
              <a:t>.</a:t>
            </a:r>
          </a:p>
          <a:p>
            <a:endParaRPr lang="en-US" sz="4400" dirty="0" smtClean="0"/>
          </a:p>
          <a:p>
            <a:r>
              <a:rPr lang="en-US" sz="4400" b="1" dirty="0" smtClean="0">
                <a:solidFill>
                  <a:srgbClr val="002060"/>
                </a:solidFill>
              </a:rPr>
              <a:t>2C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3</a:t>
            </a:r>
            <a:r>
              <a:rPr lang="en-US" sz="4400" b="1" dirty="0" smtClean="0">
                <a:solidFill>
                  <a:srgbClr val="002060"/>
                </a:solidFill>
              </a:rPr>
              <a:t>H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8</a:t>
            </a:r>
            <a:r>
              <a:rPr lang="en-US" sz="4400" b="1" dirty="0" smtClean="0">
                <a:solidFill>
                  <a:srgbClr val="002060"/>
                </a:solidFill>
              </a:rPr>
              <a:t>  +   10 O</a:t>
            </a:r>
            <a:r>
              <a:rPr lang="en-US" sz="4400" b="1" baseline="-25000" dirty="0" smtClean="0">
                <a:solidFill>
                  <a:srgbClr val="002060"/>
                </a:solidFill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6 CO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+  8H</a:t>
            </a:r>
            <a:r>
              <a:rPr lang="en-US" sz="4400" b="1" baseline="-25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4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setara</a:t>
            </a:r>
            <a:r>
              <a:rPr lang="en-US" sz="4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sz="3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4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629</Words>
  <Application>Microsoft Office PowerPoint</Application>
  <PresentationFormat>Widescreen</PresentationFormat>
  <Paragraphs>113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Office Theme</vt:lpstr>
      <vt:lpstr>Review PERSAMAAN REAKSI-1,2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PERSAMAAN REAKSI-2</dc:title>
  <dc:creator>Windows User</dc:creator>
  <cp:lastModifiedBy>Windows User</cp:lastModifiedBy>
  <cp:revision>20</cp:revision>
  <dcterms:created xsi:type="dcterms:W3CDTF">2020-10-31T23:30:15Z</dcterms:created>
  <dcterms:modified xsi:type="dcterms:W3CDTF">2020-11-23T23:01:23Z</dcterms:modified>
</cp:coreProperties>
</file>