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1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9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59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170456"/>
      </p:ext>
    </p:extLst>
  </p:cSld>
  <p:clrMapOvr>
    <a:masterClrMapping/>
  </p:clrMapOvr>
  <p:transition spd="med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309152"/>
      </p:ext>
    </p:extLst>
  </p:cSld>
  <p:clrMapOvr>
    <a:masterClrMapping/>
  </p:clrMapOvr>
  <p:transition spd="med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94712"/>
      </p:ext>
    </p:extLst>
  </p:cSld>
  <p:clrMapOvr>
    <a:masterClrMapping/>
  </p:clrMapOvr>
  <p:transition spd="med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309087"/>
      </p:ext>
    </p:extLst>
  </p:cSld>
  <p:clrMapOvr>
    <a:masterClrMapping/>
  </p:clrMapOvr>
  <p:transition spd="med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41436"/>
      </p:ext>
    </p:extLst>
  </p:cSld>
  <p:clrMapOvr>
    <a:masterClrMapping/>
  </p:clrMapOvr>
  <p:transition spd="med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617334"/>
      </p:ext>
    </p:extLst>
  </p:cSld>
  <p:clrMapOvr>
    <a:masterClrMapping/>
  </p:clrMapOvr>
  <p:transition spd="med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07073"/>
      </p:ext>
    </p:extLst>
  </p:cSld>
  <p:clrMapOvr>
    <a:masterClrMapping/>
  </p:clrMapOvr>
  <p:transition spd="med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572608"/>
      </p:ext>
    </p:extLst>
  </p:cSld>
  <p:clrMapOvr>
    <a:masterClrMapping/>
  </p:clrMapOvr>
  <p:transition spd="med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6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8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1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2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9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0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5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2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6ADCB-EB0F-4B97-993D-87BE57596BA8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67FCA-8A88-4DB4-B2F2-D995211A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4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648075" y="2034368"/>
            <a:ext cx="6781800" cy="4520978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6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  <a:t>RESENSI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  <a:t>o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  <a:t>l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  <a:t>e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  <a:t>h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Casper" panose="02000000000000000000" pitchFamily="2" charset="0"/>
              </a:rPr>
              <a:t>ANITA DOLOKSARIBU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Casper" panose="02000000000000000000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8745" y="115002"/>
            <a:ext cx="10355719" cy="212365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hangingPunct="1">
              <a:defRPr/>
            </a:pPr>
            <a:r>
              <a:rPr lang="en-US" sz="6600" b="1" dirty="0" err="1" smtClean="0">
                <a:ln/>
                <a:solidFill>
                  <a:srgbClr val="FFFF00"/>
                </a:solidFill>
                <a:latin typeface="Are You Freakin' Serious " pitchFamily="2" charset="0"/>
              </a:rPr>
              <a:t>Menganalisis</a:t>
            </a:r>
            <a:r>
              <a:rPr lang="en-US" sz="6600" b="1" dirty="0" smtClean="0">
                <a:ln/>
                <a:solidFill>
                  <a:srgbClr val="FFFF00"/>
                </a:solidFill>
                <a:latin typeface="Are You Freakin' Serious " pitchFamily="2" charset="0"/>
              </a:rPr>
              <a:t> </a:t>
            </a:r>
            <a:r>
              <a:rPr lang="en-US" sz="6600" b="1" dirty="0" err="1" smtClean="0">
                <a:ln/>
                <a:solidFill>
                  <a:srgbClr val="FFFF00"/>
                </a:solidFill>
                <a:latin typeface="Are You Freakin' Serious " pitchFamily="2" charset="0"/>
              </a:rPr>
              <a:t>Kebahasaan</a:t>
            </a:r>
            <a:endParaRPr lang="en-US" sz="6600" b="1" dirty="0" smtClean="0">
              <a:ln/>
              <a:solidFill>
                <a:srgbClr val="FFFF00"/>
              </a:solidFill>
              <a:latin typeface="Are You Freakin' Serious " pitchFamily="2" charset="0"/>
            </a:endParaRPr>
          </a:p>
          <a:p>
            <a:pPr algn="ctr" eaLnBrk="1" hangingPunct="1">
              <a:defRPr/>
            </a:pPr>
            <a:r>
              <a:rPr lang="en-US" sz="6600" b="1" dirty="0" smtClean="0">
                <a:ln/>
                <a:solidFill>
                  <a:srgbClr val="FFFF00"/>
                </a:solidFill>
                <a:latin typeface="Are You Freakin' Serious " pitchFamily="2" charset="0"/>
              </a:rPr>
              <a:t>(Kata </a:t>
            </a:r>
            <a:r>
              <a:rPr lang="en-US" sz="6600" b="1" dirty="0" err="1" smtClean="0">
                <a:ln/>
                <a:solidFill>
                  <a:srgbClr val="FFFF00"/>
                </a:solidFill>
                <a:latin typeface="Are You Freakin' Serious " pitchFamily="2" charset="0"/>
              </a:rPr>
              <a:t>serapan</a:t>
            </a:r>
            <a:r>
              <a:rPr lang="en-US" sz="6600" b="1" dirty="0" smtClean="0">
                <a:ln/>
                <a:solidFill>
                  <a:srgbClr val="FFFF00"/>
                </a:solidFill>
                <a:latin typeface="Are You Freakin' Serious " pitchFamily="2" charset="0"/>
              </a:rPr>
              <a:t>)</a:t>
            </a:r>
            <a:endParaRPr lang="en-US" sz="6600" b="1" dirty="0">
              <a:ln/>
              <a:solidFill>
                <a:srgbClr val="FFFF00"/>
              </a:solidFill>
              <a:latin typeface="Are You Freakin' Serious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29079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668" y="333375"/>
            <a:ext cx="11694017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3. </a:t>
            </a:r>
            <a:r>
              <a:rPr lang="en-US" sz="2400" dirty="0" err="1" smtClean="0">
                <a:solidFill>
                  <a:schemeClr val="bg1"/>
                </a:solidFill>
              </a:rPr>
              <a:t>Penerjemahan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        </a:t>
            </a:r>
            <a:r>
              <a:rPr lang="en-US" sz="2400" dirty="0" err="1" smtClean="0">
                <a:solidFill>
                  <a:schemeClr val="bg1"/>
                </a:solidFill>
              </a:rPr>
              <a:t>Terjadi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apabila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pemakai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bahasa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mengambil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konsep</a:t>
            </a:r>
            <a:r>
              <a:rPr lang="en-US" sz="2400" dirty="0" smtClean="0">
                <a:solidFill>
                  <a:schemeClr val="bg1"/>
                </a:solidFill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</a:rPr>
              <a:t>terkandung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dalam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bahasa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asing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itu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kemudian</a:t>
            </a:r>
            <a:r>
              <a:rPr lang="en-US" sz="2400" dirty="0" smtClean="0">
                <a:solidFill>
                  <a:schemeClr val="bg1"/>
                </a:solidFill>
              </a:rPr>
              <a:t> kata </a:t>
            </a:r>
            <a:r>
              <a:rPr lang="en-US" sz="2400" dirty="0" err="1" smtClean="0">
                <a:solidFill>
                  <a:schemeClr val="bg1"/>
                </a:solidFill>
              </a:rPr>
              <a:t>tersebut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dicari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padanannya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dalam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Bahasa</a:t>
            </a:r>
            <a:r>
              <a:rPr lang="en-US" sz="2400" dirty="0" smtClean="0">
                <a:solidFill>
                  <a:schemeClr val="bg1"/>
                </a:solidFill>
              </a:rPr>
              <a:t> Indonesia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Contohnya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Overlap &gt; </a:t>
            </a:r>
            <a:r>
              <a:rPr lang="en-US" sz="2400" dirty="0" err="1" smtClean="0">
                <a:solidFill>
                  <a:schemeClr val="bg1"/>
                </a:solidFill>
              </a:rPr>
              <a:t>tumpang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tindih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Try out &gt; </a:t>
            </a:r>
            <a:r>
              <a:rPr lang="en-US" sz="2400" dirty="0" err="1" smtClean="0">
                <a:solidFill>
                  <a:schemeClr val="bg1"/>
                </a:solidFill>
              </a:rPr>
              <a:t>uji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coba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4. </a:t>
            </a:r>
            <a:r>
              <a:rPr lang="en-US" sz="2400" dirty="0" err="1" smtClean="0">
                <a:solidFill>
                  <a:schemeClr val="bg1"/>
                </a:solidFill>
              </a:rPr>
              <a:t>Kreasi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    </a:t>
            </a:r>
            <a:r>
              <a:rPr lang="en-US" sz="2400" dirty="0" err="1" smtClean="0">
                <a:solidFill>
                  <a:schemeClr val="bg1"/>
                </a:solidFill>
              </a:rPr>
              <a:t>Terjadi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apabila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pemakai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bahasa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hanya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mengambil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konsep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dasar</a:t>
            </a:r>
            <a:r>
              <a:rPr lang="en-US" sz="2400" dirty="0" smtClean="0">
                <a:solidFill>
                  <a:schemeClr val="bg1"/>
                </a:solidFill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</a:rPr>
              <a:t>ada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dalam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bahasa</a:t>
            </a:r>
            <a:r>
              <a:rPr lang="en-US" sz="2400" dirty="0" smtClean="0">
                <a:solidFill>
                  <a:schemeClr val="bg1"/>
                </a:solidFill>
              </a:rPr>
              <a:t> Indonesia. Cara </a:t>
            </a:r>
            <a:r>
              <a:rPr lang="en-US" sz="2400" dirty="0" err="1" smtClean="0">
                <a:solidFill>
                  <a:schemeClr val="bg1"/>
                </a:solidFill>
              </a:rPr>
              <a:t>ini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mirip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dengan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cara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penerjemahan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akan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tetapi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memiliki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perbedaan</a:t>
            </a:r>
            <a:r>
              <a:rPr lang="en-US" sz="2400" dirty="0" smtClean="0">
                <a:solidFill>
                  <a:schemeClr val="bg1"/>
                </a:solidFill>
              </a:rPr>
              <a:t>. Cara </a:t>
            </a:r>
            <a:r>
              <a:rPr lang="en-US" sz="2400" dirty="0" err="1" smtClean="0">
                <a:solidFill>
                  <a:schemeClr val="bg1"/>
                </a:solidFill>
              </a:rPr>
              <a:t>kreasi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tidak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menuntut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bentuk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fisik</a:t>
            </a:r>
            <a:r>
              <a:rPr lang="en-US" sz="2400" dirty="0" smtClean="0">
                <a:solidFill>
                  <a:schemeClr val="bg1"/>
                </a:solidFill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</a:rPr>
              <a:t>mirip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seperti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penerjemahan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Boleh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saja</a:t>
            </a:r>
            <a:r>
              <a:rPr lang="en-US" sz="2400" dirty="0" smtClean="0">
                <a:solidFill>
                  <a:schemeClr val="bg1"/>
                </a:solidFill>
              </a:rPr>
              <a:t> kata yang </a:t>
            </a:r>
            <a:r>
              <a:rPr lang="en-US" sz="2400" dirty="0" err="1" smtClean="0">
                <a:solidFill>
                  <a:schemeClr val="bg1"/>
                </a:solidFill>
              </a:rPr>
              <a:t>ada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dalam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bahasa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aslinya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ditulis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dalam</a:t>
            </a:r>
            <a:r>
              <a:rPr lang="en-US" sz="2400" dirty="0" smtClean="0">
                <a:solidFill>
                  <a:schemeClr val="bg1"/>
                </a:solidFill>
              </a:rPr>
              <a:t> 2 </a:t>
            </a:r>
            <a:r>
              <a:rPr lang="en-US" sz="2400" dirty="0" err="1" smtClean="0">
                <a:solidFill>
                  <a:schemeClr val="bg1"/>
                </a:solidFill>
              </a:rPr>
              <a:t>atau</a:t>
            </a:r>
            <a:r>
              <a:rPr lang="en-US" sz="2400" dirty="0" smtClean="0">
                <a:solidFill>
                  <a:schemeClr val="bg1"/>
                </a:solidFill>
              </a:rPr>
              <a:t> 3 kata, </a:t>
            </a:r>
            <a:r>
              <a:rPr lang="en-US" sz="2400" dirty="0" err="1" smtClean="0">
                <a:solidFill>
                  <a:schemeClr val="bg1"/>
                </a:solidFill>
              </a:rPr>
              <a:t>sedangkan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bahasa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Indonesianya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hanya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satu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frasa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atau</a:t>
            </a:r>
            <a:r>
              <a:rPr lang="en-US" sz="2400" dirty="0" smtClean="0">
                <a:solidFill>
                  <a:schemeClr val="bg1"/>
                </a:solidFill>
              </a:rPr>
              <a:t> kata </a:t>
            </a:r>
            <a:r>
              <a:rPr lang="en-US" sz="2400" dirty="0" err="1" smtClean="0">
                <a:solidFill>
                  <a:schemeClr val="bg1"/>
                </a:solidFill>
              </a:rPr>
              <a:t>saja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Contoh</a:t>
            </a:r>
            <a:r>
              <a:rPr lang="en-US" sz="2400" dirty="0" smtClean="0">
                <a:solidFill>
                  <a:schemeClr val="bg1"/>
                </a:solidFill>
              </a:rPr>
              <a:t> 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Effective &gt; </a:t>
            </a:r>
            <a:r>
              <a:rPr lang="en-US" sz="2400" dirty="0" err="1" smtClean="0">
                <a:solidFill>
                  <a:schemeClr val="bg1"/>
                </a:solidFill>
              </a:rPr>
              <a:t>berhasil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guna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Spare parts &gt; </a:t>
            </a:r>
            <a:r>
              <a:rPr lang="en-US" sz="2400" dirty="0" err="1" smtClean="0">
                <a:solidFill>
                  <a:schemeClr val="bg1"/>
                </a:solidFill>
              </a:rPr>
              <a:t>suku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cadang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algn="just">
              <a:defRPr/>
            </a:pPr>
            <a:endParaRPr lang="en-US" sz="2400" dirty="0">
              <a:solidFill>
                <a:srgbClr val="FFC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0924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0350"/>
            <a:ext cx="8642350" cy="63373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err="1">
                <a:solidFill>
                  <a:schemeClr val="bg1"/>
                </a:solidFill>
              </a:rPr>
              <a:t>Teks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resensi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memiliki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kaidah-kaidah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kebahasaan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sebagai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berikut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Banyak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konjungsi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penerang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seperti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bahwa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yakni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yaitu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Banyak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konjungsi</a:t>
            </a:r>
            <a:r>
              <a:rPr lang="en-US" dirty="0">
                <a:solidFill>
                  <a:schemeClr val="bg1"/>
                </a:solidFill>
              </a:rPr>
              <a:t> temporal: </a:t>
            </a:r>
            <a:r>
              <a:rPr lang="en-US" dirty="0" err="1">
                <a:solidFill>
                  <a:schemeClr val="bg1"/>
                </a:solidFill>
              </a:rPr>
              <a:t>sejak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semenjak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kemudian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akhirnya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Banyak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konjungski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penyebaban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karena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sebab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pernyataan-pernyataan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berupa</a:t>
            </a:r>
            <a:r>
              <a:rPr lang="en-US" dirty="0">
                <a:solidFill>
                  <a:schemeClr val="bg1"/>
                </a:solidFill>
              </a:rPr>
              <a:t> saran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rekomendasi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akhir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bagian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teks</a:t>
            </a:r>
            <a:r>
              <a:rPr lang="en-US" dirty="0">
                <a:solidFill>
                  <a:schemeClr val="bg1"/>
                </a:solidFill>
              </a:rPr>
              <a:t>, yang </a:t>
            </a:r>
            <a:r>
              <a:rPr lang="en-US" dirty="0" err="1">
                <a:solidFill>
                  <a:schemeClr val="bg1"/>
                </a:solidFill>
              </a:rPr>
              <a:t>ditandai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oleh</a:t>
            </a:r>
            <a:r>
              <a:rPr lang="en-US" dirty="0">
                <a:solidFill>
                  <a:schemeClr val="bg1"/>
                </a:solidFill>
              </a:rPr>
              <a:t> kata </a:t>
            </a:r>
            <a:r>
              <a:rPr lang="en-US" dirty="0" err="1">
                <a:solidFill>
                  <a:schemeClr val="bg1"/>
                </a:solidFill>
              </a:rPr>
              <a:t>jangan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hendaknya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endParaRPr lang="en-US" altLang="id-ID" sz="2500" dirty="0">
              <a:solidFill>
                <a:schemeClr val="bg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93419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sekolah.mu/wp-content/uploads/2020/04/Screenshot-7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06" y="404813"/>
            <a:ext cx="9414456" cy="5828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396057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4826" y="333375"/>
            <a:ext cx="8569325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</a:rPr>
              <a:t>Jenis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Kata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err="1">
                <a:solidFill>
                  <a:schemeClr val="bg1"/>
                </a:solidFill>
              </a:rPr>
              <a:t>Dalam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penulisan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resensi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terkadang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penulis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banyak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menggunakan</a:t>
            </a:r>
            <a:r>
              <a:rPr lang="en-US" sz="2800" dirty="0">
                <a:solidFill>
                  <a:schemeClr val="bg1"/>
                </a:solidFill>
              </a:rPr>
              <a:t> kata-kata </a:t>
            </a:r>
            <a:r>
              <a:rPr lang="en-US" sz="4000" b="1" dirty="0" err="1">
                <a:solidFill>
                  <a:schemeClr val="bg1"/>
                </a:solidFill>
              </a:rPr>
              <a:t>serapan</a:t>
            </a:r>
            <a:r>
              <a:rPr lang="en-US" sz="2800" dirty="0">
                <a:solidFill>
                  <a:schemeClr val="bg1"/>
                </a:solidFill>
              </a:rPr>
              <a:t> yang </a:t>
            </a:r>
            <a:r>
              <a:rPr lang="en-US" sz="2800" dirty="0" err="1">
                <a:solidFill>
                  <a:schemeClr val="bg1"/>
                </a:solidFill>
              </a:rPr>
              <a:t>berasal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dari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bahasa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asing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Salah </a:t>
            </a:r>
            <a:r>
              <a:rPr lang="en-US" sz="2800" dirty="0" err="1">
                <a:solidFill>
                  <a:schemeClr val="bg1"/>
                </a:solidFill>
              </a:rPr>
              <a:t>satu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masalah</a:t>
            </a:r>
            <a:r>
              <a:rPr lang="en-US" sz="2800" dirty="0">
                <a:solidFill>
                  <a:schemeClr val="bg1"/>
                </a:solidFill>
              </a:rPr>
              <a:t> yang </a:t>
            </a:r>
            <a:r>
              <a:rPr lang="en-US" sz="2800" dirty="0" err="1">
                <a:solidFill>
                  <a:schemeClr val="bg1"/>
                </a:solidFill>
              </a:rPr>
              <a:t>dihadapi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dalam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penulisannya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adalah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penyesuaian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ejaan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dari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bahasa</a:t>
            </a:r>
            <a:r>
              <a:rPr lang="en-US" sz="2800" dirty="0">
                <a:solidFill>
                  <a:schemeClr val="bg1"/>
                </a:solidFill>
              </a:rPr>
              <a:t> lain </a:t>
            </a:r>
            <a:r>
              <a:rPr lang="en-US" sz="2800" dirty="0" err="1">
                <a:solidFill>
                  <a:schemeClr val="bg1"/>
                </a:solidFill>
              </a:rPr>
              <a:t>itu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dalam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bahasa</a:t>
            </a:r>
            <a:r>
              <a:rPr lang="en-US" sz="2800" dirty="0">
                <a:solidFill>
                  <a:schemeClr val="bg1"/>
                </a:solidFill>
              </a:rPr>
              <a:t> Indonesia.</a:t>
            </a:r>
          </a:p>
          <a:p>
            <a:pPr marL="457200" algn="just">
              <a:defRPr/>
            </a:pPr>
            <a:endParaRPr lang="en-US" sz="2800" dirty="0">
              <a:solidFill>
                <a:schemeClr val="bg1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063539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2313" y="527050"/>
            <a:ext cx="8424862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</a:rPr>
              <a:t>Apa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itu</a:t>
            </a:r>
            <a:r>
              <a:rPr lang="en-US" sz="4800" b="1" dirty="0">
                <a:solidFill>
                  <a:schemeClr val="bg1"/>
                </a:solidFill>
              </a:rPr>
              <a:t> Kata </a:t>
            </a:r>
            <a:r>
              <a:rPr lang="en-US" sz="4800" b="1" dirty="0" err="1">
                <a:solidFill>
                  <a:schemeClr val="bg1"/>
                </a:solidFill>
              </a:rPr>
              <a:t>Serapan</a:t>
            </a:r>
            <a:r>
              <a:rPr lang="en-US" sz="4800" b="1" dirty="0">
                <a:solidFill>
                  <a:schemeClr val="bg1"/>
                </a:solidFill>
              </a:rPr>
              <a:t> ?</a:t>
            </a:r>
          </a:p>
          <a:p>
            <a:pPr algn="just">
              <a:spcAft>
                <a:spcPts val="1200"/>
              </a:spcAft>
              <a:defRPr/>
            </a:pPr>
            <a:endParaRPr lang="en-US" sz="4800" dirty="0">
              <a:solidFill>
                <a:schemeClr val="bg1"/>
              </a:solidFill>
              <a:latin typeface="Agency FB" panose="020B0503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84113" y="2096710"/>
            <a:ext cx="8564450" cy="373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200"/>
              </a:spcAft>
              <a:buNone/>
              <a:defRPr/>
            </a:pPr>
            <a:r>
              <a:rPr lang="en-US" sz="3200" b="1" i="1" dirty="0" err="1">
                <a:solidFill>
                  <a:schemeClr val="bg1"/>
                </a:solidFill>
              </a:rPr>
              <a:t>Pengertian</a:t>
            </a:r>
            <a:r>
              <a:rPr lang="en-US" sz="3200" b="1" i="1" dirty="0">
                <a:solidFill>
                  <a:schemeClr val="bg1"/>
                </a:solidFill>
              </a:rPr>
              <a:t> Kata </a:t>
            </a:r>
            <a:r>
              <a:rPr lang="en-US" sz="3200" b="1" i="1" dirty="0" err="1">
                <a:solidFill>
                  <a:schemeClr val="bg1"/>
                </a:solidFill>
              </a:rPr>
              <a:t>Serapan</a:t>
            </a:r>
            <a:r>
              <a:rPr lang="en-US" sz="3200" i="1" dirty="0">
                <a:solidFill>
                  <a:schemeClr val="bg1"/>
                </a:solidFill>
              </a:rPr>
              <a:t> </a:t>
            </a:r>
            <a:r>
              <a:rPr lang="en-US" sz="3200" i="1" dirty="0" err="1">
                <a:solidFill>
                  <a:schemeClr val="bg1"/>
                </a:solidFill>
              </a:rPr>
              <a:t>adalah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sebuah</a:t>
            </a:r>
            <a:r>
              <a:rPr lang="en-US" sz="3200" i="1" dirty="0">
                <a:solidFill>
                  <a:schemeClr val="bg1"/>
                </a:solidFill>
              </a:rPr>
              <a:t> kata yang </a:t>
            </a:r>
            <a:r>
              <a:rPr lang="en-US" sz="3200" i="1" dirty="0" err="1">
                <a:solidFill>
                  <a:schemeClr val="bg1"/>
                </a:solidFill>
              </a:rPr>
              <a:t>berasal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dari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bahasa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asing</a:t>
            </a:r>
            <a:r>
              <a:rPr lang="en-US" sz="3200" i="1" dirty="0">
                <a:solidFill>
                  <a:schemeClr val="bg1"/>
                </a:solidFill>
              </a:rPr>
              <a:t> yang </a:t>
            </a:r>
            <a:r>
              <a:rPr lang="en-US" sz="3200" i="1" dirty="0" err="1">
                <a:solidFill>
                  <a:schemeClr val="bg1"/>
                </a:solidFill>
              </a:rPr>
              <a:t>telah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diintegrasikan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ke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dalam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bentuk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bahasa</a:t>
            </a:r>
            <a:r>
              <a:rPr lang="en-US" sz="3200" i="1" dirty="0">
                <a:solidFill>
                  <a:schemeClr val="bg1"/>
                </a:solidFill>
              </a:rPr>
              <a:t> yang </a:t>
            </a:r>
            <a:r>
              <a:rPr lang="en-US" sz="3200" i="1" dirty="0" err="1">
                <a:solidFill>
                  <a:schemeClr val="bg1"/>
                </a:solidFill>
              </a:rPr>
              <a:t>diterima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untuk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penggunaan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umum</a:t>
            </a:r>
            <a:r>
              <a:rPr lang="en-US" sz="3200" i="1" dirty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66505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7730" y="260350"/>
            <a:ext cx="9818620" cy="6337300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id-ID" sz="3600" b="1" dirty="0" err="1" smtClean="0">
                <a:solidFill>
                  <a:schemeClr val="bg1"/>
                </a:solidFill>
                <a:latin typeface="Agency FB" pitchFamily="34" charset="0"/>
              </a:rPr>
              <a:t>Perhatikan</a:t>
            </a:r>
            <a:r>
              <a:rPr lang="en-US" altLang="id-ID" sz="36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600" b="1" dirty="0" err="1" smtClean="0">
                <a:solidFill>
                  <a:schemeClr val="bg1"/>
                </a:solidFill>
                <a:latin typeface="Agency FB" pitchFamily="34" charset="0"/>
              </a:rPr>
              <a:t>contoh</a:t>
            </a:r>
            <a:r>
              <a:rPr lang="en-US" altLang="id-ID" sz="36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600" b="1" dirty="0" err="1" smtClean="0">
                <a:solidFill>
                  <a:schemeClr val="bg1"/>
                </a:solidFill>
                <a:latin typeface="Agency FB" pitchFamily="34" charset="0"/>
              </a:rPr>
              <a:t>berikut</a:t>
            </a:r>
            <a:endParaRPr lang="en-US" altLang="id-ID" sz="3600" b="1" dirty="0" smtClean="0">
              <a:solidFill>
                <a:schemeClr val="bg1"/>
              </a:solidFill>
              <a:latin typeface="Agency FB" pitchFamily="34" charset="0"/>
            </a:endParaRP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endParaRPr lang="en-US" altLang="id-ID" sz="3600" b="1" dirty="0">
              <a:solidFill>
                <a:srgbClr val="FFFF00"/>
              </a:solidFill>
              <a:latin typeface="Agency FB" pitchFamily="34" charset="0"/>
            </a:endParaRP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Sampai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saat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ini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kisah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Layla-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Majnun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merupakan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cerita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yang paling popular di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Timur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Tengah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maupun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Asia Tengah, di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antara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bangsa-bangsa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Arab,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Turki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Persia, </a:t>
            </a:r>
            <a:r>
              <a:rPr lang="en-US" altLang="id-ID" sz="2400" b="1" u="sng" dirty="0" err="1" smtClean="0">
                <a:solidFill>
                  <a:srgbClr val="FFFF00"/>
                </a:solidFill>
                <a:latin typeface="Agency FB" pitchFamily="34" charset="0"/>
              </a:rPr>
              <a:t>Afgan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</a:t>
            </a:r>
            <a:r>
              <a:rPr lang="en-US" altLang="id-ID" sz="2400" b="1" u="sng" dirty="0" smtClean="0">
                <a:solidFill>
                  <a:srgbClr val="FFFF00"/>
                </a:solidFill>
                <a:latin typeface="Agency FB" pitchFamily="34" charset="0"/>
              </a:rPr>
              <a:t>Tajiks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Kurdi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India, Pakistan,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dan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Azerbaijan.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Kepopuleran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kisah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ini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memberikan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inspirasi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banyak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seniman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baik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pelukis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pemusik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maupun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pembuat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film,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menciptakan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beragam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karya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seni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yang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menggambarkan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kisah-kisah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Layla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dan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 </a:t>
            </a:r>
            <a:r>
              <a:rPr lang="en-US" altLang="id-ID" sz="2400" b="1" dirty="0" err="1" smtClean="0">
                <a:solidFill>
                  <a:srgbClr val="FFFF00"/>
                </a:solidFill>
                <a:latin typeface="Agency FB" pitchFamily="34" charset="0"/>
              </a:rPr>
              <a:t>Majnun</a:t>
            </a:r>
            <a:r>
              <a:rPr lang="en-US" altLang="id-ID" sz="2400" b="1" dirty="0" smtClean="0">
                <a:solidFill>
                  <a:srgbClr val="FFFF00"/>
                </a:solidFill>
                <a:latin typeface="Agency FB" pitchFamily="34" charset="0"/>
              </a:rPr>
              <a:t>. </a:t>
            </a: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endParaRPr lang="en-US" altLang="id-ID" sz="2400" b="1" dirty="0" smtClean="0">
              <a:solidFill>
                <a:srgbClr val="FFFF00"/>
              </a:solidFill>
              <a:latin typeface="Agency FB" pitchFamily="34" charset="0"/>
            </a:endParaRP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Kata yang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bergaris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bawah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merupakan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contoh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kata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serapan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yang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berasal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dari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bahasa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asing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.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Dalam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perkembangannya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bahasa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Indonesia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menyerap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unsur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dari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berbagai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bahasa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baik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dari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bahasa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daerah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maupun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bahasa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altLang="id-ID" sz="3200" b="1" dirty="0" err="1" smtClean="0">
                <a:solidFill>
                  <a:schemeClr val="bg1"/>
                </a:solidFill>
                <a:latin typeface="Agency FB" pitchFamily="34" charset="0"/>
              </a:rPr>
              <a:t>asing</a:t>
            </a:r>
            <a:r>
              <a:rPr lang="en-US" altLang="id-ID" sz="3200" b="1" dirty="0" smtClean="0">
                <a:solidFill>
                  <a:schemeClr val="bg1"/>
                </a:solidFill>
                <a:latin typeface="Agency FB" pitchFamily="34" charset="0"/>
              </a:rPr>
              <a:t>.</a:t>
            </a:r>
            <a:endParaRPr lang="en-US" altLang="id-ID" sz="3200" b="1" dirty="0">
              <a:solidFill>
                <a:schemeClr val="bg1"/>
              </a:solidFill>
              <a:latin typeface="Agency FB" pitchFamily="34" charset="0"/>
            </a:endParaRP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endParaRPr lang="en-US" altLang="id-ID" sz="2400" dirty="0">
              <a:solidFill>
                <a:schemeClr val="bg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04696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3335" y="404813"/>
            <a:ext cx="10133841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defRPr/>
            </a:pP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Masalah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dihadapi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unsur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serapan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adalah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penyesuaian</a:t>
            </a:r>
            <a:r>
              <a:rPr lang="en-US" sz="40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ejaan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bahasa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asing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ke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bahasa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Indonesia.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Sehingga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ada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aturan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menyesuaikannya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1200"/>
              </a:spcAft>
              <a:defRPr/>
            </a:pPr>
            <a:endParaRPr lang="en-US" sz="2500" dirty="0">
              <a:solidFill>
                <a:schemeClr val="bg1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  <a:defRPr/>
            </a:pPr>
            <a:r>
              <a:rPr lang="en-US" sz="36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Aturan</a:t>
            </a:r>
            <a:r>
              <a:rPr lang="en-US" sz="36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penyesuaian</a:t>
            </a:r>
            <a:r>
              <a:rPr lang="en-US" sz="36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ejaan</a:t>
            </a:r>
            <a:r>
              <a:rPr lang="en-US" sz="36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36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bahasa</a:t>
            </a:r>
            <a:r>
              <a:rPr lang="en-US" sz="36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Indonesia</a:t>
            </a:r>
          </a:p>
          <a:p>
            <a:pPr marL="457200" indent="-457200" algn="just">
              <a:spcAft>
                <a:spcPts val="1200"/>
              </a:spcAft>
              <a:buAutoNum type="arabicPeriod"/>
              <a:defRPr/>
            </a:pP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Satu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bunyi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dilambangkan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satu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huruf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terkecuali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bunyi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ng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500" i="1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ny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500" i="1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sy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500" i="1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kh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diwakili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oleh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dua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huruf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Contoh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: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kromosom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khromosom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foto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photo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retorika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rhetorika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tema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thema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457200" indent="-457200" algn="just">
              <a:spcAft>
                <a:spcPts val="1200"/>
              </a:spcAft>
              <a:buAutoNum type="arabicPeriod"/>
              <a:defRPr/>
            </a:pP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kata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serapan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harus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sesuai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cara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pengucapan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berlaku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bahasa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Indonesia.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Contoh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: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cek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check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5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tim</a:t>
            </a:r>
            <a:r>
              <a:rPr lang="en-US" sz="25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5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500" i="1" dirty="0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team</a:t>
            </a:r>
            <a:endParaRPr lang="en-US" sz="2500" dirty="0" smtClean="0">
              <a:solidFill>
                <a:srgbClr val="FFC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  <a:defRPr/>
            </a:pPr>
            <a:endParaRPr lang="en-US" sz="2500" dirty="0" smtClean="0">
              <a:solidFill>
                <a:schemeClr val="bg1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  <a:defRPr/>
            </a:pPr>
            <a:endParaRPr lang="en-US" sz="2500" dirty="0">
              <a:solidFill>
                <a:schemeClr val="bg1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  <a:defRPr/>
            </a:pPr>
            <a:endParaRPr lang="en-US" sz="2500" dirty="0">
              <a:solidFill>
                <a:schemeClr val="bg1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15422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4826" y="333375"/>
            <a:ext cx="85693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just">
              <a:defRPr/>
            </a:pP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3.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Penulisan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kata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serapan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diusahakan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jauh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berbeda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kata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aslinya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Contoh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: </a:t>
            </a:r>
            <a:r>
              <a:rPr lang="en-US" sz="28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aerob</a:t>
            </a:r>
            <a:r>
              <a:rPr lang="en-US" sz="28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Inggris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: </a:t>
            </a:r>
            <a:r>
              <a:rPr lang="en-US" sz="28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aerobe)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erob</a:t>
            </a:r>
            <a:r>
              <a:rPr lang="en-US" sz="28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sistem</a:t>
            </a:r>
            <a:r>
              <a:rPr lang="en-US" sz="28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Inggris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: </a:t>
            </a:r>
            <a:r>
              <a:rPr lang="en-US" sz="2800" i="1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system) </a:t>
            </a:r>
            <a:r>
              <a:rPr lang="en-US" sz="2800" dirty="0" err="1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2800" dirty="0" smtClean="0">
                <a:solidFill>
                  <a:schemeClr val="bg1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C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sistim</a:t>
            </a:r>
            <a:endParaRPr lang="en-US" sz="2800" dirty="0">
              <a:solidFill>
                <a:srgbClr val="FFC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38014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699" y="333375"/>
            <a:ext cx="1180992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3200" dirty="0">
                <a:solidFill>
                  <a:schemeClr val="bg1"/>
                </a:solidFill>
              </a:rPr>
              <a:t>Kata </a:t>
            </a:r>
            <a:r>
              <a:rPr lang="en-US" sz="3200" dirty="0" err="1">
                <a:solidFill>
                  <a:schemeClr val="bg1"/>
                </a:solidFill>
              </a:rPr>
              <a:t>serapan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masuk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ke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dalam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bahasa</a:t>
            </a:r>
            <a:r>
              <a:rPr lang="en-US" sz="3200" dirty="0">
                <a:solidFill>
                  <a:schemeClr val="bg1"/>
                </a:solidFill>
              </a:rPr>
              <a:t> Indonesia </a:t>
            </a:r>
            <a:r>
              <a:rPr lang="en-US" sz="3200" dirty="0" err="1">
                <a:solidFill>
                  <a:schemeClr val="bg1"/>
                </a:solidFill>
              </a:rPr>
              <a:t>dengan</a:t>
            </a:r>
            <a:r>
              <a:rPr lang="en-US" sz="3200" dirty="0">
                <a:solidFill>
                  <a:schemeClr val="bg1"/>
                </a:solidFill>
              </a:rPr>
              <a:t> 4 </a:t>
            </a:r>
            <a:r>
              <a:rPr lang="en-US" sz="3200" dirty="0" err="1">
                <a:solidFill>
                  <a:schemeClr val="bg1"/>
                </a:solidFill>
              </a:rPr>
              <a:t>cara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yaitu</a:t>
            </a:r>
            <a:r>
              <a:rPr lang="en-US" sz="3200" dirty="0">
                <a:solidFill>
                  <a:schemeClr val="bg1"/>
                </a:solidFill>
              </a:rPr>
              <a:t>:</a:t>
            </a:r>
          </a:p>
          <a:p>
            <a:pPr marL="457200" indent="-457200">
              <a:spcAft>
                <a:spcPts val="1200"/>
              </a:spcAft>
              <a:buAutoNum type="arabicPeriod"/>
              <a:defRPr/>
            </a:pPr>
            <a:r>
              <a:rPr lang="en-US" sz="2400" dirty="0">
                <a:solidFill>
                  <a:schemeClr val="bg1"/>
                </a:solidFill>
              </a:rPr>
              <a:t>Cara </a:t>
            </a:r>
            <a:r>
              <a:rPr lang="en-US" sz="2400" dirty="0" err="1">
                <a:solidFill>
                  <a:schemeClr val="bg1"/>
                </a:solidFill>
              </a:rPr>
              <a:t>Adopsi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Terjadi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apabila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pemakai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bahasa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mengambil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bentuk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makna</a:t>
            </a:r>
            <a:r>
              <a:rPr lang="en-US" sz="2400" dirty="0">
                <a:solidFill>
                  <a:schemeClr val="bg1"/>
                </a:solidFill>
              </a:rPr>
              <a:t> kata </a:t>
            </a:r>
            <a:r>
              <a:rPr lang="en-US" sz="2400" dirty="0" err="1">
                <a:solidFill>
                  <a:schemeClr val="bg1"/>
                </a:solidFill>
              </a:rPr>
              <a:t>asing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itu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secara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keseluruhan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Contoh</a:t>
            </a:r>
            <a:r>
              <a:rPr lang="en-US" sz="2400" dirty="0">
                <a:solidFill>
                  <a:schemeClr val="bg1"/>
                </a:solidFill>
              </a:rPr>
              <a:t> : supermarket, plaza, mall</a:t>
            </a:r>
          </a:p>
          <a:p>
            <a:pPr marL="457200" indent="-457200">
              <a:spcAft>
                <a:spcPts val="1200"/>
              </a:spcAft>
              <a:buAutoNum type="arabicPeriod"/>
              <a:defRPr/>
            </a:pPr>
            <a:r>
              <a:rPr lang="en-US" sz="2400" dirty="0">
                <a:solidFill>
                  <a:schemeClr val="bg1"/>
                </a:solidFill>
              </a:rPr>
              <a:t>Cara </a:t>
            </a:r>
            <a:r>
              <a:rPr lang="en-US" sz="2400" dirty="0" err="1">
                <a:solidFill>
                  <a:schemeClr val="bg1"/>
                </a:solidFill>
              </a:rPr>
              <a:t>Adaptasi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Terjadi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apabila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pemakai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bahasa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hanya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mengambil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makna</a:t>
            </a:r>
            <a:r>
              <a:rPr lang="en-US" sz="2400" dirty="0">
                <a:solidFill>
                  <a:schemeClr val="bg1"/>
                </a:solidFill>
              </a:rPr>
              <a:t> kata </a:t>
            </a:r>
            <a:r>
              <a:rPr lang="en-US" sz="2400" dirty="0" err="1">
                <a:solidFill>
                  <a:schemeClr val="bg1"/>
                </a:solidFill>
              </a:rPr>
              <a:t>asing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itu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sedangkan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ejaan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atau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penulisannya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disesuaikan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dengan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ejaan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bahasa</a:t>
            </a:r>
            <a:r>
              <a:rPr lang="en-US" sz="2400" dirty="0">
                <a:solidFill>
                  <a:schemeClr val="bg1"/>
                </a:solidFill>
              </a:rPr>
              <a:t> Indonesia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Contoh</a:t>
            </a:r>
            <a:r>
              <a:rPr lang="en-US" sz="2400" dirty="0">
                <a:solidFill>
                  <a:schemeClr val="bg1"/>
                </a:solidFill>
              </a:rPr>
              <a:t> :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Pluralization</a:t>
            </a:r>
            <a:r>
              <a:rPr lang="en-US" sz="2400" dirty="0">
                <a:solidFill>
                  <a:schemeClr val="bg1"/>
                </a:solidFill>
              </a:rPr>
              <a:t> &gt; </a:t>
            </a:r>
            <a:r>
              <a:rPr lang="en-US" sz="2400" dirty="0" err="1">
                <a:solidFill>
                  <a:schemeClr val="bg1"/>
                </a:solidFill>
              </a:rPr>
              <a:t>pluralisasi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Acceptability &gt; </a:t>
            </a:r>
            <a:r>
              <a:rPr lang="en-US" sz="2400" dirty="0" err="1" smtClean="0">
                <a:solidFill>
                  <a:schemeClr val="bg1"/>
                </a:solidFill>
              </a:rPr>
              <a:t>akseptabilitas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530116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363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SimSun</vt:lpstr>
      <vt:lpstr>Agency FB</vt:lpstr>
      <vt:lpstr>Are You Freakin' Serious </vt:lpstr>
      <vt:lpstr>Arial</vt:lpstr>
      <vt:lpstr>BlackCasper</vt:lpstr>
      <vt:lpstr>Calibri</vt:lpstr>
      <vt:lpstr>Calibri Light</vt:lpstr>
      <vt:lpstr>Times New Roman</vt:lpstr>
      <vt:lpstr>Wingdings</vt:lpstr>
      <vt:lpstr>Office Theme</vt:lpstr>
      <vt:lpstr>RESENSI o l e h ANITA DOLOKSARIBU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RESENSI</dc:title>
  <dc:creator>Anita</dc:creator>
  <cp:lastModifiedBy>Anita</cp:lastModifiedBy>
  <cp:revision>23</cp:revision>
  <dcterms:created xsi:type="dcterms:W3CDTF">2020-04-19T05:38:44Z</dcterms:created>
  <dcterms:modified xsi:type="dcterms:W3CDTF">2021-03-27T02:47:42Z</dcterms:modified>
</cp:coreProperties>
</file>