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8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4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1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84382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6548"/>
      </p:ext>
    </p:extLst>
  </p:cSld>
  <p:clrMapOvr>
    <a:masterClrMapping/>
  </p:clrMapOvr>
  <p:transition spd="med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292038"/>
      </p:ext>
    </p:extLst>
  </p:cSld>
  <p:clrMapOvr>
    <a:masterClrMapping/>
  </p:clrMapOvr>
  <p:transition spd="med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642841"/>
      </p:ext>
    </p:extLst>
  </p:cSld>
  <p:clrMapOvr>
    <a:masterClrMapping/>
  </p:clrMapOvr>
  <p:transition spd="med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321473"/>
      </p:ext>
    </p:extLst>
  </p:cSld>
  <p:clrMapOvr>
    <a:masterClrMapping/>
  </p:clrMapOvr>
  <p:transition spd="med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635500"/>
      </p:ext>
    </p:extLst>
  </p:cSld>
  <p:clrMapOvr>
    <a:masterClrMapping/>
  </p:clrMapOvr>
  <p:transition spd="med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799086"/>
      </p:ext>
    </p:extLst>
  </p:cSld>
  <p:clrMapOvr>
    <a:masterClrMapping/>
  </p:clrMapOvr>
  <p:transition spd="med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707319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5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314315"/>
      </p:ext>
    </p:extLst>
  </p:cSld>
  <p:clrMapOvr>
    <a:masterClrMapping/>
  </p:clrMapOvr>
  <p:transition spd="med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43022"/>
      </p:ext>
    </p:extLst>
  </p:cSld>
  <p:clrMapOvr>
    <a:masterClrMapping/>
  </p:clrMapOvr>
  <p:transition spd="med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88469"/>
      </p:ext>
    </p:extLst>
  </p:cSld>
  <p:clrMapOvr>
    <a:masterClrMapping/>
  </p:clrMapOvr>
  <p:transition spd="med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51719"/>
      </p:ext>
    </p:extLst>
  </p:cSld>
  <p:clrMapOvr>
    <a:masterClrMapping/>
  </p:clrMapOvr>
  <p:transition spd="med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233894"/>
      </p:ext>
    </p:extLst>
  </p:cSld>
  <p:clrMapOvr>
    <a:masterClrMapping/>
  </p:clrMapOvr>
  <p:transition spd="med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33732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5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0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0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1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8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069E-13AC-49DC-8676-4492DE5579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5FAD0-1E01-4196-BEC9-EA953D3C5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MEMAHAMI ISI DAN SISTEMATIKA RESENSI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OLEH</a:t>
            </a:r>
          </a:p>
          <a:p>
            <a:r>
              <a:rPr lang="en-US" dirty="0" smtClean="0"/>
              <a:t>ANITA DOLOKSARIBU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9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1" y="333375"/>
            <a:ext cx="6696075" cy="3911600"/>
          </a:xfrm>
        </p:spPr>
        <p:txBody>
          <a:bodyPr/>
          <a:lstStyle/>
          <a:p>
            <a:pPr marL="571500" indent="-571500">
              <a:spcBef>
                <a:spcPct val="0"/>
              </a:spcBef>
              <a:buNone/>
            </a:pPr>
            <a:r>
              <a:rPr lang="en-US" altLang="id-ID" sz="2500" b="1">
                <a:solidFill>
                  <a:srgbClr val="FFFF00"/>
                </a:solidFill>
                <a:latin typeface="Agency FB" pitchFamily="34" charset="0"/>
              </a:rPr>
              <a:t>IDENTITAS BUKU</a:t>
            </a:r>
          </a:p>
          <a:p>
            <a:pPr marL="571500" indent="-571500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Judul buku</a:t>
            </a:r>
          </a:p>
          <a:p>
            <a:pPr marL="571500" indent="-571500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Nama pengarang</a:t>
            </a:r>
          </a:p>
          <a:p>
            <a:pPr marL="571500" indent="-571500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Nama penerjemah (jika ada)</a:t>
            </a:r>
          </a:p>
          <a:p>
            <a:pPr marL="571500" indent="-571500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Cetakan dan waktu terbit</a:t>
            </a:r>
          </a:p>
          <a:p>
            <a:pPr marL="571500" indent="-571500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Nama penerbit</a:t>
            </a:r>
          </a:p>
          <a:p>
            <a:pPr marL="571500" indent="-571500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Tebal buku (jumlah halaman)</a:t>
            </a:r>
          </a:p>
          <a:p>
            <a:pPr marL="571500" indent="-571500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Harga buku (jika diperlukan)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43700" y="298450"/>
            <a:ext cx="36004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1500" indent="-5715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id-ID" sz="2500" b="1">
                <a:solidFill>
                  <a:srgbClr val="FFFF00"/>
                </a:solidFill>
                <a:latin typeface="Agency FB" pitchFamily="34" charset="0"/>
              </a:rPr>
              <a:t>IDENTITAS FILM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Judul film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Nama rumah produksi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Nama Sutradara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Nama penulis/ ide cerita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Nama pemain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Tahun produksi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Durasi</a:t>
            </a:r>
          </a:p>
        </p:txBody>
      </p:sp>
      <p:pic>
        <p:nvPicPr>
          <p:cNvPr id="2970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t="23422" r="30077" b="48032"/>
          <a:stretch>
            <a:fillRect/>
          </a:stretch>
        </p:blipFill>
        <p:spPr bwMode="auto">
          <a:xfrm>
            <a:off x="1703389" y="4437064"/>
            <a:ext cx="8785225" cy="2232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934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260351"/>
            <a:ext cx="8642350" cy="4105275"/>
          </a:xfrm>
        </p:spPr>
        <p:txBody>
          <a:bodyPr/>
          <a:lstStyle/>
          <a:p>
            <a:pPr marL="274638" indent="-274638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300" b="1" dirty="0">
                <a:solidFill>
                  <a:srgbClr val="FFFF00"/>
                </a:solidFill>
                <a:latin typeface="Agency FB" panose="020B0503020202020204" pitchFamily="34" charset="0"/>
              </a:rPr>
              <a:t>IDENTITAS KEPENGARANGAN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Bagian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ini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memaparkan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secara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singkat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mengenai</a:t>
            </a:r>
            <a:endParaRPr lang="en-US" sz="23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Biografi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pengarang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(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tempat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tanggal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lahir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pendidikan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dll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Penghargaan-penghargaan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telah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diperolehnya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dalam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bidang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kepengarangan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Memperkenalkan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pengarangnya</a:t>
            </a:r>
            <a:r>
              <a:rPr lang="id-ID" sz="2300" dirty="0">
                <a:solidFill>
                  <a:schemeClr val="bg1"/>
                </a:solidFill>
                <a:latin typeface="Agency FB" panose="020B0503020202020204" pitchFamily="34" charset="0"/>
              </a:rPr>
              <a:t> (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kekhasan</a:t>
            </a:r>
            <a:r>
              <a:rPr lang="id-ID" sz="2300" dirty="0">
                <a:solidFill>
                  <a:schemeClr val="bg1"/>
                </a:solidFill>
                <a:latin typeface="Agency FB" panose="020B0503020202020204" pitchFamily="34" charset="0"/>
              </a:rPr>
              <a:t> k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arya</a:t>
            </a:r>
            <a:r>
              <a:rPr lang="id-ID" sz="2300" dirty="0">
                <a:solidFill>
                  <a:schemeClr val="bg1"/>
                </a:solidFill>
                <a:latin typeface="Agency FB" panose="020B0503020202020204" pitchFamily="34" charset="0"/>
              </a:rPr>
              <a:t>-karyanya dan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prestasinya</a:t>
            </a:r>
            <a:r>
              <a:rPr lang="id-ID" sz="2300" dirty="0">
                <a:solidFill>
                  <a:schemeClr val="bg1"/>
                </a:solidFill>
                <a:latin typeface="Agency FB" panose="020B0503020202020204" pitchFamily="34" charset="0"/>
              </a:rPr>
              <a:t>)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Membandingkan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dengan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sejenis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dengan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sudah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ditulis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baik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oleh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pengarang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sendiri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maupun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pengarang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lainnya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Memperkenalkan</a:t>
            </a:r>
            <a:r>
              <a:rPr lang="en-US" sz="23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 FB" panose="020B0503020202020204" pitchFamily="34" charset="0"/>
              </a:rPr>
              <a:t>penerbit</a:t>
            </a:r>
            <a:endParaRPr lang="en-US" sz="23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endParaRPr lang="en-US" sz="23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307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41141" r="13474" b="39172"/>
          <a:stretch>
            <a:fillRect/>
          </a:stretch>
        </p:blipFill>
        <p:spPr bwMode="auto">
          <a:xfrm>
            <a:off x="1703389" y="4365625"/>
            <a:ext cx="8785225" cy="2376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073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9" y="260351"/>
            <a:ext cx="8404225" cy="4411663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id-ID" sz="2500" b="1">
                <a:solidFill>
                  <a:srgbClr val="FFFF00"/>
                </a:solidFill>
                <a:latin typeface="Agency FB" pitchFamily="34" charset="0"/>
              </a:rPr>
              <a:t>SINOPSIS/RINGKASAN ISI BUKU</a:t>
            </a:r>
          </a:p>
          <a:p>
            <a:pPr marL="0" indent="0" algn="just">
              <a:buNone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Untuk menarik pembaca resensi maka dalam resensi kita perlu membeberkan bagian-bagian menarik dari buku yang diresensi.</a:t>
            </a:r>
          </a:p>
          <a:p>
            <a:pPr marL="0" indent="0" algn="just">
              <a:buNone/>
            </a:pPr>
            <a:r>
              <a:rPr lang="en-US" altLang="id-ID" sz="2500">
                <a:solidFill>
                  <a:schemeClr val="bg1"/>
                </a:solidFill>
                <a:latin typeface="Agency FB" pitchFamily="34" charset="0"/>
              </a:rPr>
              <a:t>Namun, kita tidak perlu menjelaskan semua isi buku tersebut karena hal itu justru akan membuat pembaca tidak merasa perlu lagi membaca buku itu.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464" y="3429000"/>
            <a:ext cx="8651875" cy="363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cara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menawan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mengisahkan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bagaikan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seorang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kakek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baru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pulang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berkelana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di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negeri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jauh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kemudian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menceritakan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pengalamannya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kepada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anak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cucunya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Sebagai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seorang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pengelana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di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dunia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buku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,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tidaklah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mengherankan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jika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buku-buku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yang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ia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kisahkan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merupakan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buku-buku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babon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yang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tua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dan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cukup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langka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.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Misalnya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, The History of Java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karya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Thomas S. Raffles yang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terbit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tahun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1817,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Inleiding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tot de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Hindoe-Javaanche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Kunst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karya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N.J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Krom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yang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terbit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tahun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1919,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atau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De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Ijombok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Kxpedie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karya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W Cool yang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terbit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tahun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1896</a:t>
            </a:r>
            <a:endParaRPr lang="en-US" sz="23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377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39901" y="333376"/>
            <a:ext cx="8748713" cy="626427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100" b="1" dirty="0">
                <a:solidFill>
                  <a:srgbClr val="FFFF00"/>
                </a:solidFill>
                <a:latin typeface="Agency FB" panose="020B0503020202020204" pitchFamily="34" charset="0"/>
              </a:rPr>
              <a:t>ULASAN TENTANG KELEBIHAN DAN KEKURANGAN BUKU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Bagian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berisikan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penilaian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atas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kualitas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disertai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dengan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alasan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atau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data yang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dapat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dipertanggungjawabkan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(valid).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Hal-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hal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dapat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dikritik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dari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sebuah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terbagi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menjadi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dua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yaitu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:</a:t>
            </a:r>
          </a:p>
          <a:p>
            <a:pPr marL="914400" indent="-45720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00000"/>
              <a:buFont typeface="+mj-lt"/>
              <a:buAutoNum type="alphaLcPeriod"/>
              <a:defRPr/>
            </a:pPr>
            <a:r>
              <a:rPr lang="en-US" sz="2100" b="1" dirty="0" err="1">
                <a:solidFill>
                  <a:srgbClr val="00B050"/>
                </a:solidFill>
                <a:latin typeface="Agency FB" panose="020B0503020202020204" pitchFamily="34" charset="0"/>
              </a:rPr>
              <a:t>Segi</a:t>
            </a:r>
            <a:r>
              <a:rPr lang="en-US" sz="2100" b="1" dirty="0">
                <a:solidFill>
                  <a:srgbClr val="00B050"/>
                </a:solidFill>
                <a:latin typeface="Agency FB" panose="020B0503020202020204" pitchFamily="34" charset="0"/>
              </a:rPr>
              <a:t> </a:t>
            </a:r>
            <a:r>
              <a:rPr lang="en-US" sz="2100" b="1" dirty="0" err="1">
                <a:solidFill>
                  <a:srgbClr val="00B050"/>
                </a:solidFill>
                <a:latin typeface="Agency FB" panose="020B0503020202020204" pitchFamily="34" charset="0"/>
              </a:rPr>
              <a:t>fisik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yaitu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penilaian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mengenai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bagian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: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sampul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(cover);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kualitas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cetakan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;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jenis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kertas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;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maupun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bentuk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jenis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huruf</a:t>
            </a:r>
            <a:endParaRPr lang="en-US" sz="21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914400" indent="-457200">
              <a:spcBef>
                <a:spcPts val="0"/>
              </a:spcBef>
              <a:buNone/>
              <a:defRPr/>
            </a:pPr>
            <a:r>
              <a:rPr lang="en-US" sz="2100" b="1" dirty="0">
                <a:solidFill>
                  <a:srgbClr val="00B050"/>
                </a:solidFill>
                <a:latin typeface="Agency FB" panose="020B0503020202020204" pitchFamily="34" charset="0"/>
              </a:rPr>
              <a:t>b. 	</a:t>
            </a:r>
            <a:r>
              <a:rPr lang="en-US" sz="2100" b="1" dirty="0" err="1">
                <a:solidFill>
                  <a:srgbClr val="00B050"/>
                </a:solidFill>
                <a:latin typeface="Agency FB" panose="020B0503020202020204" pitchFamily="34" charset="0"/>
              </a:rPr>
              <a:t>Segi</a:t>
            </a:r>
            <a:r>
              <a:rPr lang="en-US" sz="2100" b="1" dirty="0">
                <a:solidFill>
                  <a:srgbClr val="00B050"/>
                </a:solidFill>
                <a:latin typeface="Agency FB" panose="020B0503020202020204" pitchFamily="34" charset="0"/>
              </a:rPr>
              <a:t> non </a:t>
            </a:r>
            <a:r>
              <a:rPr lang="en-US" sz="2100" b="1" dirty="0" err="1">
                <a:solidFill>
                  <a:srgbClr val="00B050"/>
                </a:solidFill>
                <a:latin typeface="Agency FB" panose="020B0503020202020204" pitchFamily="34" charset="0"/>
              </a:rPr>
              <a:t>fisik</a:t>
            </a:r>
            <a:endParaRPr lang="en-US" sz="2100" b="1" dirty="0">
              <a:solidFill>
                <a:srgbClr val="00B050"/>
              </a:solidFill>
              <a:latin typeface="Agency FB" panose="020B0503020202020204" pitchFamily="34" charset="0"/>
            </a:endParaRPr>
          </a:p>
          <a:p>
            <a:pPr marL="1371600" indent="-457200">
              <a:spcBef>
                <a:spcPts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Isi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atau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jalan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cerita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(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apakah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isinya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menarik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atau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?)</a:t>
            </a:r>
          </a:p>
          <a:p>
            <a:pPr marL="1371600" indent="-457200">
              <a:spcBef>
                <a:spcPts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Manfaat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bagi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pembaca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(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apakah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tersebut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bermanfaat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bagi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pembaca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atau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?)</a:t>
            </a:r>
          </a:p>
          <a:p>
            <a:pPr marL="1371600" indent="-457200">
              <a:spcBef>
                <a:spcPts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Bahasa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digunakan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(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apakah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kalimat-kalimat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digunakan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dalam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tersebut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mudah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dipahami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atau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?)	</a:t>
            </a:r>
          </a:p>
          <a:p>
            <a:pPr marL="1371600" indent="-457200">
              <a:spcBef>
                <a:spcPts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Kualitas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pengarang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(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apakah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pengarang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tersebut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memilki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pengalaman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atau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gency FB" panose="020B0503020202020204" pitchFamily="34" charset="0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gency FB" panose="020B0503020202020204" pitchFamily="34" charset="0"/>
              </a:rPr>
              <a:t>?)</a:t>
            </a:r>
          </a:p>
          <a:p>
            <a:pPr marL="514350" indent="-51435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endParaRPr lang="en-US" sz="2100" dirty="0">
              <a:solidFill>
                <a:schemeClr val="bg1"/>
              </a:solidFill>
            </a:endParaRPr>
          </a:p>
          <a:p>
            <a:pPr marL="514350" indent="-51435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endParaRPr lang="en-US" sz="21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6822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03413" y="333376"/>
            <a:ext cx="7543800" cy="519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d-ID" sz="3600">
                <a:solidFill>
                  <a:srgbClr val="00B050"/>
                </a:solidFill>
                <a:latin typeface="Agency FB" pitchFamily="34" charset="0"/>
              </a:rPr>
              <a:t>KELEBIHAN BUKU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3414" y="922338"/>
            <a:ext cx="8408987" cy="3416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diangkat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pun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beraneka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ragam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mulai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cerita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lambang-lambang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kota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di Indonesia,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cerita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penulis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pertama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komunis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di Indonesia,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cerita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Pak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Poerwa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cerita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meletusnya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Gunung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Merapi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cerita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orientalis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sarjana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Indonesia,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romantika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pendiri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bangsa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serta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ditutup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khayalan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Pak Swan agar para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pemimpin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intelektual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masa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kini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beryogi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Bagi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pembaca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pemula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",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tumpang-tindih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tanpa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sistematika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jelas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cukup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merepotkan</a:t>
            </a:r>
            <a:r>
              <a:rPr lang="en-US" sz="24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6588" y="4724401"/>
            <a:ext cx="8437562" cy="2016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merupakan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sejarah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walaupun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temanya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beraneka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ragam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Pembaca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baru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masuk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wacana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sejarah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Indonesia,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sangat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terbantu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membaca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terlebih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dahulu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Demikian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pula para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mahasiswa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jurusan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sejarah</a:t>
            </a:r>
            <a:r>
              <a:rPr lang="en-US" sz="2500" dirty="0"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2587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03413" y="333376"/>
            <a:ext cx="7543800" cy="519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d-ID" sz="3600">
                <a:solidFill>
                  <a:srgbClr val="00B050"/>
                </a:solidFill>
                <a:latin typeface="Agency FB" pitchFamily="34" charset="0"/>
              </a:rPr>
              <a:t>KELEMAHAN BUKU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3414" y="922339"/>
            <a:ext cx="8408987" cy="3108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gency FB" panose="020B0503020202020204" pitchFamily="34" charset="0"/>
              </a:rPr>
              <a:t>Dalam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membicarakan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suatu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bab</a:t>
            </a:r>
            <a:r>
              <a:rPr lang="en-US" sz="2800" dirty="0">
                <a:latin typeface="Agency FB" panose="020B0503020202020204" pitchFamily="34" charset="0"/>
              </a:rPr>
              <a:t>, Pak Swan </a:t>
            </a:r>
            <a:r>
              <a:rPr lang="en-US" sz="2800" dirty="0" err="1">
                <a:latin typeface="Agency FB" panose="020B0503020202020204" pitchFamily="34" charset="0"/>
              </a:rPr>
              <a:t>sering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meloncat-loncat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kian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kemari</a:t>
            </a:r>
            <a:r>
              <a:rPr lang="en-US" sz="2800" dirty="0">
                <a:latin typeface="Agency FB" panose="020B0503020202020204" pitchFamily="34" charset="0"/>
              </a:rPr>
              <a:t>. Kata demi kata </a:t>
            </a:r>
            <a:r>
              <a:rPr lang="en-US" sz="2800" dirty="0" err="1">
                <a:latin typeface="Agency FB" panose="020B0503020202020204" pitchFamily="34" charset="0"/>
              </a:rPr>
              <a:t>mengalir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tanpa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jelas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muaranya</a:t>
            </a:r>
            <a:r>
              <a:rPr lang="en-US" sz="2800" dirty="0">
                <a:latin typeface="Agency FB" panose="020B0503020202020204" pitchFamily="34" charset="0"/>
              </a:rPr>
              <a:t>. </a:t>
            </a:r>
            <a:r>
              <a:rPr lang="en-US" sz="2800" dirty="0" err="1">
                <a:latin typeface="Agency FB" panose="020B0503020202020204" pitchFamily="34" charset="0"/>
              </a:rPr>
              <a:t>Misalnya</a:t>
            </a:r>
            <a:r>
              <a:rPr lang="en-US" sz="2800" dirty="0">
                <a:latin typeface="Agency FB" panose="020B0503020202020204" pitchFamily="34" charset="0"/>
              </a:rPr>
              <a:t>, </a:t>
            </a:r>
            <a:r>
              <a:rPr lang="en-US" sz="2800" dirty="0" err="1">
                <a:latin typeface="Agency FB" panose="020B0503020202020204" pitchFamily="34" charset="0"/>
              </a:rPr>
              <a:t>ketika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membicarakan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Teeuw</a:t>
            </a:r>
            <a:r>
              <a:rPr lang="en-US" sz="2800" dirty="0">
                <a:latin typeface="Agency FB" panose="020B0503020202020204" pitchFamily="34" charset="0"/>
              </a:rPr>
              <a:t>, Yogi </a:t>
            </a:r>
            <a:r>
              <a:rPr lang="en-US" sz="2800" dirty="0" err="1">
                <a:latin typeface="Agency FB" panose="020B0503020202020204" pitchFamily="34" charset="0"/>
              </a:rPr>
              <a:t>Sastra</a:t>
            </a:r>
            <a:r>
              <a:rPr lang="en-US" sz="2800" dirty="0">
                <a:latin typeface="Agency FB" panose="020B0503020202020204" pitchFamily="34" charset="0"/>
              </a:rPr>
              <a:t>, Yogi </a:t>
            </a:r>
            <a:r>
              <a:rPr lang="en-US" sz="2800" dirty="0" err="1">
                <a:latin typeface="Agency FB" panose="020B0503020202020204" pitchFamily="34" charset="0"/>
              </a:rPr>
              <a:t>Keris</a:t>
            </a:r>
            <a:r>
              <a:rPr lang="en-US" sz="2800" dirty="0">
                <a:latin typeface="Agency FB" panose="020B0503020202020204" pitchFamily="34" charset="0"/>
              </a:rPr>
              <a:t>, Yogi </a:t>
            </a:r>
            <a:r>
              <a:rPr lang="en-US" sz="2800" dirty="0" err="1">
                <a:latin typeface="Agency FB" panose="020B0503020202020204" pitchFamily="34" charset="0"/>
              </a:rPr>
              <a:t>Ilmu</a:t>
            </a:r>
            <a:r>
              <a:rPr lang="en-US" sz="2800" dirty="0">
                <a:latin typeface="Agency FB" panose="020B0503020202020204" pitchFamily="34" charset="0"/>
              </a:rPr>
              <a:t>, </a:t>
            </a:r>
            <a:r>
              <a:rPr lang="en-US" sz="2800" dirty="0" err="1">
                <a:latin typeface="Agency FB" panose="020B0503020202020204" pitchFamily="34" charset="0"/>
              </a:rPr>
              <a:t>pembaca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benar-benar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dituntut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cermat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untuk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menginterpretasikan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benang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merah</a:t>
            </a:r>
            <a:r>
              <a:rPr lang="en-US" sz="2800" dirty="0">
                <a:latin typeface="Agency FB" panose="020B0503020202020204" pitchFamily="34" charset="0"/>
              </a:rPr>
              <a:t> ide </a:t>
            </a:r>
            <a:r>
              <a:rPr lang="en-US" sz="2800" dirty="0" err="1">
                <a:latin typeface="Agency FB" panose="020B0503020202020204" pitchFamily="34" charset="0"/>
              </a:rPr>
              <a:t>tulisan-tulisan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ini</a:t>
            </a:r>
            <a:r>
              <a:rPr lang="en-US" sz="2800" dirty="0">
                <a:latin typeface="Agency FB" panose="020B0503020202020204" pitchFamily="34" charset="0"/>
              </a:rPr>
              <a:t>. </a:t>
            </a:r>
            <a:endParaRPr lang="en-US" sz="3600" dirty="0">
              <a:latin typeface="Agency FB" panose="020B0503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3414" y="3489325"/>
            <a:ext cx="8391525" cy="3416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gency FB" panose="020B0503020202020204" pitchFamily="34" charset="0"/>
              </a:rPr>
              <a:t>Hal lain yang </a:t>
            </a:r>
            <a:r>
              <a:rPr lang="en-US" sz="2400" dirty="0" err="1">
                <a:latin typeface="Agency FB" panose="020B0503020202020204" pitchFamily="34" charset="0"/>
              </a:rPr>
              <a:t>belum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dibahas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secara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lengkap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oleh</a:t>
            </a:r>
            <a:r>
              <a:rPr lang="en-US" sz="2400" dirty="0">
                <a:latin typeface="Agency FB" panose="020B0503020202020204" pitchFamily="34" charset="0"/>
              </a:rPr>
              <a:t> Pak Swan </a:t>
            </a:r>
            <a:r>
              <a:rPr lang="en-US" sz="2400" dirty="0" err="1">
                <a:latin typeface="Agency FB" panose="020B0503020202020204" pitchFamily="34" charset="0"/>
              </a:rPr>
              <a:t>sebagai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seorang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ahli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sejarah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pemerhati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kebudayaan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Jawa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adalah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tentang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historiografi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Jawa</a:t>
            </a:r>
            <a:r>
              <a:rPr lang="en-US" sz="2400" dirty="0">
                <a:latin typeface="Agency FB" panose="020B0503020202020204" pitchFamily="34" charset="0"/>
              </a:rPr>
              <a:t>. Prof. C.C. Berg, </a:t>
            </a:r>
            <a:r>
              <a:rPr lang="en-US" sz="2400" dirty="0" err="1">
                <a:latin typeface="Agency FB" panose="020B0503020202020204" pitchFamily="34" charset="0"/>
              </a:rPr>
              <a:t>memang</a:t>
            </a:r>
            <a:r>
              <a:rPr lang="en-US" sz="2400" dirty="0">
                <a:latin typeface="Agency FB" panose="020B0503020202020204" pitchFamily="34" charset="0"/>
              </a:rPr>
              <a:t>, </a:t>
            </a:r>
            <a:r>
              <a:rPr lang="en-US" sz="2400" dirty="0" err="1">
                <a:latin typeface="Agency FB" panose="020B0503020202020204" pitchFamily="34" charset="0"/>
              </a:rPr>
              <a:t>sempat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dimunculkan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dalam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bagian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Babad</a:t>
            </a:r>
            <a:r>
              <a:rPr lang="en-US" sz="2400" dirty="0">
                <a:latin typeface="Agency FB" panose="020B0503020202020204" pitchFamily="34" charset="0"/>
              </a:rPr>
              <a:t>: </a:t>
            </a:r>
            <a:r>
              <a:rPr lang="en-US" sz="2400" dirty="0" err="1">
                <a:latin typeface="Agency FB" panose="020B0503020202020204" pitchFamily="34" charset="0"/>
              </a:rPr>
              <a:t>Kitab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Dongeng</a:t>
            </a:r>
            <a:r>
              <a:rPr lang="en-US" sz="2400" dirty="0">
                <a:latin typeface="Agency FB" panose="020B0503020202020204" pitchFamily="34" charset="0"/>
              </a:rPr>
              <a:t>? </a:t>
            </a:r>
            <a:r>
              <a:rPr lang="en-US" sz="2400" dirty="0" err="1">
                <a:latin typeface="Agency FB" panose="020B0503020202020204" pitchFamily="34" charset="0"/>
              </a:rPr>
              <a:t>Namun</a:t>
            </a:r>
            <a:r>
              <a:rPr lang="en-US" sz="2400" dirty="0">
                <a:latin typeface="Agency FB" panose="020B0503020202020204" pitchFamily="34" charset="0"/>
              </a:rPr>
              <a:t>, </a:t>
            </a:r>
            <a:r>
              <a:rPr lang="en-US" sz="2400" dirty="0" err="1">
                <a:latin typeface="Agency FB" panose="020B0503020202020204" pitchFamily="34" charset="0"/>
              </a:rPr>
              <a:t>sayang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sekali</a:t>
            </a:r>
            <a:r>
              <a:rPr lang="en-US" sz="2400" dirty="0">
                <a:latin typeface="Agency FB" panose="020B0503020202020204" pitchFamily="34" charset="0"/>
              </a:rPr>
              <a:t>, </a:t>
            </a:r>
            <a:r>
              <a:rPr lang="en-US" sz="2400" dirty="0" err="1">
                <a:latin typeface="Agency FB" panose="020B0503020202020204" pitchFamily="34" charset="0"/>
              </a:rPr>
              <a:t>karya</a:t>
            </a:r>
            <a:r>
              <a:rPr lang="en-US" sz="2400" dirty="0">
                <a:latin typeface="Agency FB" panose="020B0503020202020204" pitchFamily="34" charset="0"/>
              </a:rPr>
              <a:t> C.C. Berg yang </a:t>
            </a:r>
            <a:r>
              <a:rPr lang="en-US" sz="2400" dirty="0" err="1">
                <a:latin typeface="Agency FB" panose="020B0503020202020204" pitchFamily="34" charset="0"/>
              </a:rPr>
              <a:t>berjudul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Oavaanche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Geschiedschrijving</a:t>
            </a:r>
            <a:r>
              <a:rPr lang="en-US" sz="2400" dirty="0">
                <a:latin typeface="Agency FB" panose="020B0503020202020204" pitchFamily="34" charset="0"/>
              </a:rPr>
              <a:t>, yang </a:t>
            </a:r>
            <a:r>
              <a:rPr lang="en-US" sz="2400" dirty="0" err="1">
                <a:latin typeface="Agency FB" panose="020B0503020202020204" pitchFamily="34" charset="0"/>
              </a:rPr>
              <a:t>terbit</a:t>
            </a:r>
            <a:r>
              <a:rPr lang="en-US" sz="2400" dirty="0">
                <a:latin typeface="Agency FB" panose="020B0503020202020204" pitchFamily="34" charset="0"/>
              </a:rPr>
              <a:t> di Amsterdam </a:t>
            </a:r>
            <a:r>
              <a:rPr lang="en-US" sz="2400" dirty="0" err="1">
                <a:latin typeface="Agency FB" panose="020B0503020202020204" pitchFamily="34" charset="0"/>
              </a:rPr>
              <a:t>tahun</a:t>
            </a:r>
            <a:r>
              <a:rPr lang="en-US" sz="2400" dirty="0">
                <a:latin typeface="Agency FB" panose="020B0503020202020204" pitchFamily="34" charset="0"/>
              </a:rPr>
              <a:t> 1938, </a:t>
            </a:r>
            <a:r>
              <a:rPr lang="en-US" sz="2400" dirty="0" err="1">
                <a:latin typeface="Agency FB" panose="020B0503020202020204" pitchFamily="34" charset="0"/>
              </a:rPr>
              <a:t>tidak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dimunculkan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sehingga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gambaran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mengenai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penulisan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sejarah</a:t>
            </a:r>
            <a:r>
              <a:rPr lang="en-US" sz="2400" dirty="0">
                <a:latin typeface="Agency FB" panose="020B0503020202020204" pitchFamily="34" charset="0"/>
              </a:rPr>
              <a:t> di </a:t>
            </a:r>
            <a:r>
              <a:rPr lang="en-US" sz="2400" dirty="0" err="1">
                <a:latin typeface="Agency FB" panose="020B0503020202020204" pitchFamily="34" charset="0"/>
              </a:rPr>
              <a:t>Pulau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Jawa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menjadi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agak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terabaikan</a:t>
            </a:r>
            <a:r>
              <a:rPr lang="en-US" sz="2400" dirty="0"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8727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1" y="260350"/>
            <a:ext cx="8569325" cy="532923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id-ID" sz="2600" b="1">
                <a:solidFill>
                  <a:srgbClr val="FFFF00"/>
                </a:solidFill>
                <a:latin typeface="Agency FB" pitchFamily="34" charset="0"/>
              </a:rPr>
              <a:t>PENUTUP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altLang="id-ID" sz="2600">
                <a:solidFill>
                  <a:schemeClr val="bg1"/>
                </a:solidFill>
                <a:latin typeface="Agency FB" pitchFamily="34" charset="0"/>
              </a:rPr>
              <a:t>Berisi tentang </a:t>
            </a:r>
            <a:r>
              <a:rPr lang="id-ID" altLang="id-ID" sz="2600">
                <a:solidFill>
                  <a:schemeClr val="bg1"/>
                </a:solidFill>
                <a:latin typeface="Agency FB" pitchFamily="34" charset="0"/>
              </a:rPr>
              <a:t>penilaian/ kelayakan </a:t>
            </a:r>
            <a:r>
              <a:rPr lang="en-US" altLang="id-ID" sz="2600">
                <a:solidFill>
                  <a:schemeClr val="bg1"/>
                </a:solidFill>
                <a:latin typeface="Agency FB" pitchFamily="34" charset="0"/>
              </a:rPr>
              <a:t>penting atau tidaknya buku tersebut dibaca </a:t>
            </a:r>
            <a:r>
              <a:rPr lang="id-ID" altLang="id-ID" sz="2600">
                <a:solidFill>
                  <a:schemeClr val="bg1"/>
                </a:solidFill>
                <a:latin typeface="Agency FB" pitchFamily="34" charset="0"/>
              </a:rPr>
              <a:t>atau dibeli</a:t>
            </a:r>
            <a:r>
              <a:rPr lang="en-US" altLang="id-ID" sz="2600">
                <a:solidFill>
                  <a:schemeClr val="bg1"/>
                </a:solidFill>
                <a:latin typeface="Agency FB" pitchFamily="34" charset="0"/>
              </a:rPr>
              <a:t>.</a:t>
            </a:r>
            <a:r>
              <a:rPr lang="id-ID" altLang="id-ID" sz="260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600">
                <a:solidFill>
                  <a:schemeClr val="bg1"/>
                </a:solidFill>
                <a:latin typeface="Agency FB" pitchFamily="34" charset="0"/>
              </a:rPr>
              <a:t>Kita perlu menegaskan kembali tentang kelebihan dari buku tersebut.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altLang="id-ID" sz="2600">
                <a:solidFill>
                  <a:schemeClr val="bg1"/>
                </a:solidFill>
                <a:latin typeface="Agency FB" pitchFamily="34" charset="0"/>
              </a:rPr>
              <a:t>Di samping itu, kita juga perlu mengajak pembaca untuk membaca buku tersebut secara utuh karena menurut kita buku tersebut memang layak untuk dibaca. </a:t>
            </a:r>
            <a:r>
              <a:rPr lang="id-ID" altLang="id-ID" sz="2600">
                <a:solidFill>
                  <a:schemeClr val="bg1"/>
                </a:solidFill>
                <a:latin typeface="Agency FB" pitchFamily="34" charset="0"/>
              </a:rPr>
              <a:t>Penting atau tidaknya buku tersebut dibaca</a:t>
            </a:r>
            <a:r>
              <a:rPr lang="id-ID" altLang="id-ID" sz="2600" i="1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600" i="1">
                <a:solidFill>
                  <a:schemeClr val="bg1"/>
                </a:solidFill>
                <a:latin typeface="Agency FB" pitchFamily="34" charset="0"/>
              </a:rPr>
              <a:t>oleh siapa? </a:t>
            </a:r>
            <a:r>
              <a:rPr lang="en-US" altLang="id-ID" sz="2600">
                <a:solidFill>
                  <a:schemeClr val="bg1"/>
                </a:solidFill>
                <a:latin typeface="Agency FB" pitchFamily="34" charset="0"/>
              </a:rPr>
              <a:t>dan </a:t>
            </a:r>
            <a:r>
              <a:rPr lang="en-US" altLang="id-ID" sz="2600" i="1">
                <a:solidFill>
                  <a:schemeClr val="bg1"/>
                </a:solidFill>
                <a:latin typeface="Agency FB" pitchFamily="34" charset="0"/>
              </a:rPr>
              <a:t>mengapa? </a:t>
            </a:r>
            <a:endParaRPr lang="en-US" altLang="id-ID" sz="2600">
              <a:solidFill>
                <a:schemeClr val="bg1"/>
              </a:solidFill>
              <a:latin typeface="Agency FB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en-US" altLang="id-ID" sz="2600">
              <a:solidFill>
                <a:schemeClr val="bg1"/>
              </a:solidFill>
              <a:latin typeface="Agency FB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id-ID" sz="2600">
                <a:solidFill>
                  <a:schemeClr val="bg1"/>
                </a:solidFill>
                <a:latin typeface="Agency FB" pitchFamily="34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851" y="4805364"/>
            <a:ext cx="8569325" cy="1862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Terlepas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dari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berbagai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ketidaksempurnaan-nya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,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harus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diakui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bahwa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buku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pertama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seorang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"yogi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buku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"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ini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merupakan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karya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yang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memikat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.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Bahkan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cara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dan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gaya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pengungkapannya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,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dalam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kadar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tertentu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,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telah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memberikan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sentuhan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sastra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yang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cukup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enak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dinikmati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. Kita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menantikan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karya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 </a:t>
            </a:r>
            <a:r>
              <a:rPr lang="en-US" sz="2300" dirty="0" err="1">
                <a:latin typeface="Agency FB" panose="020B0503020202020204" pitchFamily="34" charset="0"/>
                <a:ea typeface="SimSun" panose="02010600030101010101" pitchFamily="2" charset="-122"/>
              </a:rPr>
              <a:t>berikutnya</a:t>
            </a:r>
            <a:r>
              <a:rPr lang="en-US" sz="2300" dirty="0">
                <a:latin typeface="Agency FB" panose="020B0503020202020204" pitchFamily="34" charset="0"/>
                <a:ea typeface="SimSun" panose="02010600030101010101" pitchFamily="2" charset="-122"/>
              </a:rPr>
              <a:t>.</a:t>
            </a:r>
            <a:endParaRPr lang="en-US" sz="23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124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76518" y="2382592"/>
            <a:ext cx="11359167" cy="1596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SEKIAN DAN TERIMA KASIH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82101950"/>
      </p:ext>
    </p:extLst>
  </p:cSld>
  <p:clrMapOvr>
    <a:masterClrMapping/>
  </p:clrMapOvr>
  <p:transition spd="med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260350"/>
            <a:ext cx="8642350" cy="63373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id-ID" altLang="id-ID" sz="3600" b="1" dirty="0">
                <a:solidFill>
                  <a:srgbClr val="FFFF00"/>
                </a:solidFill>
                <a:latin typeface="Agency FB" pitchFamily="34" charset="0"/>
              </a:rPr>
              <a:t>DEFINISI </a:t>
            </a:r>
            <a:r>
              <a:rPr lang="en-US" altLang="id-ID" sz="3600" b="1" dirty="0" smtClean="0">
                <a:solidFill>
                  <a:srgbClr val="FFFF00"/>
                </a:solidFill>
                <a:latin typeface="Agency FB" pitchFamily="34" charset="0"/>
              </a:rPr>
              <a:t>RESENSI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US" altLang="id-ID" sz="3600" b="1" dirty="0">
              <a:solidFill>
                <a:srgbClr val="FFFF00"/>
              </a:solidFill>
              <a:latin typeface="Agency FB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Istilah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resensi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berasal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dari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bahasa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Belanda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altLang="id-ID" sz="2500" i="1" dirty="0" err="1">
                <a:solidFill>
                  <a:schemeClr val="bg1"/>
                </a:solidFill>
                <a:latin typeface="Agency FB" pitchFamily="34" charset="0"/>
              </a:rPr>
              <a:t>Resentie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, yang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berarti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kupasan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atau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pembahasan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.</a:t>
            </a:r>
            <a:r>
              <a:rPr lang="id-ID" altLang="id-ID" sz="2500" dirty="0">
                <a:solidFill>
                  <a:schemeClr val="bg1"/>
                </a:solidFill>
                <a:latin typeface="Agency FB" pitchFamily="34" charset="0"/>
              </a:rPr>
              <a:t> Sedangkan dari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bahasa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Latin</a:t>
            </a:r>
            <a:r>
              <a:rPr lang="id-ID" altLang="id-ID" sz="25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yaitu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dari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kata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kerja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i="1" dirty="0" err="1">
                <a:solidFill>
                  <a:schemeClr val="bg1"/>
                </a:solidFill>
                <a:latin typeface="Agency FB" pitchFamily="34" charset="0"/>
              </a:rPr>
              <a:t>revidere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atau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i="1" dirty="0" err="1">
                <a:solidFill>
                  <a:schemeClr val="bg1"/>
                </a:solidFill>
                <a:latin typeface="Agency FB" pitchFamily="34" charset="0"/>
              </a:rPr>
              <a:t>recensere</a:t>
            </a:r>
            <a:r>
              <a:rPr lang="id-ID" altLang="id-ID" sz="2500" dirty="0">
                <a:solidFill>
                  <a:schemeClr val="bg1"/>
                </a:solidFill>
                <a:latin typeface="Agency FB" pitchFamily="34" charset="0"/>
              </a:rPr>
              <a:t>, yang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berarti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i="1" dirty="0" err="1">
                <a:solidFill>
                  <a:schemeClr val="bg1"/>
                </a:solidFill>
                <a:latin typeface="Agency FB" pitchFamily="34" charset="0"/>
              </a:rPr>
              <a:t>melihat</a:t>
            </a:r>
            <a:r>
              <a:rPr lang="en-US" altLang="id-ID" sz="2500" i="1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i="1" dirty="0" err="1">
                <a:solidFill>
                  <a:schemeClr val="bg1"/>
                </a:solidFill>
                <a:latin typeface="Agency FB" pitchFamily="34" charset="0"/>
              </a:rPr>
              <a:t>kembali</a:t>
            </a:r>
            <a:r>
              <a:rPr lang="en-US" altLang="id-ID" sz="2500" i="1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altLang="id-ID" sz="2500" i="1" dirty="0" err="1">
                <a:solidFill>
                  <a:schemeClr val="bg1"/>
                </a:solidFill>
                <a:latin typeface="Agency FB" pitchFamily="34" charset="0"/>
              </a:rPr>
              <a:t>menimbang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atau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i="1" dirty="0" err="1">
                <a:solidFill>
                  <a:schemeClr val="bg1"/>
                </a:solidFill>
                <a:latin typeface="Agency FB" pitchFamily="34" charset="0"/>
              </a:rPr>
              <a:t>menilai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.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US" altLang="id-ID" sz="2500" dirty="0" smtClean="0">
              <a:solidFill>
                <a:schemeClr val="bg1"/>
              </a:solidFill>
              <a:latin typeface="Agency FB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id-ID" sz="2500" dirty="0" err="1" smtClean="0">
                <a:solidFill>
                  <a:schemeClr val="bg1"/>
                </a:solidFill>
                <a:latin typeface="Agency FB" pitchFamily="34" charset="0"/>
              </a:rPr>
              <a:t>Resensi</a:t>
            </a:r>
            <a:r>
              <a:rPr lang="en-US" altLang="id-ID" sz="25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adalah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pembicaraan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/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pertimbangan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/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ulasan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suatu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karya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(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buku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, film, drama,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dll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.). </a:t>
            </a:r>
            <a:r>
              <a:rPr lang="id-ID" altLang="id-ID" sz="2500" dirty="0">
                <a:solidFill>
                  <a:schemeClr val="bg1"/>
                </a:solidFill>
                <a:latin typeface="Agency FB" pitchFamily="34" charset="0"/>
              </a:rPr>
              <a:t>Resensi merupakan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tulisan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ilmiah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yang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membahas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isi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sebuah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buku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kelemahan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keunggulannya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untuk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diberitahukan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kepada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masyarakat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pembaca</a:t>
            </a:r>
            <a:r>
              <a:rPr lang="id-ID" altLang="id-ID" sz="2500" dirty="0">
                <a:solidFill>
                  <a:schemeClr val="bg1"/>
                </a:solidFill>
                <a:latin typeface="Agency FB" pitchFamily="34" charset="0"/>
              </a:rPr>
              <a:t>. </a:t>
            </a:r>
            <a:endParaRPr lang="en-US" altLang="id-ID" sz="2500" dirty="0">
              <a:solidFill>
                <a:schemeClr val="bg1"/>
              </a:solidFill>
              <a:latin typeface="Agency FB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id-ID" sz="2500" dirty="0" smtClean="0">
              <a:solidFill>
                <a:schemeClr val="bg1"/>
              </a:solidFill>
              <a:latin typeface="Agency FB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id-ID" altLang="id-ID" sz="2500" dirty="0" smtClean="0">
                <a:solidFill>
                  <a:schemeClr val="bg1"/>
                </a:solidFill>
                <a:latin typeface="Agency FB" pitchFamily="34" charset="0"/>
              </a:rPr>
              <a:t>Isinya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bersifat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memaparkan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agar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pembaca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mengetahui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karya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tersebut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dari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berbagai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aspek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seperti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tema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alur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perwatakan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altLang="id-ID" sz="2500" dirty="0" smtClean="0">
                <a:solidFill>
                  <a:schemeClr val="bg1"/>
                </a:solidFill>
                <a:latin typeface="Agency FB" pitchFamily="34" charset="0"/>
              </a:rPr>
              <a:t>dialog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dll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sering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juga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disertai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dengan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 smtClean="0">
                <a:solidFill>
                  <a:schemeClr val="bg1"/>
                </a:solidFill>
                <a:latin typeface="Agency FB" pitchFamily="34" charset="0"/>
              </a:rPr>
              <a:t>penilaian</a:t>
            </a:r>
            <a:r>
              <a:rPr lang="en-US" altLang="id-ID" sz="25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dan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saran </a:t>
            </a:r>
            <a:r>
              <a:rPr lang="en-US" altLang="id-ID" sz="2500" dirty="0" err="1" smtClean="0">
                <a:solidFill>
                  <a:schemeClr val="bg1"/>
                </a:solidFill>
                <a:latin typeface="Agency FB" pitchFamily="34" charset="0"/>
              </a:rPr>
              <a:t>tentang</a:t>
            </a:r>
            <a:r>
              <a:rPr lang="en-US" altLang="id-ID" sz="25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perlu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tidaknya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karya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tersebut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dibaca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atau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altLang="id-ID" sz="2500" dirty="0" err="1">
                <a:solidFill>
                  <a:schemeClr val="bg1"/>
                </a:solidFill>
                <a:latin typeface="Agency FB" pitchFamily="34" charset="0"/>
              </a:rPr>
              <a:t>dinikmati</a:t>
            </a:r>
            <a:r>
              <a:rPr lang="en-US" altLang="id-ID" sz="2500" dirty="0">
                <a:solidFill>
                  <a:schemeClr val="bg1"/>
                </a:solidFill>
                <a:latin typeface="Agency FB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1177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851" y="404813"/>
            <a:ext cx="8569325" cy="6032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id-ID" sz="2500" b="1" dirty="0">
                <a:solidFill>
                  <a:srgbClr val="FFFF00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FUNGSI </a:t>
            </a:r>
            <a:r>
              <a:rPr lang="en-US" sz="2500" b="1" dirty="0">
                <a:solidFill>
                  <a:srgbClr val="FFFF00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RESENSI</a:t>
            </a:r>
            <a:endParaRPr lang="en-US" sz="2500" dirty="0">
              <a:solidFill>
                <a:srgbClr val="FFFF00"/>
              </a:solidFill>
              <a:latin typeface="Agency FB" panose="020B0503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000000"/>
              </a:buClr>
              <a:defRPr/>
            </a:pPr>
            <a:r>
              <a:rPr lang="en-US" sz="2500" b="1" dirty="0">
                <a:solidFill>
                  <a:srgbClr val="00B050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1.	Pen</a:t>
            </a:r>
            <a:r>
              <a:rPr lang="id-ID" sz="2500" b="1" dirty="0">
                <a:solidFill>
                  <a:srgbClr val="00B050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ulis Buku</a:t>
            </a:r>
            <a:endParaRPr lang="en-US" sz="2500" dirty="0">
              <a:solidFill>
                <a:srgbClr val="00B050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971550" indent="-514350" algn="just">
              <a:buFont typeface="+mj-lt"/>
              <a:buAutoNum type="alphaLcPeriod"/>
              <a:defRPr/>
            </a:pP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Mendapatkan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balikan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saran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tentang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ditulisnya</a:t>
            </a:r>
            <a:endParaRPr lang="en-US" sz="2500" dirty="0">
              <a:solidFill>
                <a:schemeClr val="bg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971550" indent="-514350" algn="just">
              <a:buFont typeface="+mj-lt"/>
              <a:buAutoNum type="alphaLcPeriod"/>
              <a:defRPr/>
            </a:pP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Memperoleh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sejauh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mana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sambutan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masyarakat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terhadap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ditulisanya</a:t>
            </a:r>
            <a:endParaRPr lang="en-US" sz="2500" dirty="0">
              <a:solidFill>
                <a:schemeClr val="bg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971550" indent="-514350" algn="just">
              <a:buFont typeface="+mj-lt"/>
              <a:buAutoNum type="alphaLcPeriod"/>
              <a:defRPr/>
            </a:pP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Penerimaan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atas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ditulisnya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algn="just">
              <a:defRPr/>
            </a:pPr>
            <a:endParaRPr lang="en-US" sz="2500" dirty="0">
              <a:solidFill>
                <a:schemeClr val="bg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buClr>
                <a:srgbClr val="000000"/>
              </a:buClr>
              <a:defRPr/>
            </a:pPr>
            <a:r>
              <a:rPr lang="en-US" sz="2500" b="1" dirty="0">
                <a:solidFill>
                  <a:srgbClr val="00B050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2.	</a:t>
            </a:r>
            <a:r>
              <a:rPr lang="en-US" sz="2500" b="1" dirty="0" err="1">
                <a:solidFill>
                  <a:srgbClr val="00B050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Penerbit</a:t>
            </a:r>
            <a:r>
              <a:rPr lang="en-US" sz="2500" dirty="0">
                <a:solidFill>
                  <a:srgbClr val="00B050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2500" b="1" dirty="0">
                <a:solidFill>
                  <a:srgbClr val="00B050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</a:t>
            </a:r>
            <a:endParaRPr lang="en-US" sz="2500" dirty="0">
              <a:solidFill>
                <a:srgbClr val="00B050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971550" indent="-514350" algn="just">
              <a:buFont typeface="+mj-lt"/>
              <a:buAutoNum type="alphaLcPeriod"/>
              <a:defRPr/>
            </a:pP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Memperkenalkan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buku-buku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diterbitkannya</a:t>
            </a:r>
            <a:endParaRPr lang="en-US" sz="2500" dirty="0">
              <a:solidFill>
                <a:schemeClr val="bg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971550" indent="-514350" algn="just">
              <a:buFont typeface="+mj-lt"/>
              <a:buAutoNum type="alphaLcPeriod"/>
              <a:defRPr/>
            </a:pP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Memperhatikan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sambutan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penerimaan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masyarakat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atas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diterbitkannya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unsur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promosi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971550" indent="-514350">
              <a:spcAft>
                <a:spcPts val="1200"/>
              </a:spcAft>
              <a:buFont typeface="+mj-lt"/>
              <a:buAutoNum type="alphaLcPeriod"/>
              <a:defRPr/>
            </a:pP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Mendapatkan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balikan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saran demi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kebaikan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5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diterbitkannya</a:t>
            </a:r>
            <a:r>
              <a:rPr lang="en-US" sz="25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3653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826" y="333375"/>
            <a:ext cx="8569325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id-ID" sz="3600" b="1" dirty="0">
                <a:solidFill>
                  <a:srgbClr val="FFFF00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FUNGSI </a:t>
            </a:r>
            <a:r>
              <a:rPr lang="en-US" sz="3600" b="1" dirty="0">
                <a:solidFill>
                  <a:srgbClr val="FFFF00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RESENSI</a:t>
            </a:r>
            <a:endParaRPr lang="en-US" sz="3600" dirty="0">
              <a:solidFill>
                <a:srgbClr val="FFFF00"/>
              </a:solidFill>
              <a:latin typeface="Agency FB" panose="020B0503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000000"/>
              </a:buClr>
              <a:defRPr/>
            </a:pPr>
            <a:r>
              <a:rPr lang="en-US" sz="2800" b="1" dirty="0">
                <a:solidFill>
                  <a:srgbClr val="00B050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3.	Media Massa</a:t>
            </a:r>
            <a:endParaRPr lang="en-US" sz="2800" dirty="0">
              <a:solidFill>
                <a:srgbClr val="00B050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457200"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Dimanfaatkan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sebagai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berita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khas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memberikan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informasi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cukup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cermat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teliti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memadai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menarik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pembaca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914400" indent="-457200" algn="just">
              <a:defRPr/>
            </a:pPr>
            <a:endParaRPr lang="en-US" sz="2800" dirty="0">
              <a:solidFill>
                <a:schemeClr val="bg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buClr>
                <a:srgbClr val="000000"/>
              </a:buClr>
              <a:defRPr/>
            </a:pPr>
            <a:r>
              <a:rPr lang="en-US" sz="2800" b="1" dirty="0">
                <a:solidFill>
                  <a:srgbClr val="00B050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4.	</a:t>
            </a:r>
            <a:r>
              <a:rPr lang="id-ID" sz="2800" b="1" dirty="0">
                <a:solidFill>
                  <a:srgbClr val="00B050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Peresensi/ Resensator</a:t>
            </a:r>
            <a:endParaRPr lang="en-US" sz="2800" dirty="0">
              <a:solidFill>
                <a:srgbClr val="00B050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457200"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Memberikan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informasi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pemahaman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komprehensif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tentang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apa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tampak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terungkap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sebuah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Mengajak</a:t>
            </a:r>
            <a:r>
              <a:rPr lang="en-US" sz="2800" dirty="0" smtClean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pembaca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memikirkan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merenungkan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mendiskusikan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lebih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jauh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fenomena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problem yang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muncul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sebuah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algn="just">
              <a:defRPr/>
            </a:pPr>
            <a:endParaRPr lang="en-US" sz="2800" dirty="0">
              <a:solidFill>
                <a:schemeClr val="bg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993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9068" y="-45076"/>
            <a:ext cx="8642350" cy="667861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2400" b="1" dirty="0">
                <a:solidFill>
                  <a:schemeClr val="accent6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5.	</a:t>
            </a:r>
            <a:r>
              <a:rPr lang="en-US" sz="2400" b="1" dirty="0" err="1">
                <a:solidFill>
                  <a:schemeClr val="accent6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Pembaca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914400" indent="-457200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Medi</a:t>
            </a:r>
            <a:r>
              <a:rPr lang="id-ID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menguji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mengembangkan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suatu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topik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masalah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914400" indent="-457200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Sumber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informasi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panduan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untuk mempertimbangkan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buku-buku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baik</a:t>
            </a:r>
            <a:r>
              <a:rPr lang="id-ID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layak dibeli, atau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isinya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patut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diikuti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diperhatikan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914400" indent="-457200">
              <a:buFont typeface="+mj-lt"/>
              <a:buAutoNum type="alphaLcPeriod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Menjawab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pertanyaan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timbul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ketika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melihat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baru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terbit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1371600" indent="-457200">
              <a:buFont typeface="Wingdings" panose="05000000000000000000" pitchFamily="2" charset="2"/>
              <a:buChar char="§"/>
              <a:defRPr/>
            </a:pPr>
            <a:r>
              <a:rPr lang="en-US" sz="2400" i="1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Siapa</a:t>
            </a:r>
            <a:r>
              <a:rPr lang="en-US" sz="2400" i="1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pengarangnya</a:t>
            </a:r>
            <a:r>
              <a:rPr lang="id-ID" sz="2400" i="1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? </a:t>
            </a:r>
            <a:endParaRPr lang="en-US" sz="2400" i="1" dirty="0">
              <a:solidFill>
                <a:schemeClr val="bg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137160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Mengapa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menulis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</a:t>
            </a:r>
            <a:r>
              <a:rPr lang="id-ID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tersebut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?</a:t>
            </a:r>
          </a:p>
          <a:p>
            <a:pPr marL="137160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Apa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pernyataannya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?</a:t>
            </a:r>
          </a:p>
          <a:p>
            <a:pPr marL="137160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Bagaimana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hubungannya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buku-buku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sejenis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karya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pengarang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sama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?</a:t>
            </a:r>
          </a:p>
          <a:p>
            <a:pPr marL="13716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Bagaimana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hubungannya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buku-buku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sejenis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dihasilkan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pengarang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lain?</a:t>
            </a:r>
          </a:p>
          <a:p>
            <a:pPr marL="914400" indent="-457200">
              <a:defRPr/>
            </a:pP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d.	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Mendapat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informasi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mengandalkan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resensi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jika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914400"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ada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waktu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membaca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bukunya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43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2313" y="527050"/>
            <a:ext cx="8424862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SYARAT PENYUSUNAN RESENSI</a:t>
            </a:r>
            <a:endParaRPr lang="en-US" sz="2000" dirty="0">
              <a:solidFill>
                <a:srgbClr val="FFFF00"/>
              </a:solidFill>
              <a:latin typeface="Agency FB" panose="020B0503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Ada data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meliputi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nama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pengarang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penerbit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tahun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terbit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tebal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Pendahuluannya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berisi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perbandingan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karya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sebelumnya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biografi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pengarang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hal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berhubungan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Ada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ulasan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singkat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terhadap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Harus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bermanfaat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kepada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siapa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manfaat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itu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ditujukan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95775" y="3213100"/>
            <a:ext cx="6624638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200" b="1" dirty="0">
                <a:solidFill>
                  <a:srgbClr val="FFFF00"/>
                </a:solidFill>
                <a:latin typeface="Agency FB" panose="020B0503020202020204" pitchFamily="34" charset="0"/>
              </a:rPr>
              <a:t>UNSUR-UNSUR RESENSI</a:t>
            </a:r>
          </a:p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Judul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resensi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Identitas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Riwayat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kepengarangan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Sinopsis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ringkasan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isi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Ulasan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mengenai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kelebihan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kekurangan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Penutup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2713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648075" y="4005264"/>
            <a:ext cx="6781800" cy="2592387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Casper" panose="02000000000000000000" pitchFamily="2" charset="0"/>
              </a:rPr>
              <a:t>RESENSI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9321" y="2852936"/>
            <a:ext cx="736451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9600" b="1" dirty="0" err="1">
                <a:ln/>
                <a:solidFill>
                  <a:srgbClr val="FF0000"/>
                </a:solidFill>
                <a:latin typeface="Are You Freakin' Serious " pitchFamily="2" charset="0"/>
              </a:rPr>
              <a:t>Unsur-unsur</a:t>
            </a:r>
            <a:endParaRPr lang="en-US" sz="7200" b="1" dirty="0">
              <a:ln/>
              <a:solidFill>
                <a:srgbClr val="FF0000"/>
              </a:solidFill>
              <a:latin typeface="Are You Freakin' Serious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273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3"/>
          <p:cNvGrpSpPr>
            <a:grpSpLocks/>
          </p:cNvGrpSpPr>
          <p:nvPr/>
        </p:nvGrpSpPr>
        <p:grpSpPr bwMode="auto">
          <a:xfrm>
            <a:off x="1900238" y="2806700"/>
            <a:ext cx="3326286" cy="1735150"/>
            <a:chOff x="1005401" y="3501008"/>
            <a:chExt cx="3326355" cy="1735182"/>
          </a:xfrm>
        </p:grpSpPr>
        <p:sp>
          <p:nvSpPr>
            <p:cNvPr id="2" name="Rectangle 1"/>
            <p:cNvSpPr/>
            <p:nvPr/>
          </p:nvSpPr>
          <p:spPr>
            <a:xfrm>
              <a:off x="1043608" y="3501008"/>
              <a:ext cx="2023353" cy="9233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eaLnBrk="1" hangingPunct="1">
                <a:defRPr/>
              </a:pPr>
              <a:r>
                <a:rPr lang="en-US" sz="5400" b="1" dirty="0" err="1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bug's life" panose="020B0603050302020204" pitchFamily="34" charset="0"/>
                </a:rPr>
                <a:t>unsur</a:t>
              </a:r>
              <a:r>
                <a:rPr lang="en-US" sz="54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bug's life" panose="020B0603050302020204" pitchFamily="34" charset="0"/>
                </a:rPr>
                <a:t>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005401" y="4149080"/>
              <a:ext cx="2800825" cy="9233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eaLnBrk="1" hangingPunct="1">
                <a:defRPr/>
              </a:pPr>
              <a:r>
                <a:rPr lang="en-US" sz="54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bug's life" panose="020B0603050302020204" pitchFamily="34" charset="0"/>
                </a:rPr>
                <a:t>RESENSI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43608" y="4589847"/>
              <a:ext cx="3288148" cy="64634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eaLnBrk="1" hangingPunct="1">
                <a:defRPr/>
              </a:pPr>
              <a:r>
                <a:rPr lang="en-US" sz="3600" dirty="0" err="1">
                  <a:solidFill>
                    <a:schemeClr val="bg1"/>
                  </a:solidFill>
                  <a:latin typeface="Agency FB" panose="020B0503020202020204" pitchFamily="34" charset="0"/>
                </a:rPr>
                <a:t>penilaian</a:t>
              </a:r>
              <a:r>
                <a:rPr lang="en-US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gency FB" panose="020B0503020202020204" pitchFamily="34" charset="0"/>
                </a:rPr>
                <a:t>karya</a:t>
              </a:r>
              <a:endParaRPr 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7651" name="Group 6"/>
          <p:cNvGrpSpPr>
            <a:grpSpLocks/>
          </p:cNvGrpSpPr>
          <p:nvPr/>
        </p:nvGrpSpPr>
        <p:grpSpPr bwMode="auto">
          <a:xfrm>
            <a:off x="1631951" y="1176338"/>
            <a:ext cx="2303463" cy="1371600"/>
            <a:chOff x="549293" y="1852589"/>
            <a:chExt cx="2088232" cy="1084138"/>
          </a:xfrm>
        </p:grpSpPr>
        <p:sp>
          <p:nvSpPr>
            <p:cNvPr id="5" name="Cloud Callout 4"/>
            <p:cNvSpPr/>
            <p:nvPr/>
          </p:nvSpPr>
          <p:spPr>
            <a:xfrm>
              <a:off x="549293" y="1852589"/>
              <a:ext cx="2088232" cy="1084138"/>
            </a:xfrm>
            <a:prstGeom prst="cloudCallout">
              <a:avLst>
                <a:gd name="adj1" fmla="val 15429"/>
                <a:gd name="adj2" fmla="val 954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3707" y="2084501"/>
              <a:ext cx="1865581" cy="60818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eaLnBrk="1" hangingPunct="1">
                <a:defRPr/>
              </a:pPr>
              <a:r>
                <a:rPr lang="en-US" sz="4400" b="1" dirty="0">
                  <a:ln w="10160">
                    <a:solidFill>
                      <a:schemeClr val="tx1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e You Freakin' Serious " pitchFamily="2" charset="0"/>
                </a:rPr>
                <a:t>JUDUL</a:t>
              </a:r>
              <a:endParaRPr lang="en-US" sz="44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 You Freakin' Serious " pitchFamily="2" charset="0"/>
              </a:endParaRPr>
            </a:p>
          </p:txBody>
        </p:sp>
      </p:grpSp>
      <p:grpSp>
        <p:nvGrpSpPr>
          <p:cNvPr id="27652" name="Group 7"/>
          <p:cNvGrpSpPr>
            <a:grpSpLocks/>
          </p:cNvGrpSpPr>
          <p:nvPr/>
        </p:nvGrpSpPr>
        <p:grpSpPr bwMode="auto">
          <a:xfrm>
            <a:off x="3900488" y="1547813"/>
            <a:ext cx="2089150" cy="1084262"/>
            <a:chOff x="549293" y="1852589"/>
            <a:chExt cx="2088232" cy="1084138"/>
          </a:xfrm>
        </p:grpSpPr>
        <p:sp>
          <p:nvSpPr>
            <p:cNvPr id="9" name="Cloud Callout 8"/>
            <p:cNvSpPr/>
            <p:nvPr/>
          </p:nvSpPr>
          <p:spPr>
            <a:xfrm>
              <a:off x="549293" y="1852589"/>
              <a:ext cx="2088232" cy="1084138"/>
            </a:xfrm>
            <a:prstGeom prst="cloudCallout">
              <a:avLst>
                <a:gd name="adj1" fmla="val -42043"/>
                <a:gd name="adj2" fmla="val 849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2618" y="1887226"/>
              <a:ext cx="1725996" cy="76935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eaLnBrk="1" hangingPunct="1">
                <a:defRPr/>
              </a:pPr>
              <a:r>
                <a:rPr lang="en-US" sz="4400" b="1" dirty="0">
                  <a:ln w="10160">
                    <a:solidFill>
                      <a:schemeClr val="tx1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e You Freakin' Serious " pitchFamily="2" charset="0"/>
                </a:rPr>
                <a:t>DATA</a:t>
              </a:r>
              <a:endParaRPr lang="en-US" sz="44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 You Freakin' Serious " pitchFamily="2" charset="0"/>
              </a:endParaRPr>
            </a:p>
          </p:txBody>
        </p:sp>
      </p:grpSp>
      <p:grpSp>
        <p:nvGrpSpPr>
          <p:cNvPr id="27653" name="Group 10"/>
          <p:cNvGrpSpPr>
            <a:grpSpLocks/>
          </p:cNvGrpSpPr>
          <p:nvPr/>
        </p:nvGrpSpPr>
        <p:grpSpPr bwMode="auto">
          <a:xfrm>
            <a:off x="2994026" y="4800601"/>
            <a:ext cx="2638425" cy="1084263"/>
            <a:chOff x="549293" y="1852589"/>
            <a:chExt cx="2088232" cy="1084138"/>
          </a:xfrm>
        </p:grpSpPr>
        <p:sp>
          <p:nvSpPr>
            <p:cNvPr id="12" name="Cloud Callout 11"/>
            <p:cNvSpPr/>
            <p:nvPr/>
          </p:nvSpPr>
          <p:spPr>
            <a:xfrm>
              <a:off x="549293" y="1852589"/>
              <a:ext cx="2088232" cy="1084138"/>
            </a:xfrm>
            <a:prstGeom prst="cloudCallout">
              <a:avLst>
                <a:gd name="adj1" fmla="val -15958"/>
                <a:gd name="adj2" fmla="val -890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4726" y="1920267"/>
              <a:ext cx="1899922" cy="64625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eaLnBrk="1" hangingPunct="1">
                <a:defRPr/>
              </a:pPr>
              <a:r>
                <a:rPr lang="en-US" sz="3600" b="1" dirty="0">
                  <a:ln w="10160">
                    <a:solidFill>
                      <a:schemeClr val="tx1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e You Freakin' Serious " pitchFamily="2" charset="0"/>
                </a:rPr>
                <a:t>PENUTUP</a:t>
              </a:r>
              <a:endParaRPr lang="en-US" sz="36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 You Freakin' Serious " pitchFamily="2" charset="0"/>
              </a:endParaRPr>
            </a:p>
          </p:txBody>
        </p:sp>
      </p:grpSp>
      <p:grpSp>
        <p:nvGrpSpPr>
          <p:cNvPr id="27654" name="Group 14"/>
          <p:cNvGrpSpPr>
            <a:grpSpLocks/>
          </p:cNvGrpSpPr>
          <p:nvPr/>
        </p:nvGrpSpPr>
        <p:grpSpPr bwMode="auto">
          <a:xfrm>
            <a:off x="4967288" y="2573338"/>
            <a:ext cx="2089150" cy="1084262"/>
            <a:chOff x="549293" y="1852589"/>
            <a:chExt cx="2088232" cy="1084138"/>
          </a:xfrm>
        </p:grpSpPr>
        <p:sp>
          <p:nvSpPr>
            <p:cNvPr id="16" name="Cloud Callout 15"/>
            <p:cNvSpPr/>
            <p:nvPr/>
          </p:nvSpPr>
          <p:spPr>
            <a:xfrm>
              <a:off x="549293" y="1852589"/>
              <a:ext cx="2088232" cy="1084138"/>
            </a:xfrm>
            <a:prstGeom prst="cloudCallout">
              <a:avLst>
                <a:gd name="adj1" fmla="val -74884"/>
                <a:gd name="adj2" fmla="val 190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7126" y="1938963"/>
              <a:ext cx="1761853" cy="83090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eaLnBrk="1" hangingPunct="1">
                <a:defRPr/>
              </a:pPr>
              <a:r>
                <a:rPr lang="en-US" sz="4800" b="1" dirty="0">
                  <a:ln w="10160">
                    <a:solidFill>
                      <a:schemeClr val="tx1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e You Freakin' Serious " pitchFamily="2" charset="0"/>
                </a:rPr>
                <a:t>LEAD</a:t>
              </a:r>
              <a:endParaRPr lang="en-US" sz="48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 You Freakin' Serious " pitchFamily="2" charset="0"/>
              </a:endParaRPr>
            </a:p>
          </p:txBody>
        </p:sp>
      </p:grpSp>
      <p:grpSp>
        <p:nvGrpSpPr>
          <p:cNvPr id="27655" name="Group 17"/>
          <p:cNvGrpSpPr>
            <a:grpSpLocks/>
          </p:cNvGrpSpPr>
          <p:nvPr/>
        </p:nvGrpSpPr>
        <p:grpSpPr bwMode="auto">
          <a:xfrm>
            <a:off x="4967288" y="3783013"/>
            <a:ext cx="2089150" cy="1084262"/>
            <a:chOff x="549293" y="1852589"/>
            <a:chExt cx="2088232" cy="1084138"/>
          </a:xfrm>
        </p:grpSpPr>
        <p:sp>
          <p:nvSpPr>
            <p:cNvPr id="19" name="Cloud Callout 18"/>
            <p:cNvSpPr/>
            <p:nvPr/>
          </p:nvSpPr>
          <p:spPr>
            <a:xfrm>
              <a:off x="549293" y="1852589"/>
              <a:ext cx="2088232" cy="1084138"/>
            </a:xfrm>
            <a:prstGeom prst="cloudCallout">
              <a:avLst>
                <a:gd name="adj1" fmla="val -72147"/>
                <a:gd name="adj2" fmla="val -244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04008" y="1942136"/>
              <a:ext cx="1011370" cy="92322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eaLnBrk="1" hangingPunct="1">
                <a:defRPr/>
              </a:pPr>
              <a:r>
                <a:rPr lang="en-US" sz="5400" b="1" dirty="0">
                  <a:ln w="10160">
                    <a:solidFill>
                      <a:schemeClr val="tx1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e You Freakin' Serious " pitchFamily="2" charset="0"/>
                </a:rPr>
                <a:t>ISI</a:t>
              </a:r>
              <a:endParaRPr lang="en-US" sz="32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 You Freakin' Serious " pitchFamily="2" charset="0"/>
              </a:endParaRPr>
            </a:p>
          </p:txBody>
        </p:sp>
      </p:grpSp>
      <p:grpSp>
        <p:nvGrpSpPr>
          <p:cNvPr id="27656" name="Group 26"/>
          <p:cNvGrpSpPr>
            <a:grpSpLocks/>
          </p:cNvGrpSpPr>
          <p:nvPr/>
        </p:nvGrpSpPr>
        <p:grpSpPr bwMode="auto">
          <a:xfrm>
            <a:off x="6589714" y="228600"/>
            <a:ext cx="3322637" cy="2063750"/>
            <a:chOff x="4677564" y="228720"/>
            <a:chExt cx="2570626" cy="2184434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4677564" y="228720"/>
              <a:ext cx="2148125" cy="2184434"/>
            </a:xfrm>
            <a:prstGeom prst="wedgeRoundRectCallout">
              <a:avLst>
                <a:gd name="adj1" fmla="val -65695"/>
                <a:gd name="adj2" fmla="val 31105"/>
                <a:gd name="adj3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4745804" y="249391"/>
              <a:ext cx="2502386" cy="215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Judul</a:t>
              </a:r>
              <a:endParaRPr lang="en-US" altLang="id-ID" sz="1600">
                <a:latin typeface="Agency FB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Arial" panose="020B0604020202020204" pitchFamily="34" charset="0"/>
                <a:buAutoNum type="alphaLcPeriod"/>
              </a:pPr>
              <a:r>
                <a:rPr lang="id-ID" altLang="id-ID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id-ID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engarang</a:t>
              </a:r>
              <a:r>
                <a:rPr lang="id-ID" altLang="id-ID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/ penulis</a:t>
              </a:r>
              <a:endParaRPr lang="en-US" altLang="id-ID" sz="1600">
                <a:latin typeface="Agency FB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Penerjemah </a:t>
              </a:r>
              <a:r>
                <a:rPr lang="id-ID" altLang="id-ID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(jika ada)</a:t>
              </a:r>
              <a:endParaRPr lang="en-US" altLang="id-ID" sz="1600">
                <a:latin typeface="Agency FB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Arial" panose="020B0604020202020204" pitchFamily="34" charset="0"/>
                <a:buAutoNum type="alphaLcPeriod"/>
              </a:pPr>
              <a:r>
                <a:rPr lang="id-ID" altLang="id-ID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id-ID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enerbit</a:t>
              </a:r>
              <a:endParaRPr lang="en-US" altLang="id-ID" sz="1600">
                <a:latin typeface="Agency FB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Tahun</a:t>
              </a:r>
              <a:endParaRPr lang="en-US" altLang="id-ID" sz="1600">
                <a:latin typeface="Agency FB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Tebal buku</a:t>
              </a:r>
              <a:endParaRPr lang="en-US" altLang="id-ID" sz="1600">
                <a:latin typeface="Agency FB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Harga buku</a:t>
              </a:r>
              <a:endParaRPr lang="en-US" altLang="id-ID" sz="1600">
                <a:latin typeface="Agency FB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657" name="Group 27"/>
          <p:cNvGrpSpPr>
            <a:grpSpLocks/>
          </p:cNvGrpSpPr>
          <p:nvPr/>
        </p:nvGrpSpPr>
        <p:grpSpPr bwMode="auto">
          <a:xfrm>
            <a:off x="7470776" y="2514601"/>
            <a:ext cx="2873375" cy="1621774"/>
            <a:chOff x="5692996" y="2515123"/>
            <a:chExt cx="3127475" cy="1621015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5692996" y="2515123"/>
              <a:ext cx="3127475" cy="1380479"/>
            </a:xfrm>
            <a:prstGeom prst="wedgeRoundRectCallout">
              <a:avLst>
                <a:gd name="adj1" fmla="val -65180"/>
                <a:gd name="adj2" fmla="val -19735"/>
                <a:gd name="adj3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668" name="Rectangle 25"/>
            <p:cNvSpPr>
              <a:spLocks noChangeArrowheads="1"/>
            </p:cNvSpPr>
            <p:nvPr/>
          </p:nvSpPr>
          <p:spPr bwMode="auto">
            <a:xfrm>
              <a:off x="5862610" y="2659501"/>
              <a:ext cx="2930709" cy="147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>
                  <a:latin typeface="Agency FB" pitchFamily="34" charset="0"/>
                </a:rPr>
                <a:t>Kepengarangan</a:t>
              </a:r>
            </a:p>
            <a:p>
              <a:pPr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>
                  <a:latin typeface="Agency FB" pitchFamily="34" charset="0"/>
                </a:rPr>
                <a:t>Membandingkan dengan buku sejenis </a:t>
              </a:r>
            </a:p>
            <a:p>
              <a:pPr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>
                  <a:latin typeface="Agency FB" pitchFamily="34" charset="0"/>
                </a:rPr>
                <a:t>Memperkenalkan penerbit</a:t>
              </a:r>
            </a:p>
          </p:txBody>
        </p:sp>
      </p:grpSp>
      <p:grpSp>
        <p:nvGrpSpPr>
          <p:cNvPr id="27658" name="Group 28"/>
          <p:cNvGrpSpPr>
            <a:grpSpLocks/>
          </p:cNvGrpSpPr>
          <p:nvPr/>
        </p:nvGrpSpPr>
        <p:grpSpPr bwMode="auto">
          <a:xfrm>
            <a:off x="6985001" y="4130676"/>
            <a:ext cx="3127375" cy="2536825"/>
            <a:chOff x="5692996" y="2515123"/>
            <a:chExt cx="3127475" cy="2537240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5692996" y="2515123"/>
              <a:ext cx="3127475" cy="2537240"/>
            </a:xfrm>
            <a:prstGeom prst="wedgeRoundRectCallout">
              <a:avLst>
                <a:gd name="adj1" fmla="val -60612"/>
                <a:gd name="adj2" fmla="val -38364"/>
                <a:gd name="adj3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666" name="Rectangle 30"/>
            <p:cNvSpPr>
              <a:spLocks noChangeArrowheads="1"/>
            </p:cNvSpPr>
            <p:nvPr/>
          </p:nvSpPr>
          <p:spPr bwMode="auto">
            <a:xfrm>
              <a:off x="5862610" y="2659501"/>
              <a:ext cx="2930709" cy="217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 sz="1500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Sinopsis </a:t>
              </a:r>
            </a:p>
            <a:p>
              <a:pPr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 sz="1500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Ulasan/ kutipan singkat </a:t>
              </a:r>
            </a:p>
            <a:p>
              <a:pPr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 sz="1500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Merumuskan tema </a:t>
              </a:r>
              <a:r>
                <a:rPr lang="id-ID" altLang="id-ID" sz="1500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dan </a:t>
              </a:r>
              <a:r>
                <a:rPr lang="en-US" altLang="id-ID" sz="1500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kerangka</a:t>
              </a:r>
            </a:p>
            <a:p>
              <a:pPr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 sz="1500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Memaparkan keunikan buku</a:t>
              </a:r>
            </a:p>
            <a:p>
              <a:pPr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 sz="1500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Keunggulan buku</a:t>
              </a:r>
            </a:p>
            <a:p>
              <a:pPr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 sz="1500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Kelemahan buku</a:t>
              </a:r>
            </a:p>
            <a:p>
              <a:pPr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 sz="1500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Tinjauan bahasa </a:t>
              </a:r>
            </a:p>
            <a:p>
              <a:pPr eaLnBrk="1" hangingPunct="1">
                <a:buFont typeface="Arial" panose="020B0604020202020204" pitchFamily="34" charset="0"/>
                <a:buAutoNum type="alphaLcPeriod"/>
              </a:pPr>
              <a:r>
                <a:rPr lang="en-US" altLang="id-ID" sz="1500">
                  <a:latin typeface="Agency FB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Adanya kesalahan buku.</a:t>
              </a:r>
            </a:p>
          </p:txBody>
        </p:sp>
      </p:grpSp>
      <p:grpSp>
        <p:nvGrpSpPr>
          <p:cNvPr id="27659" name="Group 31"/>
          <p:cNvGrpSpPr>
            <a:grpSpLocks/>
          </p:cNvGrpSpPr>
          <p:nvPr/>
        </p:nvGrpSpPr>
        <p:grpSpPr bwMode="auto">
          <a:xfrm>
            <a:off x="1812925" y="174625"/>
            <a:ext cx="3987800" cy="1036638"/>
            <a:chOff x="3168630" y="515716"/>
            <a:chExt cx="2955365" cy="791217"/>
          </a:xfrm>
        </p:grpSpPr>
        <p:sp>
          <p:nvSpPr>
            <p:cNvPr id="33" name="Rounded Rectangular Callout 32"/>
            <p:cNvSpPr/>
            <p:nvPr/>
          </p:nvSpPr>
          <p:spPr>
            <a:xfrm>
              <a:off x="3168630" y="515716"/>
              <a:ext cx="2955365" cy="791217"/>
            </a:xfrm>
            <a:prstGeom prst="wedgeRoundRectCallout">
              <a:avLst>
                <a:gd name="adj1" fmla="val -34592"/>
                <a:gd name="adj2" fmla="val 94306"/>
                <a:gd name="adj3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664" name="Rectangle 33"/>
            <p:cNvSpPr>
              <a:spLocks noChangeArrowheads="1"/>
            </p:cNvSpPr>
            <p:nvPr/>
          </p:nvSpPr>
          <p:spPr bwMode="auto">
            <a:xfrm>
              <a:off x="3220827" y="595230"/>
              <a:ext cx="2860182" cy="70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>
                  <a:latin typeface="Agency FB" pitchFamily="34" charset="0"/>
                </a:rPr>
                <a:t>Judul harus benar-benar menjiwai seluruh inti tulisan</a:t>
              </a:r>
              <a:r>
                <a:rPr lang="id-ID" altLang="id-ID">
                  <a:latin typeface="Agency FB" pitchFamily="34" charset="0"/>
                </a:rPr>
                <a:t> dan menarik pembaca</a:t>
              </a:r>
              <a:endParaRPr lang="en-US" altLang="id-ID">
                <a:latin typeface="Agency FB" pitchFamily="34" charset="0"/>
              </a:endParaRPr>
            </a:p>
          </p:txBody>
        </p:sp>
      </p:grpSp>
      <p:grpSp>
        <p:nvGrpSpPr>
          <p:cNvPr id="27660" name="Group 34"/>
          <p:cNvGrpSpPr>
            <a:grpSpLocks/>
          </p:cNvGrpSpPr>
          <p:nvPr/>
        </p:nvGrpSpPr>
        <p:grpSpPr bwMode="auto">
          <a:xfrm>
            <a:off x="3646489" y="5930900"/>
            <a:ext cx="2943225" cy="501650"/>
            <a:chOff x="3168630" y="515717"/>
            <a:chExt cx="1968749" cy="502365"/>
          </a:xfrm>
        </p:grpSpPr>
        <p:sp>
          <p:nvSpPr>
            <p:cNvPr id="36" name="Rounded Rectangular Callout 35"/>
            <p:cNvSpPr/>
            <p:nvPr/>
          </p:nvSpPr>
          <p:spPr>
            <a:xfrm>
              <a:off x="3168630" y="515717"/>
              <a:ext cx="1968749" cy="502365"/>
            </a:xfrm>
            <a:prstGeom prst="wedgeRoundRectCallout">
              <a:avLst>
                <a:gd name="adj1" fmla="val 1348"/>
                <a:gd name="adj2" fmla="val -104852"/>
                <a:gd name="adj3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662" name="Rectangle 36"/>
            <p:cNvSpPr>
              <a:spLocks noChangeArrowheads="1"/>
            </p:cNvSpPr>
            <p:nvPr/>
          </p:nvSpPr>
          <p:spPr bwMode="auto">
            <a:xfrm>
              <a:off x="3168632" y="595230"/>
              <a:ext cx="1575722" cy="36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altLang="id-ID">
                  <a:latin typeface="Agency FB" pitchFamily="34" charset="0"/>
                </a:rPr>
                <a:t>penilaian/ kelayakan </a:t>
              </a:r>
              <a:endParaRPr lang="en-US" altLang="id-ID">
                <a:latin typeface="Agency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6016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16164" y="549276"/>
            <a:ext cx="8351837" cy="460851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Agency FB" panose="020B0503020202020204" pitchFamily="34" charset="0"/>
              </a:rPr>
              <a:t>JUDUL RESENSI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Judul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resensi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harus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sama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judul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Bahkan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kalau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bisa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berbeda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judul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Namun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judul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resensi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tetap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harus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menggambarkan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isi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buku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Judul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resensi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harus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dibuat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semenarik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mungkin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menimbulkan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keingintahuan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pembaca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Judul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harus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benar-benar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menjiwai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seluruh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inti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tulisan</a:t>
            </a:r>
            <a:r>
              <a:rPr lang="id-ID" dirty="0">
                <a:solidFill>
                  <a:schemeClr val="bg1"/>
                </a:solidFill>
                <a:latin typeface="Agency FB" panose="020B0503020202020204" pitchFamily="34" charset="0"/>
              </a:rPr>
              <a:t> dan menarik pembaca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514350" indent="-51435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Judul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dapat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dibuat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sebelum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setelah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membuat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resensi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1322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996</Words>
  <Application>Microsoft Office PowerPoint</Application>
  <PresentationFormat>Widescreen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SimSun</vt:lpstr>
      <vt:lpstr>a bug's life</vt:lpstr>
      <vt:lpstr>Agency FB</vt:lpstr>
      <vt:lpstr>Are You Freakin' Serious </vt:lpstr>
      <vt:lpstr>Arial</vt:lpstr>
      <vt:lpstr>BlackCasper</vt:lpstr>
      <vt:lpstr>Calibri</vt:lpstr>
      <vt:lpstr>Calibri Light</vt:lpstr>
      <vt:lpstr>Times New Roman</vt:lpstr>
      <vt:lpstr>Wingdings</vt:lpstr>
      <vt:lpstr>Office Theme</vt:lpstr>
      <vt:lpstr>MEMAHAMI ISI DAN SISTEMATIKA RESENSI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KELEBIHAN BUKU</vt:lpstr>
      <vt:lpstr>KELEMAHAN BUKU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MEMAHAMI ISI DAN SISTEMATIKA RESENSI</dc:title>
  <dc:creator>Anita</dc:creator>
  <cp:lastModifiedBy>Anita</cp:lastModifiedBy>
  <cp:revision>4</cp:revision>
  <dcterms:created xsi:type="dcterms:W3CDTF">2021-02-03T00:48:56Z</dcterms:created>
  <dcterms:modified xsi:type="dcterms:W3CDTF">2021-02-03T01:15:26Z</dcterms:modified>
</cp:coreProperties>
</file>