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17"/>
  </p:notesMasterIdLst>
  <p:sldIdLst>
    <p:sldId id="306" r:id="rId2"/>
    <p:sldId id="312" r:id="rId3"/>
    <p:sldId id="313" r:id="rId4"/>
    <p:sldId id="339" r:id="rId5"/>
    <p:sldId id="343" r:id="rId6"/>
    <p:sldId id="344" r:id="rId7"/>
    <p:sldId id="345" r:id="rId8"/>
    <p:sldId id="346" r:id="rId9"/>
    <p:sldId id="347" r:id="rId10"/>
    <p:sldId id="348" r:id="rId11"/>
    <p:sldId id="353" r:id="rId12"/>
    <p:sldId id="349" r:id="rId13"/>
    <p:sldId id="350" r:id="rId14"/>
    <p:sldId id="351" r:id="rId15"/>
    <p:sldId id="35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6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FE4C6-84A0-4805-88EB-2920CB90BAAC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0CB94-37DF-4D7D-9445-55F315700F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79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0CB94-37DF-4D7D-9445-55F315700FD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133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66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875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66194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21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77271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590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7968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116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254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85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33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3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793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90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56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58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9FEB3-F87B-4F1B-966A-62DA4D6456F9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8" name="Picture 2">
            <a:extLst>
              <a:ext uri="{FF2B5EF4-FFF2-40B4-BE49-F238E27FC236}">
                <a16:creationId xmlns:a16="http://schemas.microsoft.com/office/drawing/2014/main" id="{E46A2A46-BC47-4E77-82B0-95F4A1594A9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8733184" y="0"/>
            <a:ext cx="410816" cy="30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4885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r="11709"/>
          <a:stretch>
            <a:fillRect/>
          </a:stretch>
        </p:blipFill>
        <p:spPr bwMode="auto">
          <a:xfrm>
            <a:off x="7420202" y="4710752"/>
            <a:ext cx="1723798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2253" y="3415353"/>
            <a:ext cx="3415339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3247774"/>
            <a:ext cx="3047999" cy="354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Freeform 15"/>
          <p:cNvSpPr/>
          <p:nvPr/>
        </p:nvSpPr>
        <p:spPr>
          <a:xfrm rot="16200000" flipH="1" flipV="1">
            <a:off x="5820936" y="2310225"/>
            <a:ext cx="5664820" cy="981307"/>
          </a:xfrm>
          <a:custGeom>
            <a:avLst/>
            <a:gdLst>
              <a:gd name="connsiteX0" fmla="*/ 0 w 5664820"/>
              <a:gd name="connsiteY0" fmla="*/ 0 h 981307"/>
              <a:gd name="connsiteX1" fmla="*/ 5664820 w 5664820"/>
              <a:gd name="connsiteY1" fmla="*/ 0 h 981307"/>
              <a:gd name="connsiteX2" fmla="*/ 22303 w 5664820"/>
              <a:gd name="connsiteY2" fmla="*/ 981307 h 981307"/>
              <a:gd name="connsiteX3" fmla="*/ 0 w 5664820"/>
              <a:gd name="connsiteY3" fmla="*/ 0 h 981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64820" h="981307">
                <a:moveTo>
                  <a:pt x="0" y="0"/>
                </a:moveTo>
                <a:lnTo>
                  <a:pt x="5664820" y="0"/>
                </a:lnTo>
                <a:lnTo>
                  <a:pt x="22303" y="9813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6"/>
          <p:cNvGrpSpPr/>
          <p:nvPr/>
        </p:nvGrpSpPr>
        <p:grpSpPr>
          <a:xfrm>
            <a:off x="-22303" y="-1"/>
            <a:ext cx="9182069" cy="6873767"/>
            <a:chOff x="-22303" y="-1"/>
            <a:chExt cx="9182069" cy="6873767"/>
          </a:xfrm>
        </p:grpSpPr>
        <p:sp>
          <p:nvSpPr>
            <p:cNvPr id="2" name="Freeform 1"/>
            <p:cNvSpPr/>
            <p:nvPr/>
          </p:nvSpPr>
          <p:spPr>
            <a:xfrm>
              <a:off x="-22303" y="-1"/>
              <a:ext cx="5664820" cy="981307"/>
            </a:xfrm>
            <a:custGeom>
              <a:avLst/>
              <a:gdLst>
                <a:gd name="connsiteX0" fmla="*/ 0 w 5664820"/>
                <a:gd name="connsiteY0" fmla="*/ 0 h 981307"/>
                <a:gd name="connsiteX1" fmla="*/ 5664820 w 5664820"/>
                <a:gd name="connsiteY1" fmla="*/ 0 h 981307"/>
                <a:gd name="connsiteX2" fmla="*/ 22303 w 5664820"/>
                <a:gd name="connsiteY2" fmla="*/ 981307 h 981307"/>
                <a:gd name="connsiteX3" fmla="*/ 0 w 5664820"/>
                <a:gd name="connsiteY3" fmla="*/ 0 h 981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4820" h="981307">
                  <a:moveTo>
                    <a:pt x="0" y="0"/>
                  </a:moveTo>
                  <a:lnTo>
                    <a:pt x="5664820" y="0"/>
                  </a:lnTo>
                  <a:lnTo>
                    <a:pt x="22303" y="9813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 flipH="1" flipV="1">
              <a:off x="3494946" y="5872350"/>
              <a:ext cx="5664820" cy="981307"/>
            </a:xfrm>
            <a:custGeom>
              <a:avLst/>
              <a:gdLst>
                <a:gd name="connsiteX0" fmla="*/ 0 w 5664820"/>
                <a:gd name="connsiteY0" fmla="*/ 0 h 981307"/>
                <a:gd name="connsiteX1" fmla="*/ 5664820 w 5664820"/>
                <a:gd name="connsiteY1" fmla="*/ 0 h 981307"/>
                <a:gd name="connsiteX2" fmla="*/ 22303 w 5664820"/>
                <a:gd name="connsiteY2" fmla="*/ 981307 h 981307"/>
                <a:gd name="connsiteX3" fmla="*/ 0 w 5664820"/>
                <a:gd name="connsiteY3" fmla="*/ 0 h 981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4820" h="981307">
                  <a:moveTo>
                    <a:pt x="0" y="0"/>
                  </a:moveTo>
                  <a:lnTo>
                    <a:pt x="5664820" y="0"/>
                  </a:lnTo>
                  <a:lnTo>
                    <a:pt x="22303" y="9813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Freeform 5"/>
            <p:cNvSpPr/>
            <p:nvPr/>
          </p:nvSpPr>
          <p:spPr>
            <a:xfrm rot="16200000">
              <a:off x="-2344386" y="3550702"/>
              <a:ext cx="5664820" cy="981307"/>
            </a:xfrm>
            <a:custGeom>
              <a:avLst/>
              <a:gdLst>
                <a:gd name="connsiteX0" fmla="*/ 0 w 5664820"/>
                <a:gd name="connsiteY0" fmla="*/ 0 h 981307"/>
                <a:gd name="connsiteX1" fmla="*/ 5664820 w 5664820"/>
                <a:gd name="connsiteY1" fmla="*/ 0 h 981307"/>
                <a:gd name="connsiteX2" fmla="*/ 22303 w 5664820"/>
                <a:gd name="connsiteY2" fmla="*/ 981307 h 981307"/>
                <a:gd name="connsiteX3" fmla="*/ 0 w 5664820"/>
                <a:gd name="connsiteY3" fmla="*/ 0 h 981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4820" h="981307">
                  <a:moveTo>
                    <a:pt x="0" y="0"/>
                  </a:moveTo>
                  <a:lnTo>
                    <a:pt x="5664820" y="0"/>
                  </a:lnTo>
                  <a:lnTo>
                    <a:pt x="22303" y="9813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-304800" y="76200"/>
            <a:ext cx="2514600" cy="86836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BAB 5 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 rot="24735">
            <a:off x="532000" y="944021"/>
            <a:ext cx="7920029" cy="263567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800" b="1" dirty="0">
                <a:solidFill>
                  <a:srgbClr val="003300"/>
                </a:solidFill>
                <a:cs typeface="Aharoni" pitchFamily="2" charset="-79"/>
              </a:rPr>
              <a:t>BIOTEKNOLOGI 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800" b="1" dirty="0">
                <a:solidFill>
                  <a:srgbClr val="003300"/>
                </a:solidFill>
                <a:cs typeface="Aharoni" pitchFamily="2" charset="-79"/>
              </a:rPr>
              <a:t>(REKAYASA GENETIK)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2893B-8A51-4BDE-A225-3F7F8FCE2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381000"/>
            <a:ext cx="8381999" cy="59436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07000"/>
              </a:lnSpc>
              <a:spcAft>
                <a:spcPts val="1125"/>
              </a:spcAft>
              <a:buNone/>
            </a:pPr>
            <a:r>
              <a:rPr lang="en-US" sz="28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Hal-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hal</a:t>
            </a:r>
            <a:r>
              <a:rPr lang="en-US" sz="28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diperlukan</a:t>
            </a:r>
            <a:r>
              <a:rPr lang="en-US" sz="28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8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teknik</a:t>
            </a:r>
            <a:r>
              <a:rPr lang="en-US" sz="28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hibridoma</a:t>
            </a:r>
            <a:r>
              <a:rPr lang="en-US" sz="28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28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sumber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gen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sel-sel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sifat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diinginkan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wadah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mampu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membelah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cepat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misalnya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mieloma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Fusi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gen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za-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zat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mempercepat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fusi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misalnya</a:t>
            </a:r>
            <a:r>
              <a:rPr lang="en-US" sz="2400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NaNO3).</a:t>
            </a:r>
            <a:b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Teknik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hibridoma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dimanfaatkan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pembuatan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produk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penting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misalnya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antibodi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monoclonal,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pembentukan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spesies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baru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dan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pemetaan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kromosom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341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95C52-8509-4C0C-A55D-D01948DAC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Teknik Hibridoma Adalah Teknik Pembuatan Sel Yang Dihasilkan Dari Fusi.docx  [PDF|TXT]">
            <a:extLst>
              <a:ext uri="{FF2B5EF4-FFF2-40B4-BE49-F238E27FC236}">
                <a16:creationId xmlns:a16="http://schemas.microsoft.com/office/drawing/2014/main" id="{29EDFCF2-527D-4F2D-8C76-15066032C25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762000"/>
            <a:ext cx="7621414" cy="5722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9343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C1D47-2803-4E8B-93B7-13D05D6DF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381000"/>
            <a:ext cx="8229599" cy="609600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sz="38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800" b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Kloning</a:t>
            </a:r>
            <a:b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Kloning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berasal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inggris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clonning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berarti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usaha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menciptakan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duplikat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organisme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melalui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proses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aseksual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Tujuan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utama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kloning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mengisolasi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gen yang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diinginkan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seluruh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gen yang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kromoson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pada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organisme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donor.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mencapai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tujuan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kloning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kloning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embrio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transfer inti.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Kloning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embrio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fertilisasi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vitro,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misalnya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kloning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sapi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genetik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identik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memproduksi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hewan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ternak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310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678A6-E1CE-4B0E-84A2-F9E9B62DE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381000"/>
            <a:ext cx="8001001" cy="60198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Sedangkan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kloning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tanspfer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inti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pemindahan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inti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lain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sehingga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diperoleh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individu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baru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sifat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baru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inti yang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diterimanya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Kloning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transfer inti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somatis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sumber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gen. </a:t>
            </a:r>
          </a:p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kloning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transfer inti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domba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Dolly.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0974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1D932-44BC-4537-9ED9-0DB2CAFC4E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04800"/>
            <a:ext cx="8534399" cy="61722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1125"/>
              </a:spcAft>
              <a:buNone/>
            </a:pPr>
            <a:r>
              <a:rPr lang="en-US" sz="2800" b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lang="en-US" sz="28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28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rekayasa</a:t>
            </a:r>
            <a:r>
              <a:rPr lang="en-US" sz="28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genetika</a:t>
            </a:r>
            <a:r>
              <a:rPr lang="en-US" sz="28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Vaksin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hepatitis,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dihasilkan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khamir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telah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disisipkan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gen virus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menghasilkan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selubung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protein yang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membuat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vaksin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hepatitis.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125"/>
              </a:spcAft>
              <a:tabLst>
                <a:tab pos="457200" algn="l"/>
              </a:tabLst>
            </a:pP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Hormon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insulin,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dihasilkan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gen hormone insulin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manusia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disisipkan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DNA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bakteri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enzim.Inilah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penerapan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pertama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kali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penyakit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Diabetes.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382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7BAFD-31DD-4E6A-AD41-10B8F22EE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381000"/>
            <a:ext cx="8381999" cy="5943600"/>
          </a:xfrm>
        </p:spPr>
        <p:txBody>
          <a:bodyPr>
            <a:normAutofit fontScale="92500"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1125"/>
              </a:spcAft>
              <a:tabLst>
                <a:tab pos="457200" algn="l"/>
              </a:tabLst>
            </a:pP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Antibodi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monoclonal,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dihasilkan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cara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menggabungkan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limfosit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penghasil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antibodi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terkena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penyakit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Antibodi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monoclonal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pengobatan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penyakit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kanker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mencegah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keracunan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mengetahui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tanda-tanda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kehamilan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125"/>
              </a:spcAft>
              <a:tabLst>
                <a:tab pos="457200" algn="l"/>
              </a:tabLst>
            </a:pP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Penggabungan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protoplasma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rekayasa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genetika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bidang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pertanian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menggabungkan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protoplasma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menghasilkan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tanaman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hibrida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memilikii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sifat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baru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mengatasi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penyakit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262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18080"/>
            <a:ext cx="8229600" cy="7725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40B0D0-E82D-427B-841B-073DDA534E5C}"/>
              </a:ext>
            </a:extLst>
          </p:cNvPr>
          <p:cNvSpPr txBox="1"/>
          <p:nvPr/>
        </p:nvSpPr>
        <p:spPr>
          <a:xfrm>
            <a:off x="381000" y="685800"/>
            <a:ext cx="8153400" cy="1294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lnSpc>
                <a:spcPct val="115000"/>
              </a:lnSpc>
              <a:spcAft>
                <a:spcPts val="800"/>
              </a:spcAft>
            </a:pPr>
            <a:r>
              <a:rPr lang="en-US" sz="3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KOMPETENSI DASAR :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800"/>
              </a:spcAft>
            </a:pPr>
            <a:r>
              <a:rPr lang="en-US" sz="3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Siswa</a:t>
            </a:r>
            <a:r>
              <a:rPr lang="en-US" sz="3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mampu</a:t>
            </a:r>
            <a:r>
              <a:rPr lang="en-US" sz="3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menjelaskan</a:t>
            </a:r>
            <a:r>
              <a:rPr lang="en-US" sz="3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Rekayasa</a:t>
            </a:r>
            <a:r>
              <a:rPr lang="en-US" sz="3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Genetik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972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2FC05-7056-4C73-9B04-98C3E2BA3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579120"/>
            <a:ext cx="8534400" cy="5943600"/>
          </a:xfrm>
        </p:spPr>
        <p:txBody>
          <a:bodyPr>
            <a:normAutofit/>
          </a:bodyPr>
          <a:lstStyle/>
          <a:p>
            <a:pPr marL="0" indent="0" fontAlgn="base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3600" b="1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REKAYASA GENETIKA</a:t>
            </a:r>
          </a:p>
          <a:p>
            <a:pPr marL="0" indent="0" fontAlgn="base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2800" dirty="0" err="1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Rekayasa</a:t>
            </a:r>
            <a:r>
              <a:rPr lang="en-US" sz="2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genetika</a:t>
            </a:r>
            <a:r>
              <a:rPr lang="en-US" sz="2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2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proses </a:t>
            </a:r>
            <a:r>
              <a:rPr lang="en-US" sz="2800" dirty="0" err="1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perubahan</a:t>
            </a:r>
            <a:r>
              <a:rPr lang="en-US" sz="2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gen-gen </a:t>
            </a:r>
            <a:r>
              <a:rPr lang="en-US" sz="2800" dirty="0" err="1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tubuh</a:t>
            </a:r>
            <a:r>
              <a:rPr lang="en-US" sz="2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makhluk</a:t>
            </a:r>
            <a:r>
              <a:rPr lang="en-US" sz="2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hidup</a:t>
            </a:r>
            <a:r>
              <a:rPr lang="en-US" sz="2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fontAlgn="base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2800" dirty="0" err="1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Rekayasa</a:t>
            </a:r>
            <a:r>
              <a:rPr lang="en-US" sz="2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genetika</a:t>
            </a:r>
            <a:r>
              <a:rPr lang="en-US" sz="2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2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cara</a:t>
            </a:r>
            <a:r>
              <a:rPr lang="en-US" sz="2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mengisolasi</a:t>
            </a:r>
            <a:r>
              <a:rPr lang="en-US" sz="2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800" dirty="0" err="1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mengidentifikasi</a:t>
            </a:r>
            <a:r>
              <a:rPr lang="en-US" sz="2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US" sz="2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memperbanyak</a:t>
            </a:r>
            <a:r>
              <a:rPr lang="en-US" sz="2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gen yang </a:t>
            </a:r>
            <a:r>
              <a:rPr lang="en-US" sz="2800" dirty="0" err="1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dikehendaki</a:t>
            </a:r>
            <a:r>
              <a:rPr lang="en-US" sz="2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tx1"/>
              </a:solidFill>
              <a:effectLst/>
              <a:latin typeface="inherit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marL="0" indent="0" fontAlgn="base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Teknik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manipulasi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atau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perakitan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materi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genetik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sehingga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dihasilkan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rekombinasi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ADN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baru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sesuai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dengan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maksud</a:t>
            </a:r>
            <a: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direncanakan</a:t>
            </a:r>
            <a:br>
              <a:rPr lang="en-US" sz="2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116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5E3C1-DA9E-47EC-A174-C760CE8FC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381000"/>
            <a:ext cx="8458199" cy="6019800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1125"/>
              </a:spcAft>
              <a:buNone/>
            </a:pP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Berbagai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teknik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rekayasa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genetika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berkembang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dimungkinkan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ditemukannya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Enzim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restriksi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endonuklease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memotong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benang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DNA.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Enzim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ligase yang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menyambung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kembali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benang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DNA.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Plasmid yang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sbagai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wahana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memindahkan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potongan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benang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DNA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tertentu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mikroorganisme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809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3DDEF-5558-42C6-B226-6AFB214AF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381000"/>
            <a:ext cx="8381999" cy="59436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7000"/>
              </a:lnSpc>
              <a:spcAft>
                <a:spcPts val="1125"/>
              </a:spcAft>
              <a:buNone/>
            </a:pPr>
            <a:r>
              <a:rPr lang="en-US" sz="24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Teknik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rekayasa</a:t>
            </a:r>
            <a:r>
              <a:rPr lang="en-US" sz="24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genetika</a:t>
            </a:r>
            <a:r>
              <a:rPr lang="en-US" sz="24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24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melalui</a:t>
            </a:r>
            <a:r>
              <a:rPr lang="en-US" sz="24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1125"/>
              </a:spcAft>
              <a:buNone/>
            </a:pP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Rekombinasi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DNA </a:t>
            </a:r>
            <a:b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Rekombinasi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DNA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proses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penyambung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DNA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organisme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berbeda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Hasil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penggabungan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DNA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individu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sama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disebut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DNA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rekombinan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Gen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individu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disisipi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digabungkan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gen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individu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lain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disebut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transgen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individunya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disebut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transgenik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33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C874A-7611-4379-92A9-D68A08CD7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381000"/>
            <a:ext cx="8382000" cy="5943600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1125"/>
              </a:spcAft>
              <a:buNone/>
            </a:pP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Rekombinasi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DNA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alami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buatan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alami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cara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Pindah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silang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tukar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menukar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kromatid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kromosom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homolog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sehingga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DNA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terputus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tersambungkan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silang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Transduksi,yaitu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bersambungnya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DNA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bakteri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bakteri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lain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prantara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virus.</a:t>
            </a:r>
            <a:endParaRPr lang="en-US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Tranformasi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pemindahan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sifat-sifat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mikroba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mikroba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lainnya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melalui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bagian-bagian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DNA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tertentu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mikroba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pertama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840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74CB1-3A24-4179-A958-2FDF8AACF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57200"/>
            <a:ext cx="8381999" cy="55841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Rekombinasi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DNA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buatan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penyambungan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DNA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vitro.</a:t>
            </a:r>
          </a:p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Teknologi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rekombinasi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DNA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memerlukan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prantara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vektor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memasukkan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gen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target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berupa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plasmid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bakteri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sehingga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bentuk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teknologi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plasmid. 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Plasmid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lingkaran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kecil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DNA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bakteri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eukariota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bersel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bereplikasi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393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EDE04-3136-41B8-A842-99F07E0FC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304800"/>
            <a:ext cx="8305799" cy="61722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1125"/>
              </a:spcAft>
              <a:buNone/>
            </a:pPr>
            <a:r>
              <a:rPr lang="en-US" sz="2800" b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US" sz="28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rekombinasi</a:t>
            </a:r>
            <a:r>
              <a:rPr lang="en-US" sz="28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DNA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8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60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Identifikasi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gen yang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diinginkan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gen donor.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60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Isolasi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gen donor,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cara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memotong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gen donor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DNA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sekitar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mengelilinginya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60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Ekstrasi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plasmid (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cincin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DNA)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bakteri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60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Membuka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plasmid dan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menyisipkan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potongan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DNA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pembawa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informasi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dikehendaki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60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Memasukkan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plasmid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berisi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DNA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rekombinan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bakteri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60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Membiakkan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bakteri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telah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direkayasa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tabung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fermentasi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rekombinasi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DNA pada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bakteri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pembuatan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insulin oleh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bakteri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E. coli.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307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974AF-B95D-4BE1-A20E-808DFE61D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57200"/>
            <a:ext cx="8305799" cy="59436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Teknik </a:t>
            </a:r>
            <a:r>
              <a:rPr lang="en-US" sz="32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Hibridoma</a:t>
            </a:r>
            <a:r>
              <a:rPr lang="en-US" sz="32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2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Fusi</a:t>
            </a:r>
            <a:r>
              <a:rPr lang="en-US" sz="32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Sel.</a:t>
            </a:r>
            <a:br>
              <a:rPr lang="en-US" sz="32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Teknik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hibridoma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penggabungan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organisme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berbeda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ataupun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sama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fusi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sehingga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menghasilkan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tunggal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berupa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hybrid (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hibridoma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yang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kombinasi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sifat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kedua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Proses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penggabungan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tenaga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listrik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sehingga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prosesnya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disebut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elektrofusi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01254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1598</TotalTime>
  <Words>758</Words>
  <Application>Microsoft Office PowerPoint</Application>
  <PresentationFormat>On-screen Show (4:3)</PresentationFormat>
  <Paragraphs>48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Georgia</vt:lpstr>
      <vt:lpstr>inherit</vt:lpstr>
      <vt:lpstr>Symbol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Bambang</dc:creator>
  <cp:lastModifiedBy>SMA CERDAS BANGSA</cp:lastModifiedBy>
  <cp:revision>100</cp:revision>
  <dcterms:created xsi:type="dcterms:W3CDTF">2012-02-20T08:11:19Z</dcterms:created>
  <dcterms:modified xsi:type="dcterms:W3CDTF">2022-03-02T00:41:56Z</dcterms:modified>
</cp:coreProperties>
</file>