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17"/>
  </p:handoutMasterIdLst>
  <p:sldIdLst>
    <p:sldId id="256" r:id="rId6"/>
    <p:sldId id="273" r:id="rId7"/>
    <p:sldId id="257" r:id="rId8"/>
    <p:sldId id="258" r:id="rId9"/>
    <p:sldId id="259" r:id="rId10"/>
    <p:sldId id="261" r:id="rId11"/>
    <p:sldId id="262" r:id="rId12"/>
    <p:sldId id="263" r:id="rId13"/>
    <p:sldId id="264" r:id="rId14"/>
    <p:sldId id="265"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p:scale>
          <a:sx n="75" d="100"/>
          <a:sy n="75" d="100"/>
        </p:scale>
        <p:origin x="-12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extLst>
      <p:ext uri="{BB962C8B-B14F-4D97-AF65-F5344CB8AC3E}">
        <p14:creationId xmlns:p14="http://schemas.microsoft.com/office/powerpoint/2010/main" val="19706286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id/imgres?imgurl=http://cultv.com/images/art/blueMtn.jpg&amp;imgrefurl=http://cultv.com/artists/rilko/jrpaint.htm&amp;h=1196&amp;w=1520&amp;sz=521&amp;tbnid=wP3L7hcyBy4YDM:&amp;tbnh=118&amp;tbnw=150&amp;hl=id&amp;start=6&amp;prev=/images?q=blue+mountain&amp;svnum=10&amp;hl=id&amp;lr="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t>RECOUNT TEXT</a:t>
            </a:r>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MISS </a:t>
            </a:r>
            <a:r>
              <a:rPr lang="en-US" sz="3200" dirty="0" smtClean="0"/>
              <a:t>LIYAMNAH MUNTE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636" y="20782"/>
            <a:ext cx="8153400" cy="5791200"/>
          </a:xfrm>
        </p:spPr>
        <p:txBody>
          <a:bodyPr/>
          <a:lstStyle/>
          <a:p>
            <a:pPr eaLnBrk="1" hangingPunct="1"/>
            <a:r>
              <a:rPr lang="ru-RU" sz="2100" dirty="0" smtClean="0"/>
              <a:t> </a:t>
            </a:r>
            <a:r>
              <a:rPr lang="en-US" sz="2100" dirty="0" smtClean="0"/>
              <a:t>			</a:t>
            </a:r>
            <a:r>
              <a:rPr lang="ru-RU" sz="2100" dirty="0" smtClean="0"/>
              <a:t>The Latest Fashion</a:t>
            </a:r>
            <a:br>
              <a:rPr lang="ru-RU" sz="2100" dirty="0" smtClean="0"/>
            </a:br>
            <a:r>
              <a:rPr lang="en-GB" sz="2100" dirty="0" smtClean="0"/>
              <a:t>     </a:t>
            </a:r>
            <a:r>
              <a:rPr lang="en-US" sz="2100" dirty="0" smtClean="0"/>
              <a:t>One day, I had to teach a new English class. I read the list of new students’ name. It was Kiddies’ group since they were about 9 and 10 years old.</a:t>
            </a:r>
            <a:br>
              <a:rPr lang="en-US" sz="2100" dirty="0" smtClean="0"/>
            </a:br>
            <a:r>
              <a:rPr lang="en-US" sz="2100" dirty="0" smtClean="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a:t>
            </a:r>
            <a:br>
              <a:rPr lang="en-US" sz="2100" dirty="0" smtClean="0"/>
            </a:br>
            <a:r>
              <a:rPr lang="en-US" sz="2100" dirty="0" smtClean="0"/>
              <a:t>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a:t>
            </a:r>
            <a:br>
              <a:rPr lang="en-US" sz="2100" dirty="0" smtClean="0"/>
            </a:br>
            <a:r>
              <a:rPr lang="en-US" sz="2100" dirty="0" smtClean="0"/>
              <a:t>     Oh my god! I nearly died! The secretary apologized to me for the wrong details of my new class.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en-US" sz="2400" dirty="0" smtClean="0"/>
              <a:t>ANSWER THE QUESTION BASED ON THE TEXT</a:t>
            </a:r>
            <a:endParaRPr lang="en-US" sz="2400" dirty="0"/>
          </a:p>
        </p:txBody>
      </p:sp>
      <p:sp>
        <p:nvSpPr>
          <p:cNvPr id="3" name="Content Placeholder 2"/>
          <p:cNvSpPr>
            <a:spLocks noGrp="1"/>
          </p:cNvSpPr>
          <p:nvPr>
            <p:ph idx="1"/>
          </p:nvPr>
        </p:nvSpPr>
        <p:spPr>
          <a:xfrm>
            <a:off x="457200" y="1066800"/>
            <a:ext cx="8229600" cy="5486400"/>
          </a:xfrm>
        </p:spPr>
        <p:txBody>
          <a:bodyPr/>
          <a:lstStyle/>
          <a:p>
            <a:pPr marL="514350" indent="-514350">
              <a:buFont typeface="+mj-lt"/>
              <a:buAutoNum type="arabicPeriod"/>
            </a:pPr>
            <a:r>
              <a:rPr lang="id-ID" sz="2800" dirty="0"/>
              <a:t>What is the text about?</a:t>
            </a:r>
            <a:endParaRPr lang="en-US" sz="2800" dirty="0"/>
          </a:p>
          <a:p>
            <a:pPr marL="514350" indent="-514350">
              <a:buFont typeface="+mj-lt"/>
              <a:buAutoNum type="arabicPeriod"/>
            </a:pPr>
            <a:r>
              <a:rPr lang="en-US" sz="2800" dirty="0"/>
              <a:t>The secretary apologized to the writer because…. </a:t>
            </a:r>
          </a:p>
          <a:p>
            <a:pPr marL="514350" indent="-514350">
              <a:buFont typeface="+mj-lt"/>
              <a:buAutoNum type="arabicPeriod"/>
            </a:pPr>
            <a:r>
              <a:rPr lang="en-US" sz="2800" dirty="0"/>
              <a:t>The director watched me completely </a:t>
            </a:r>
            <a:r>
              <a:rPr lang="en-US" sz="2800" u="sng" dirty="0"/>
              <a:t>astonished</a:t>
            </a:r>
            <a:r>
              <a:rPr lang="en-US" sz="2800" i="1" dirty="0"/>
              <a:t>.</a:t>
            </a:r>
            <a:r>
              <a:rPr lang="en-US" sz="2800" dirty="0"/>
              <a:t/>
            </a:r>
            <a:br>
              <a:rPr lang="en-US" sz="2800" dirty="0"/>
            </a:br>
            <a:r>
              <a:rPr lang="en-US" sz="2800" dirty="0"/>
              <a:t>The underlined word nearly means …. </a:t>
            </a:r>
          </a:p>
          <a:p>
            <a:pPr marL="514350" indent="-514350">
              <a:buFont typeface="+mj-lt"/>
              <a:buAutoNum type="arabicPeriod"/>
            </a:pPr>
            <a:r>
              <a:rPr lang="en-US" sz="2800" dirty="0"/>
              <a:t>I smiled and looked straight at </a:t>
            </a:r>
            <a:r>
              <a:rPr lang="en-US" sz="2800" u="sng" dirty="0"/>
              <a:t>her</a:t>
            </a:r>
            <a:r>
              <a:rPr lang="en-US" sz="2800" dirty="0"/>
              <a:t>.                                         The underlined word refers to…. </a:t>
            </a:r>
            <a:endParaRPr lang="en-US" sz="2800" dirty="0" smtClean="0"/>
          </a:p>
          <a:p>
            <a:pPr marL="514350" indent="-514350">
              <a:buFont typeface="+mj-lt"/>
              <a:buAutoNum type="arabicPeriod"/>
            </a:pPr>
            <a:r>
              <a:rPr lang="en-US" sz="2800" dirty="0"/>
              <a:t>How did the writer feel about this </a:t>
            </a:r>
            <a:r>
              <a:rPr lang="en-US" sz="2800" dirty="0" err="1" smtClean="0"/>
              <a:t>experience?She</a:t>
            </a:r>
            <a:r>
              <a:rPr lang="en-US" sz="2800" dirty="0" smtClean="0"/>
              <a:t> </a:t>
            </a:r>
            <a:r>
              <a:rPr lang="en-US" sz="2800" dirty="0"/>
              <a:t>felt …. </a:t>
            </a:r>
            <a:endParaRPr lang="en-US" sz="2800" dirty="0" smtClean="0"/>
          </a:p>
          <a:p>
            <a:pPr marL="514350" indent="-514350">
              <a:buFont typeface="+mj-lt"/>
              <a:buAutoNum type="arabicPeriod"/>
            </a:pPr>
            <a:endParaRPr lang="en-US" sz="3200" dirty="0"/>
          </a:p>
          <a:p>
            <a:endParaRPr lang="en-US" dirty="0"/>
          </a:p>
        </p:txBody>
      </p:sp>
    </p:spTree>
    <p:extLst>
      <p:ext uri="{BB962C8B-B14F-4D97-AF65-F5344CB8AC3E}">
        <p14:creationId xmlns:p14="http://schemas.microsoft.com/office/powerpoint/2010/main" val="4067444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RECOUNT TEXT ?</a:t>
            </a:r>
            <a:endParaRPr lang="en-US" dirty="0"/>
          </a:p>
        </p:txBody>
      </p:sp>
      <p:sp>
        <p:nvSpPr>
          <p:cNvPr id="3" name="Content Placeholder 2"/>
          <p:cNvSpPr>
            <a:spLocks noGrp="1"/>
          </p:cNvSpPr>
          <p:nvPr>
            <p:ph idx="1"/>
          </p:nvPr>
        </p:nvSpPr>
        <p:spPr>
          <a:xfrm>
            <a:off x="381000" y="2057400"/>
            <a:ext cx="7239000" cy="3636336"/>
          </a:xfrm>
          <a:prstGeom prst="roundRect">
            <a:avLst/>
          </a:prstGeom>
          <a:solidFill>
            <a:schemeClr val="tx2">
              <a:lumMod val="75000"/>
            </a:schemeClr>
          </a:solidFill>
        </p:spPr>
        <p:style>
          <a:lnRef idx="2">
            <a:schemeClr val="accent2"/>
          </a:lnRef>
          <a:fillRef idx="1">
            <a:schemeClr val="lt1"/>
          </a:fillRef>
          <a:effectRef idx="0">
            <a:schemeClr val="accent2"/>
          </a:effectRef>
          <a:fontRef idx="minor">
            <a:schemeClr val="dk1"/>
          </a:fontRef>
        </p:style>
        <p:txBody>
          <a:bodyPr/>
          <a:lstStyle/>
          <a:p>
            <a:pPr>
              <a:buNone/>
            </a:pPr>
            <a:endParaRPr lang="en-US" dirty="0" smtClean="0">
              <a:latin typeface="Aharoni" pitchFamily="2" charset="-79"/>
              <a:cs typeface="Aharoni" pitchFamily="2" charset="-79"/>
            </a:endParaRPr>
          </a:p>
          <a:p>
            <a:pPr>
              <a:buNone/>
            </a:pPr>
            <a:endParaRPr lang="en-US" dirty="0" smtClean="0">
              <a:latin typeface="Aharoni" pitchFamily="2" charset="-79"/>
              <a:cs typeface="Aharoni" pitchFamily="2" charset="-79"/>
            </a:endParaRPr>
          </a:p>
          <a:p>
            <a:pPr algn="ctr">
              <a:buNone/>
            </a:pPr>
            <a:r>
              <a:rPr lang="en-US" dirty="0" smtClean="0">
                <a:solidFill>
                  <a:schemeClr val="bg1"/>
                </a:solidFill>
                <a:latin typeface="Aharoni" pitchFamily="2" charset="-79"/>
                <a:cs typeface="Aharoni" pitchFamily="2" charset="-79"/>
              </a:rPr>
              <a:t>Recount text is </a:t>
            </a:r>
            <a:r>
              <a:rPr lang="en-US" dirty="0" smtClean="0">
                <a:solidFill>
                  <a:schemeClr val="bg1"/>
                </a:solidFill>
                <a:latin typeface="Aharoni" pitchFamily="2" charset="-79"/>
                <a:cs typeface="Aharoni" pitchFamily="2" charset="-79"/>
              </a:rPr>
              <a:t>a </a:t>
            </a:r>
            <a:r>
              <a:rPr lang="en-US" dirty="0" smtClean="0">
                <a:solidFill>
                  <a:schemeClr val="bg1"/>
                </a:solidFill>
                <a:latin typeface="Aharoni" pitchFamily="2" charset="-79"/>
                <a:cs typeface="Aharoni" pitchFamily="2" charset="-79"/>
              </a:rPr>
              <a:t>text telling the reader one story, action or activity what </a:t>
            </a:r>
            <a:r>
              <a:rPr lang="en-US" dirty="0" smtClean="0">
                <a:solidFill>
                  <a:schemeClr val="bg1"/>
                </a:solidFill>
                <a:latin typeface="Aharoni" pitchFamily="2" charset="-79"/>
                <a:cs typeface="Aharoni" pitchFamily="2" charset="-79"/>
              </a:rPr>
              <a:t>happened in the past</a:t>
            </a:r>
            <a:endParaRPr lang="en-US" dirty="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1427447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219200"/>
            <a:ext cx="8229600" cy="1143000"/>
          </a:xfrm>
        </p:spPr>
        <p:txBody>
          <a:bodyPr/>
          <a:lstStyle/>
          <a:p>
            <a:pPr eaLnBrk="1" hangingPunct="1"/>
            <a:r>
              <a:rPr lang="en-US" sz="3000" smtClean="0"/>
              <a:t>Some Examples of RECOUNT text are:</a:t>
            </a:r>
          </a:p>
        </p:txBody>
      </p:sp>
      <p:sp>
        <p:nvSpPr>
          <p:cNvPr id="3075" name="Rectangle 3"/>
          <p:cNvSpPr>
            <a:spLocks noGrp="1" noChangeArrowheads="1"/>
          </p:cNvSpPr>
          <p:nvPr>
            <p:ph type="body" idx="1"/>
          </p:nvPr>
        </p:nvSpPr>
        <p:spPr>
          <a:xfrm>
            <a:off x="457200" y="2730500"/>
            <a:ext cx="8229600" cy="3148013"/>
          </a:xfrm>
        </p:spPr>
        <p:txBody>
          <a:bodyPr/>
          <a:lstStyle/>
          <a:p>
            <a:pPr eaLnBrk="1" hangingPunct="1">
              <a:lnSpc>
                <a:spcPct val="90000"/>
              </a:lnSpc>
            </a:pPr>
            <a:r>
              <a:rPr lang="en-US" sz="2600" dirty="0" smtClean="0"/>
              <a:t>Newspaper reports</a:t>
            </a:r>
          </a:p>
          <a:p>
            <a:pPr eaLnBrk="1" hangingPunct="1">
              <a:lnSpc>
                <a:spcPct val="90000"/>
              </a:lnSpc>
            </a:pPr>
            <a:r>
              <a:rPr lang="en-US" sz="2600" dirty="0" smtClean="0"/>
              <a:t>Conversations</a:t>
            </a:r>
          </a:p>
          <a:p>
            <a:pPr eaLnBrk="1" hangingPunct="1">
              <a:lnSpc>
                <a:spcPct val="90000"/>
              </a:lnSpc>
            </a:pPr>
            <a:r>
              <a:rPr lang="en-US" sz="2600" dirty="0" smtClean="0"/>
              <a:t>Speeches</a:t>
            </a:r>
          </a:p>
          <a:p>
            <a:pPr eaLnBrk="1" hangingPunct="1">
              <a:lnSpc>
                <a:spcPct val="90000"/>
              </a:lnSpc>
            </a:pPr>
            <a:r>
              <a:rPr lang="en-US" sz="2600" dirty="0" smtClean="0"/>
              <a:t>Television interviews</a:t>
            </a:r>
          </a:p>
          <a:p>
            <a:pPr eaLnBrk="1" hangingPunct="1">
              <a:lnSpc>
                <a:spcPct val="90000"/>
              </a:lnSpc>
            </a:pPr>
            <a:r>
              <a:rPr lang="en-US" sz="2600" dirty="0" smtClean="0"/>
              <a:t>biographies</a:t>
            </a:r>
            <a:endParaRPr lang="en-US" sz="2600" dirty="0" smtClean="0"/>
          </a:p>
          <a:p>
            <a:pPr eaLnBrk="1" hangingPunct="1">
              <a:lnSpc>
                <a:spcPct val="90000"/>
              </a:lnSpc>
            </a:pPr>
            <a:r>
              <a:rPr lang="en-US" sz="2600" dirty="0" smtClean="0"/>
              <a:t>Letters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3074"/>
                                        </p:tgtEl>
                                        <p:attrNameLst>
                                          <p:attrName/>
                                        </p:attrNameLst>
                                      </p:cBhvr>
                                    </p:anim>
                                    <p:set>
                                      <p:cBhvr>
                                        <p:cTn id="7" dur="1" fill="hold">
                                          <p:stCondLst>
                                            <p:cond delay="0"/>
                                          </p:stCondLst>
                                        </p:cTn>
                                        <p:tgtEl>
                                          <p:spTgt spid="307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nodeType="clickEffect">
                                  <p:stCondLst>
                                    <p:cond delay="0"/>
                                  </p:stCondLst>
                                  <p:childTnLst>
                                    <p:animEffect transition="out" filter="wedge">
                                      <p:cBhvr>
                                        <p:cTn id="11" dur="2000"/>
                                        <p:tgtEl>
                                          <p:spTgt spid="3075">
                                            <p:txEl>
                                              <p:pRg st="0" end="0"/>
                                            </p:txEl>
                                          </p:spTgt>
                                        </p:tgtEl>
                                      </p:cBhvr>
                                    </p:animEffect>
                                    <p:set>
                                      <p:cBhvr>
                                        <p:cTn id="12" dur="1" fill="hold">
                                          <p:stCondLst>
                                            <p:cond delay="1999"/>
                                          </p:stCondLst>
                                        </p:cTn>
                                        <p:tgtEl>
                                          <p:spTgt spid="307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8" presetClass="exit" presetSubtype="12" fill="hold" nodeType="clickEffect">
                                  <p:stCondLst>
                                    <p:cond delay="0"/>
                                  </p:stCondLst>
                                  <p:childTnLst>
                                    <p:animEffect transition="out" filter="strips(downLeft)">
                                      <p:cBhvr>
                                        <p:cTn id="16" dur="500"/>
                                        <p:tgtEl>
                                          <p:spTgt spid="3075">
                                            <p:txEl>
                                              <p:pRg st="1" end="1"/>
                                            </p:txEl>
                                          </p:spTgt>
                                        </p:tgtEl>
                                      </p:cBhvr>
                                    </p:animEffect>
                                    <p:set>
                                      <p:cBhvr>
                                        <p:cTn id="17" dur="1" fill="hold">
                                          <p:stCondLst>
                                            <p:cond delay="499"/>
                                          </p:stCondLst>
                                        </p:cTn>
                                        <p:tgtEl>
                                          <p:spTgt spid="3075">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3075">
                                            <p:txEl>
                                              <p:pRg st="2" end="2"/>
                                            </p:txEl>
                                          </p:spTgt>
                                        </p:tgtEl>
                                      </p:cBhvr>
                                    </p:animEffect>
                                    <p:set>
                                      <p:cBhvr>
                                        <p:cTn id="22" dur="1" fill="hold">
                                          <p:stCondLst>
                                            <p:cond delay="1999"/>
                                          </p:stCondLst>
                                        </p:cTn>
                                        <p:tgtEl>
                                          <p:spTgt spid="307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4" presetClass="exit" presetSubtype="0" fill="hold" nodeType="clickEffect">
                                  <p:stCondLst>
                                    <p:cond delay="0"/>
                                  </p:stCondLst>
                                  <p:childTnLst>
                                    <p:anim to="" calcmode="lin" valueType="num">
                                      <p:cBhvr>
                                        <p:cTn id="26" dur="1"/>
                                        <p:tgtEl>
                                          <p:spTgt spid="3075">
                                            <p:txEl>
                                              <p:pRg st="3" end="3"/>
                                            </p:txEl>
                                          </p:spTgt>
                                        </p:tgtEl>
                                        <p:attrNameLst>
                                          <p:attrName/>
                                        </p:attrNameLst>
                                      </p:cBhvr>
                                    </p:anim>
                                    <p:set>
                                      <p:cBhvr>
                                        <p:cTn id="27" dur="1" fill="hold">
                                          <p:stCondLst>
                                            <p:cond delay="0"/>
                                          </p:stCondLst>
                                        </p:cTn>
                                        <p:tgtEl>
                                          <p:spTgt spid="3075">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4" presetClass="exit" presetSubtype="0" fill="hold" nodeType="clickEffect">
                                  <p:stCondLst>
                                    <p:cond delay="0"/>
                                  </p:stCondLst>
                                  <p:childTnLst>
                                    <p:anim to="" calcmode="lin" valueType="num">
                                      <p:cBhvr>
                                        <p:cTn id="31" dur="1"/>
                                        <p:tgtEl>
                                          <p:spTgt spid="3075">
                                            <p:txEl>
                                              <p:pRg st="4" end="4"/>
                                            </p:txEl>
                                          </p:spTgt>
                                        </p:tgtEl>
                                        <p:attrNameLst>
                                          <p:attrName/>
                                        </p:attrNameLst>
                                      </p:cBhvr>
                                    </p:anim>
                                    <p:set>
                                      <p:cBhvr>
                                        <p:cTn id="32" dur="1" fill="hold">
                                          <p:stCondLst>
                                            <p:cond delay="0"/>
                                          </p:stCondLst>
                                        </p:cTn>
                                        <p:tgtEl>
                                          <p:spTgt spid="3075">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5" presetClass="exit" presetSubtype="0" fill="hold" nodeType="clickEffect">
                                  <p:stCondLst>
                                    <p:cond delay="0"/>
                                  </p:stCondLst>
                                  <p:iterate type="lt">
                                    <p:tmPct val="10000"/>
                                  </p:iterate>
                                  <p:childTnLst>
                                    <p:animEffect transition="out" filter="fade">
                                      <p:cBhvr>
                                        <p:cTn id="36" dur="2000"/>
                                        <p:tgtEl>
                                          <p:spTgt spid="3075">
                                            <p:txEl>
                                              <p:pRg st="5" end="5"/>
                                            </p:txEl>
                                          </p:spTgt>
                                        </p:tgtEl>
                                      </p:cBhvr>
                                    </p:animEffect>
                                    <p:anim calcmode="lin" valueType="num">
                                      <p:cBhvr>
                                        <p:cTn id="37" dur="2000"/>
                                        <p:tgtEl>
                                          <p:spTgt spid="3075">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075">
                                            <p:txEl>
                                              <p:pRg st="5" end="5"/>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075">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6700"/>
            <a:ext cx="7543800" cy="1081088"/>
          </a:xfrm>
        </p:spPr>
        <p:txBody>
          <a:bodyPr/>
          <a:lstStyle/>
          <a:p>
            <a:pPr eaLnBrk="1" hangingPunct="1"/>
            <a:r>
              <a:rPr lang="en-US" sz="3000" smtClean="0"/>
              <a:t>The Generic Structure </a:t>
            </a:r>
            <a:br>
              <a:rPr lang="en-US" sz="3000" smtClean="0"/>
            </a:br>
            <a:r>
              <a:rPr lang="en-US" sz="3000" smtClean="0"/>
              <a:t>(Kerangka Karangan)</a:t>
            </a:r>
          </a:p>
        </p:txBody>
      </p:sp>
      <p:sp>
        <p:nvSpPr>
          <p:cNvPr id="4099" name="Rectangle 3"/>
          <p:cNvSpPr>
            <a:spLocks noGrp="1" noChangeArrowheads="1"/>
          </p:cNvSpPr>
          <p:nvPr>
            <p:ph type="body" idx="1"/>
          </p:nvPr>
        </p:nvSpPr>
        <p:spPr>
          <a:xfrm>
            <a:off x="457200" y="2090738"/>
            <a:ext cx="8229600" cy="4040187"/>
          </a:xfrm>
        </p:spPr>
        <p:txBody>
          <a:bodyPr/>
          <a:lstStyle/>
          <a:p>
            <a:pPr eaLnBrk="1" hangingPunct="1">
              <a:lnSpc>
                <a:spcPct val="90000"/>
              </a:lnSpc>
            </a:pPr>
            <a:r>
              <a:rPr lang="en-US" sz="2600" i="1" smtClean="0">
                <a:latin typeface="Lucida Sans Unicode" pitchFamily="34" charset="0"/>
              </a:rPr>
              <a:t>Orientation</a:t>
            </a:r>
          </a:p>
          <a:p>
            <a:pPr eaLnBrk="1" hangingPunct="1">
              <a:lnSpc>
                <a:spcPct val="90000"/>
              </a:lnSpc>
              <a:buFont typeface="Wingdings" pitchFamily="2" charset="2"/>
              <a:buNone/>
            </a:pPr>
            <a:r>
              <a:rPr lang="en-US" sz="2600" smtClean="0"/>
              <a:t>	The first paragraph that gives background information about who, what, where and when.</a:t>
            </a:r>
          </a:p>
          <a:p>
            <a:pPr eaLnBrk="1" hangingPunct="1">
              <a:lnSpc>
                <a:spcPct val="90000"/>
              </a:lnSpc>
            </a:pPr>
            <a:r>
              <a:rPr lang="en-US" sz="2600" i="1" smtClean="0">
                <a:latin typeface="Lucida Sans Unicode" pitchFamily="34" charset="0"/>
              </a:rPr>
              <a:t>Series of Events</a:t>
            </a:r>
          </a:p>
          <a:p>
            <a:pPr eaLnBrk="1" hangingPunct="1">
              <a:lnSpc>
                <a:spcPct val="90000"/>
              </a:lnSpc>
              <a:buFont typeface="Wingdings" pitchFamily="2" charset="2"/>
              <a:buNone/>
            </a:pPr>
            <a:r>
              <a:rPr lang="en-US" sz="2600" smtClean="0"/>
              <a:t>	The 2</a:t>
            </a:r>
            <a:r>
              <a:rPr lang="en-US" sz="2600" baseline="30000" smtClean="0"/>
              <a:t>nd</a:t>
            </a:r>
            <a:r>
              <a:rPr lang="en-US" sz="2600" smtClean="0"/>
              <a:t> (third-…) paragraph that retells the events in the order in which they happened.</a:t>
            </a:r>
          </a:p>
          <a:p>
            <a:pPr eaLnBrk="1" hangingPunct="1">
              <a:lnSpc>
                <a:spcPct val="90000"/>
              </a:lnSpc>
            </a:pPr>
            <a:r>
              <a:rPr lang="en-US" sz="2600" i="1" smtClean="0">
                <a:latin typeface="Lucida Sans Unicode" pitchFamily="34" charset="0"/>
              </a:rPr>
              <a:t>Re-orientation</a:t>
            </a:r>
          </a:p>
          <a:p>
            <a:pPr eaLnBrk="1" hangingPunct="1">
              <a:lnSpc>
                <a:spcPct val="90000"/>
              </a:lnSpc>
              <a:buFont typeface="Wingdings" pitchFamily="2" charset="2"/>
              <a:buNone/>
            </a:pPr>
            <a:r>
              <a:rPr lang="en-US" sz="2600" smtClean="0"/>
              <a:t>	A concluding paragraph (Impression, suggestion,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4098"/>
                                        </p:tgtEl>
                                      </p:cBhvr>
                                    </p:animEffect>
                                    <p:anim calcmode="lin" valueType="num">
                                      <p:cBhvr>
                                        <p:cTn id="7" dur="20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098"/>
                                        </p:tgtEl>
                                        <p:attrNameLst>
                                          <p:attrName>ppt_h</p:attrName>
                                        </p:attrNameLst>
                                      </p:cBhvr>
                                      <p:tavLst>
                                        <p:tav tm="0">
                                          <p:val>
                                            <p:strVal val="ppt_h"/>
                                          </p:val>
                                        </p:tav>
                                        <p:tav tm="100000">
                                          <p:val>
                                            <p:strVal val="ppt_h"/>
                                          </p:val>
                                        </p:tav>
                                      </p:tavLst>
                                    </p:anim>
                                    <p:set>
                                      <p:cBhvr>
                                        <p:cTn id="9" dur="1" fill="hold">
                                          <p:stCondLst>
                                            <p:cond delay="1999"/>
                                          </p:stCondLst>
                                        </p:cTn>
                                        <p:tgtEl>
                                          <p:spTgt spid="409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iterate type="lt">
                                    <p:tmPct val="10000"/>
                                  </p:iterate>
                                  <p:childTnLst>
                                    <p:animEffect transition="out" filter="fade">
                                      <p:cBhvr>
                                        <p:cTn id="13" dur="2000"/>
                                        <p:tgtEl>
                                          <p:spTgt spid="4099">
                                            <p:txEl>
                                              <p:pRg st="0" end="0"/>
                                            </p:txEl>
                                          </p:spTgt>
                                        </p:tgtEl>
                                      </p:cBhvr>
                                    </p:animEffect>
                                    <p:anim calcmode="lin" valueType="num">
                                      <p:cBhvr>
                                        <p:cTn id="14" dur="2000"/>
                                        <p:tgtEl>
                                          <p:spTgt spid="4099">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099">
                                            <p:txEl>
                                              <p:pRg st="0" end="0"/>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4099">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iterate type="lt">
                                    <p:tmPct val="10000"/>
                                  </p:iterate>
                                  <p:childTnLst>
                                    <p:animEffect transition="out" filter="fade">
                                      <p:cBhvr>
                                        <p:cTn id="20" dur="2000"/>
                                        <p:tgtEl>
                                          <p:spTgt spid="4099">
                                            <p:txEl>
                                              <p:pRg st="1" end="1"/>
                                            </p:txEl>
                                          </p:spTgt>
                                        </p:tgtEl>
                                      </p:cBhvr>
                                    </p:animEffect>
                                    <p:anim calcmode="lin" valueType="num">
                                      <p:cBhvr>
                                        <p:cTn id="21" dur="2000"/>
                                        <p:tgtEl>
                                          <p:spTgt spid="4099">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4099">
                                            <p:txEl>
                                              <p:pRg st="1" end="1"/>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4099">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iterate type="lt">
                                    <p:tmPct val="10000"/>
                                  </p:iterate>
                                  <p:childTnLst>
                                    <p:animEffect transition="out" filter="fade">
                                      <p:cBhvr>
                                        <p:cTn id="27" dur="2000"/>
                                        <p:tgtEl>
                                          <p:spTgt spid="4099">
                                            <p:txEl>
                                              <p:pRg st="2" end="2"/>
                                            </p:txEl>
                                          </p:spTgt>
                                        </p:tgtEl>
                                      </p:cBhvr>
                                    </p:animEffect>
                                    <p:anim calcmode="lin" valueType="num">
                                      <p:cBhvr>
                                        <p:cTn id="28" dur="2000"/>
                                        <p:tgtEl>
                                          <p:spTgt spid="4099">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4099">
                                            <p:txEl>
                                              <p:pRg st="2" end="2"/>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4099">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nodeType="clickEffect">
                                  <p:stCondLst>
                                    <p:cond delay="0"/>
                                  </p:stCondLst>
                                  <p:iterate type="lt">
                                    <p:tmPct val="10000"/>
                                  </p:iterate>
                                  <p:childTnLst>
                                    <p:animEffect transition="out" filter="fade">
                                      <p:cBhvr>
                                        <p:cTn id="34" dur="2000"/>
                                        <p:tgtEl>
                                          <p:spTgt spid="4099">
                                            <p:txEl>
                                              <p:pRg st="3" end="3"/>
                                            </p:txEl>
                                          </p:spTgt>
                                        </p:tgtEl>
                                      </p:cBhvr>
                                    </p:animEffect>
                                    <p:anim calcmode="lin" valueType="num">
                                      <p:cBhvr>
                                        <p:cTn id="35" dur="2000"/>
                                        <p:tgtEl>
                                          <p:spTgt spid="4099">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4099">
                                            <p:txEl>
                                              <p:pRg st="3" end="3"/>
                                            </p:txEl>
                                          </p:spTgt>
                                        </p:tgtEl>
                                        <p:attrNameLst>
                                          <p:attrName>ppt_h</p:attrName>
                                        </p:attrNameLst>
                                      </p:cBhvr>
                                      <p:tavLst>
                                        <p:tav tm="0">
                                          <p:val>
                                            <p:strVal val="ppt_h"/>
                                          </p:val>
                                        </p:tav>
                                        <p:tav tm="100000">
                                          <p:val>
                                            <p:strVal val="ppt_h"/>
                                          </p:val>
                                        </p:tav>
                                      </p:tavLst>
                                    </p:anim>
                                    <p:set>
                                      <p:cBhvr>
                                        <p:cTn id="37" dur="1" fill="hold">
                                          <p:stCondLst>
                                            <p:cond delay="1999"/>
                                          </p:stCondLst>
                                        </p:cTn>
                                        <p:tgtEl>
                                          <p:spTgt spid="4099">
                                            <p:txEl>
                                              <p:pRg st="3" end="3"/>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iterate type="lt">
                                    <p:tmPct val="10000"/>
                                  </p:iterate>
                                  <p:childTnLst>
                                    <p:animEffect transition="out" filter="fade">
                                      <p:cBhvr>
                                        <p:cTn id="41" dur="2000"/>
                                        <p:tgtEl>
                                          <p:spTgt spid="4099">
                                            <p:txEl>
                                              <p:pRg st="4" end="4"/>
                                            </p:txEl>
                                          </p:spTgt>
                                        </p:tgtEl>
                                      </p:cBhvr>
                                    </p:animEffect>
                                    <p:anim calcmode="lin" valueType="num">
                                      <p:cBhvr>
                                        <p:cTn id="42" dur="2000"/>
                                        <p:tgtEl>
                                          <p:spTgt spid="4099">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4099">
                                            <p:txEl>
                                              <p:pRg st="4" end="4"/>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4099">
                                            <p:txEl>
                                              <p:pRg st="4" end="4"/>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5" presetClass="exit" presetSubtype="0" fill="hold" nodeType="clickEffect">
                                  <p:stCondLst>
                                    <p:cond delay="0"/>
                                  </p:stCondLst>
                                  <p:iterate type="lt">
                                    <p:tmPct val="10000"/>
                                  </p:iterate>
                                  <p:childTnLst>
                                    <p:animEffect transition="out" filter="fade">
                                      <p:cBhvr>
                                        <p:cTn id="48" dur="2000"/>
                                        <p:tgtEl>
                                          <p:spTgt spid="4099">
                                            <p:txEl>
                                              <p:pRg st="5" end="5"/>
                                            </p:txEl>
                                          </p:spTgt>
                                        </p:tgtEl>
                                      </p:cBhvr>
                                    </p:animEffect>
                                    <p:anim calcmode="lin" valueType="num">
                                      <p:cBhvr>
                                        <p:cTn id="49" dur="2000"/>
                                        <p:tgtEl>
                                          <p:spTgt spid="4099">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0" dur="2000"/>
                                        <p:tgtEl>
                                          <p:spTgt spid="4099">
                                            <p:txEl>
                                              <p:pRg st="5" end="5"/>
                                            </p:txEl>
                                          </p:spTgt>
                                        </p:tgtEl>
                                        <p:attrNameLst>
                                          <p:attrName>ppt_h</p:attrName>
                                        </p:attrNameLst>
                                      </p:cBhvr>
                                      <p:tavLst>
                                        <p:tav tm="0">
                                          <p:val>
                                            <p:strVal val="ppt_h"/>
                                          </p:val>
                                        </p:tav>
                                        <p:tav tm="100000">
                                          <p:val>
                                            <p:strVal val="ppt_h"/>
                                          </p:val>
                                        </p:tav>
                                      </p:tavLst>
                                    </p:anim>
                                    <p:set>
                                      <p:cBhvr>
                                        <p:cTn id="51" dur="1" fill="hold">
                                          <p:stCondLst>
                                            <p:cond delay="1999"/>
                                          </p:stCondLst>
                                        </p:cTn>
                                        <p:tgtEl>
                                          <p:spTgt spid="409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838200"/>
            <a:ext cx="8229600" cy="1143000"/>
          </a:xfrm>
        </p:spPr>
        <p:txBody>
          <a:bodyPr/>
          <a:lstStyle/>
          <a:p>
            <a:pPr eaLnBrk="1" hangingPunct="1"/>
            <a:r>
              <a:rPr lang="en-US" sz="3000" smtClean="0"/>
              <a:t>Language Features</a:t>
            </a:r>
            <a:br>
              <a:rPr lang="en-US" sz="3000" smtClean="0"/>
            </a:br>
            <a:r>
              <a:rPr lang="en-US" sz="3000" smtClean="0"/>
              <a:t>(Bentuk Bahasa)</a:t>
            </a:r>
          </a:p>
        </p:txBody>
      </p:sp>
      <p:sp>
        <p:nvSpPr>
          <p:cNvPr id="5123" name="Rectangle 3"/>
          <p:cNvSpPr>
            <a:spLocks noGrp="1" noChangeArrowheads="1"/>
          </p:cNvSpPr>
          <p:nvPr>
            <p:ph type="body" idx="1"/>
          </p:nvPr>
        </p:nvSpPr>
        <p:spPr>
          <a:xfrm>
            <a:off x="457200" y="2611438"/>
            <a:ext cx="8229600" cy="3519487"/>
          </a:xfrm>
        </p:spPr>
        <p:txBody>
          <a:bodyPr/>
          <a:lstStyle/>
          <a:p>
            <a:pPr eaLnBrk="1" hangingPunct="1"/>
            <a:r>
              <a:rPr lang="en-US" sz="2600" smtClean="0"/>
              <a:t>Use past tense to retell the events.</a:t>
            </a:r>
          </a:p>
          <a:p>
            <a:pPr eaLnBrk="1" hangingPunct="1"/>
            <a:r>
              <a:rPr lang="en-US" sz="2600" smtClean="0"/>
              <a:t>Use words that shows the order of events. Such as: first, next, then, ….</a:t>
            </a:r>
          </a:p>
          <a:p>
            <a:pPr eaLnBrk="1" hangingPunct="1"/>
            <a:r>
              <a:rPr lang="en-US" sz="2600" smtClean="0"/>
              <a:t>Use descriptive words to give details about who, what, when, where and 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5122"/>
                                        </p:tgtEl>
                                      </p:cBhvr>
                                    </p:animEffect>
                                    <p:set>
                                      <p:cBhvr>
                                        <p:cTn id="7" dur="1" fill="hold">
                                          <p:stCondLst>
                                            <p:cond delay="19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5123">
                                            <p:txEl>
                                              <p:pRg st="0" end="0"/>
                                            </p:txEl>
                                          </p:spTgt>
                                        </p:tgtEl>
                                      </p:cBhvr>
                                    </p:animEffect>
                                    <p:set>
                                      <p:cBhvr>
                                        <p:cTn id="12" dur="1" fill="hold">
                                          <p:stCondLst>
                                            <p:cond delay="1999"/>
                                          </p:stCondLst>
                                        </p:cTn>
                                        <p:tgtEl>
                                          <p:spTgt spid="512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0" presetClass="exit" presetSubtype="0" fill="hold" nodeType="clickEffect">
                                  <p:stCondLst>
                                    <p:cond delay="0"/>
                                  </p:stCondLst>
                                  <p:childTnLst>
                                    <p:animEffect transition="out" filter="wedge">
                                      <p:cBhvr>
                                        <p:cTn id="16" dur="2000"/>
                                        <p:tgtEl>
                                          <p:spTgt spid="5123">
                                            <p:txEl>
                                              <p:pRg st="1" end="1"/>
                                            </p:txEl>
                                          </p:spTgt>
                                        </p:tgtEl>
                                      </p:cBhvr>
                                    </p:animEffect>
                                    <p:set>
                                      <p:cBhvr>
                                        <p:cTn id="17" dur="1" fill="hold">
                                          <p:stCondLst>
                                            <p:cond delay="1999"/>
                                          </p:stCondLst>
                                        </p:cTn>
                                        <p:tgtEl>
                                          <p:spTgt spid="512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5123">
                                            <p:txEl>
                                              <p:pRg st="2" end="2"/>
                                            </p:txEl>
                                          </p:spTgt>
                                        </p:tgtEl>
                                      </p:cBhvr>
                                    </p:animEffect>
                                    <p:set>
                                      <p:cBhvr>
                                        <p:cTn id="22" dur="1" fill="hold">
                                          <p:stCondLst>
                                            <p:cond delay="1999"/>
                                          </p:stCondLst>
                                        </p:cTn>
                                        <p:tgtEl>
                                          <p:spTgt spid="512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336925" y="569913"/>
            <a:ext cx="184150" cy="366712"/>
          </a:xfrm>
          <a:prstGeom prst="rect">
            <a:avLst/>
          </a:prstGeom>
          <a:noFill/>
          <a:ln w="9525">
            <a:noFill/>
            <a:miter lim="800000"/>
            <a:headEnd/>
            <a:tailEnd/>
          </a:ln>
        </p:spPr>
        <p:txBody>
          <a:bodyPr wrap="none">
            <a:spAutoFit/>
          </a:bodyPr>
          <a:lstStyle/>
          <a:p>
            <a:endParaRPr lang="en-US"/>
          </a:p>
        </p:txBody>
      </p:sp>
      <p:sp>
        <p:nvSpPr>
          <p:cNvPr id="7171" name="Text Box 4"/>
          <p:cNvSpPr txBox="1">
            <a:spLocks noChangeArrowheads="1"/>
          </p:cNvSpPr>
          <p:nvPr/>
        </p:nvSpPr>
        <p:spPr bwMode="auto">
          <a:xfrm>
            <a:off x="1508125" y="569913"/>
            <a:ext cx="184150" cy="366712"/>
          </a:xfrm>
          <a:prstGeom prst="rect">
            <a:avLst/>
          </a:prstGeom>
          <a:noFill/>
          <a:ln w="9525">
            <a:noFill/>
            <a:miter lim="800000"/>
            <a:headEnd/>
            <a:tailEnd/>
          </a:ln>
        </p:spPr>
        <p:txBody>
          <a:bodyPr wrap="none">
            <a:spAutoFit/>
          </a:bodyPr>
          <a:lstStyle/>
          <a:p>
            <a:endParaRPr lang="en-US"/>
          </a:p>
        </p:txBody>
      </p:sp>
      <p:sp>
        <p:nvSpPr>
          <p:cNvPr id="7173" name="AutoShape 5"/>
          <p:cNvSpPr>
            <a:spLocks noChangeArrowheads="1"/>
          </p:cNvSpPr>
          <p:nvPr/>
        </p:nvSpPr>
        <p:spPr bwMode="auto">
          <a:xfrm>
            <a:off x="1524000" y="11811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a:endParaRPr lang="en-US" sz="1400"/>
          </a:p>
        </p:txBody>
      </p:sp>
      <p:sp>
        <p:nvSpPr>
          <p:cNvPr id="7174" name="Text Box 6"/>
          <p:cNvSpPr txBox="1">
            <a:spLocks noChangeArrowheads="1"/>
          </p:cNvSpPr>
          <p:nvPr/>
        </p:nvSpPr>
        <p:spPr bwMode="auto">
          <a:xfrm>
            <a:off x="0" y="1219200"/>
            <a:ext cx="1466850" cy="366713"/>
          </a:xfrm>
          <a:prstGeom prst="rect">
            <a:avLst/>
          </a:prstGeom>
          <a:noFill/>
          <a:ln w="9525">
            <a:noFill/>
            <a:miter lim="800000"/>
            <a:headEnd/>
            <a:tailEnd/>
          </a:ln>
        </p:spPr>
        <p:txBody>
          <a:bodyPr wrap="none">
            <a:spAutoFit/>
          </a:bodyPr>
          <a:lstStyle/>
          <a:p>
            <a:r>
              <a:rPr lang="en-US" b="1" dirty="0"/>
              <a:t>Orientation</a:t>
            </a:r>
            <a:r>
              <a:rPr lang="en-US" dirty="0"/>
              <a:t> </a:t>
            </a:r>
          </a:p>
        </p:txBody>
      </p:sp>
      <p:sp>
        <p:nvSpPr>
          <p:cNvPr id="7175" name="Text Box 7"/>
          <p:cNvSpPr txBox="1">
            <a:spLocks noChangeArrowheads="1"/>
          </p:cNvSpPr>
          <p:nvPr/>
        </p:nvSpPr>
        <p:spPr bwMode="auto">
          <a:xfrm>
            <a:off x="2819400" y="685800"/>
            <a:ext cx="5257800" cy="1190625"/>
          </a:xfrm>
          <a:prstGeom prst="rect">
            <a:avLst/>
          </a:prstGeom>
          <a:noFill/>
          <a:ln w="9525">
            <a:noFill/>
            <a:miter lim="800000"/>
            <a:headEnd/>
            <a:tailEnd/>
          </a:ln>
        </p:spPr>
        <p:txBody>
          <a:bodyPr>
            <a:spAutoFit/>
          </a:bodyPr>
          <a:lstStyle/>
          <a:p>
            <a:r>
              <a:rPr lang="en-US" b="1" dirty="0">
                <a:solidFill>
                  <a:srgbClr val="009900"/>
                </a:solidFill>
              </a:rPr>
              <a:t>	</a:t>
            </a:r>
            <a:r>
              <a:rPr lang="en-US" b="1" dirty="0"/>
              <a:t>One day, I had to teach a new English class. I read the list of new students’ name. It was Kiddies’ group since they were about 9 and 10 years old.</a:t>
            </a:r>
            <a:r>
              <a:rPr lang="en-US" b="1" dirty="0">
                <a:solidFill>
                  <a:srgbClr val="009900"/>
                </a:solidFill>
              </a:rPr>
              <a:t> </a:t>
            </a:r>
          </a:p>
        </p:txBody>
      </p:sp>
      <p:sp>
        <p:nvSpPr>
          <p:cNvPr id="7176" name="AutoShape 8"/>
          <p:cNvSpPr>
            <a:spLocks noChangeArrowheads="1"/>
          </p:cNvSpPr>
          <p:nvPr/>
        </p:nvSpPr>
        <p:spPr bwMode="auto">
          <a:xfrm>
            <a:off x="1676400" y="33528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Text Box 9"/>
          <p:cNvSpPr txBox="1">
            <a:spLocks noChangeArrowheads="1"/>
          </p:cNvSpPr>
          <p:nvPr/>
        </p:nvSpPr>
        <p:spPr bwMode="auto">
          <a:xfrm>
            <a:off x="669925" y="1636713"/>
            <a:ext cx="184150" cy="366712"/>
          </a:xfrm>
          <a:prstGeom prst="rect">
            <a:avLst/>
          </a:prstGeom>
          <a:noFill/>
          <a:ln w="9525">
            <a:noFill/>
            <a:miter lim="800000"/>
            <a:headEnd/>
            <a:tailEnd/>
          </a:ln>
        </p:spPr>
        <p:txBody>
          <a:bodyPr wrap="none">
            <a:spAutoFit/>
          </a:bodyPr>
          <a:lstStyle/>
          <a:p>
            <a:endParaRPr lang="en-US"/>
          </a:p>
        </p:txBody>
      </p:sp>
      <p:sp>
        <p:nvSpPr>
          <p:cNvPr id="7178" name="Text Box 10"/>
          <p:cNvSpPr txBox="1">
            <a:spLocks noChangeArrowheads="1"/>
          </p:cNvSpPr>
          <p:nvPr/>
        </p:nvSpPr>
        <p:spPr bwMode="auto">
          <a:xfrm>
            <a:off x="0" y="3276600"/>
            <a:ext cx="1423988" cy="701675"/>
          </a:xfrm>
          <a:prstGeom prst="rect">
            <a:avLst/>
          </a:prstGeom>
          <a:noFill/>
          <a:ln w="9525">
            <a:noFill/>
            <a:miter lim="800000"/>
            <a:headEnd/>
            <a:tailEnd/>
          </a:ln>
        </p:spPr>
        <p:txBody>
          <a:bodyPr>
            <a:spAutoFit/>
          </a:bodyPr>
          <a:lstStyle/>
          <a:p>
            <a:r>
              <a:rPr lang="en-US" sz="2000" b="1" dirty="0"/>
              <a:t>Series of Events</a:t>
            </a:r>
          </a:p>
        </p:txBody>
      </p:sp>
      <p:sp>
        <p:nvSpPr>
          <p:cNvPr id="7179" name="Text Box 11"/>
          <p:cNvSpPr txBox="1">
            <a:spLocks noChangeArrowheads="1"/>
          </p:cNvSpPr>
          <p:nvPr/>
        </p:nvSpPr>
        <p:spPr bwMode="auto">
          <a:xfrm>
            <a:off x="2895600" y="1905000"/>
            <a:ext cx="6019800" cy="3662363"/>
          </a:xfrm>
          <a:prstGeom prst="rect">
            <a:avLst/>
          </a:prstGeom>
          <a:noFill/>
          <a:ln w="9525">
            <a:noFill/>
            <a:miter lim="800000"/>
            <a:headEnd/>
            <a:tailEnd/>
          </a:ln>
        </p:spPr>
        <p:txBody>
          <a:bodyPr>
            <a:spAutoFit/>
          </a:bodyPr>
          <a:lstStyle/>
          <a:p>
            <a:r>
              <a:rPr lang="en-US" dirty="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t>
            </a:r>
          </a:p>
          <a:p>
            <a:r>
              <a:rPr lang="en-US" dirty="0"/>
              <a:t>	And that was what I did. I walked through the door happily. The director watched me completely astonished. I smile and looked straight at her. With a man beside her, he said, ”Good Afternoon. I’d like to introduce you to Mr. Mendez, the director of Delta Company. He is one of the participants of the English course that you will teach today.” </a:t>
            </a:r>
          </a:p>
        </p:txBody>
      </p:sp>
      <p:sp>
        <p:nvSpPr>
          <p:cNvPr id="7180" name="AutoShape 12"/>
          <p:cNvSpPr>
            <a:spLocks noChangeArrowheads="1"/>
          </p:cNvSpPr>
          <p:nvPr/>
        </p:nvSpPr>
        <p:spPr bwMode="auto">
          <a:xfrm>
            <a:off x="1752600" y="5867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7181" name="Text Box 13"/>
          <p:cNvSpPr txBox="1">
            <a:spLocks noChangeArrowheads="1"/>
          </p:cNvSpPr>
          <p:nvPr/>
        </p:nvSpPr>
        <p:spPr bwMode="auto">
          <a:xfrm>
            <a:off x="0" y="5867400"/>
            <a:ext cx="1828800" cy="396875"/>
          </a:xfrm>
          <a:prstGeom prst="rect">
            <a:avLst/>
          </a:prstGeom>
          <a:noFill/>
          <a:ln w="9525">
            <a:noFill/>
            <a:miter lim="800000"/>
            <a:headEnd/>
            <a:tailEnd/>
          </a:ln>
        </p:spPr>
        <p:txBody>
          <a:bodyPr>
            <a:spAutoFit/>
          </a:bodyPr>
          <a:lstStyle/>
          <a:p>
            <a:r>
              <a:rPr lang="en-US" sz="2000" b="1" dirty="0">
                <a:latin typeface="Book Antiqua" pitchFamily="18" charset="0"/>
              </a:rPr>
              <a:t>Reorientation</a:t>
            </a:r>
          </a:p>
        </p:txBody>
      </p:sp>
      <p:pic>
        <p:nvPicPr>
          <p:cNvPr id="7185" name="Picture 17" descr="pencilkids"/>
          <p:cNvPicPr>
            <a:picLocks noChangeAspect="1" noChangeArrowheads="1"/>
          </p:cNvPicPr>
          <p:nvPr/>
        </p:nvPicPr>
        <p:blipFill>
          <a:blip r:embed="rId2"/>
          <a:srcRect/>
          <a:stretch>
            <a:fillRect/>
          </a:stretch>
        </p:blipFill>
        <p:spPr bwMode="auto">
          <a:xfrm>
            <a:off x="4038600" y="228600"/>
            <a:ext cx="3276600" cy="344488"/>
          </a:xfrm>
          <a:prstGeom prst="rect">
            <a:avLst/>
          </a:prstGeom>
          <a:noFill/>
          <a:ln w="9525">
            <a:noFill/>
            <a:miter lim="800000"/>
            <a:headEnd/>
            <a:tailEnd/>
          </a:ln>
        </p:spPr>
      </p:pic>
      <p:sp>
        <p:nvSpPr>
          <p:cNvPr id="7182" name="Text Box 20"/>
          <p:cNvSpPr txBox="1">
            <a:spLocks noChangeArrowheads="1"/>
          </p:cNvSpPr>
          <p:nvPr/>
        </p:nvSpPr>
        <p:spPr bwMode="auto">
          <a:xfrm>
            <a:off x="2895600" y="5715000"/>
            <a:ext cx="5715000" cy="641350"/>
          </a:xfrm>
          <a:prstGeom prst="rect">
            <a:avLst/>
          </a:prstGeom>
          <a:noFill/>
          <a:ln w="9525">
            <a:noFill/>
            <a:miter lim="800000"/>
            <a:headEnd/>
            <a:tailEnd/>
          </a:ln>
        </p:spPr>
        <p:txBody>
          <a:bodyPr>
            <a:spAutoFit/>
          </a:bodyPr>
          <a:lstStyle/>
          <a:p>
            <a:pPr>
              <a:spcBef>
                <a:spcPct val="50000"/>
              </a:spcBef>
            </a:pPr>
            <a:r>
              <a:rPr lang="en-US" dirty="0"/>
              <a:t>Oh my god! I nearly died! The secretary apologized to me for the wrong details of my new class. </a:t>
            </a:r>
          </a:p>
        </p:txBody>
      </p:sp>
      <p:pic>
        <p:nvPicPr>
          <p:cNvPr id="7183" name="Picture 21" descr="blueMtn">
            <a:hlinkClick r:id="rId3"/>
          </p:cNvPr>
          <p:cNvPicPr>
            <a:picLocks noChangeAspect="1" noChangeArrowheads="1"/>
          </p:cNvPicPr>
          <p:nvPr/>
        </p:nvPicPr>
        <p:blipFill>
          <a:blip r:embed="rId4"/>
          <a:srcRect/>
          <a:stretch>
            <a:fillRect/>
          </a:stretch>
        </p:blipFill>
        <p:spPr bwMode="auto">
          <a:xfrm>
            <a:off x="0" y="0"/>
            <a:ext cx="1763713"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185"/>
                                        </p:tgtEl>
                                        <p:attrNameLst>
                                          <p:attrName>style.visibility</p:attrName>
                                        </p:attrNameLst>
                                      </p:cBhvr>
                                      <p:to>
                                        <p:strVal val="visible"/>
                                      </p:to>
                                    </p:set>
                                    <p:anim from="(-#ppt_w/2)" to="(#ppt_x)" calcmode="lin" valueType="num">
                                      <p:cBhvr>
                                        <p:cTn id="7" dur="600" fill="hold">
                                          <p:stCondLst>
                                            <p:cond delay="0"/>
                                          </p:stCondLst>
                                        </p:cTn>
                                        <p:tgtEl>
                                          <p:spTgt spid="7185"/>
                                        </p:tgtEl>
                                        <p:attrNameLst>
                                          <p:attrName>ppt_x</p:attrName>
                                        </p:attrNameLst>
                                      </p:cBhvr>
                                    </p:anim>
                                    <p:anim from="0" to="-1.0" calcmode="lin" valueType="num">
                                      <p:cBhvr>
                                        <p:cTn id="8" dur="200" decel="50000" autoRev="1" fill="hold">
                                          <p:stCondLst>
                                            <p:cond delay="600"/>
                                          </p:stCondLst>
                                        </p:cTn>
                                        <p:tgtEl>
                                          <p:spTgt spid="7185"/>
                                        </p:tgtEl>
                                        <p:attrNameLst>
                                          <p:attrName>xshear</p:attrName>
                                        </p:attrNameLst>
                                      </p:cBhvr>
                                    </p:anim>
                                    <p:animScale>
                                      <p:cBhvr>
                                        <p:cTn id="9" dur="200" decel="100000" autoRev="1" fill="hold">
                                          <p:stCondLst>
                                            <p:cond delay="600"/>
                                          </p:stCondLst>
                                        </p:cTn>
                                        <p:tgtEl>
                                          <p:spTgt spid="7185"/>
                                        </p:tgtEl>
                                      </p:cBhvr>
                                      <p:from x="100000" y="100000"/>
                                      <p:to x="80000" y="100000"/>
                                    </p:animScale>
                                    <p:anim by="(#ppt_h/3+#ppt_w*0.1)" calcmode="lin" valueType="num">
                                      <p:cBhvr additive="sum">
                                        <p:cTn id="10" dur="200" decel="100000" autoRev="1" fill="hold">
                                          <p:stCondLst>
                                            <p:cond delay="600"/>
                                          </p:stCondLst>
                                        </p:cTn>
                                        <p:tgtEl>
                                          <p:spTgt spid="718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175">
                                            <p:txEl>
                                              <p:pRg st="0" end="0"/>
                                            </p:txEl>
                                          </p:spTgt>
                                        </p:tgtEl>
                                        <p:attrNameLst>
                                          <p:attrName>style.visibility</p:attrName>
                                        </p:attrNameLst>
                                      </p:cBhvr>
                                      <p:to>
                                        <p:strVal val="visible"/>
                                      </p:to>
                                    </p:set>
                                    <p:anim calcmode="lin" valueType="num">
                                      <p:cBhvr>
                                        <p:cTn id="15" dur="1000" fill="hold"/>
                                        <p:tgtEl>
                                          <p:spTgt spid="717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17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17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71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7179">
                                            <p:txEl>
                                              <p:pRg st="0" end="0"/>
                                            </p:txEl>
                                          </p:spTgt>
                                        </p:tgtEl>
                                        <p:attrNameLst>
                                          <p:attrName>style.visibility</p:attrName>
                                        </p:attrNameLst>
                                      </p:cBhvr>
                                      <p:to>
                                        <p:strVal val="visible"/>
                                      </p:to>
                                    </p:set>
                                    <p:anim calcmode="lin" valueType="num">
                                      <p:cBhvr>
                                        <p:cTn id="23" dur="500" fill="hold"/>
                                        <p:tgtEl>
                                          <p:spTgt spid="71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179">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71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1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17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7179">
                                            <p:txEl>
                                              <p:pRg st="1" end="1"/>
                                            </p:txEl>
                                          </p:spTgt>
                                        </p:tgtEl>
                                        <p:attrNameLst>
                                          <p:attrName>style.visibility</p:attrName>
                                        </p:attrNameLst>
                                      </p:cBhvr>
                                      <p:to>
                                        <p:strVal val="visible"/>
                                      </p:to>
                                    </p:set>
                                    <p:anim calcmode="lin" valueType="num">
                                      <p:cBhvr>
                                        <p:cTn id="32" dur="500" fill="hold"/>
                                        <p:tgtEl>
                                          <p:spTgt spid="717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7179">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717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717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717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7173"/>
                                        </p:tgtEl>
                                        <p:attrNameLst>
                                          <p:attrName>style.visibility</p:attrName>
                                        </p:attrNameLst>
                                      </p:cBhvr>
                                      <p:to>
                                        <p:strVal val="visible"/>
                                      </p:to>
                                    </p:set>
                                    <p:anim calcmode="lin" valueType="num">
                                      <p:cBhvr>
                                        <p:cTn id="41" dur="1000" fill="hold"/>
                                        <p:tgtEl>
                                          <p:spTgt spid="7173"/>
                                        </p:tgtEl>
                                        <p:attrNameLst>
                                          <p:attrName>ppt_x</p:attrName>
                                        </p:attrNameLst>
                                      </p:cBhvr>
                                      <p:tavLst>
                                        <p:tav tm="0">
                                          <p:val>
                                            <p:strVal val="#ppt_x-.2"/>
                                          </p:val>
                                        </p:tav>
                                        <p:tav tm="100000">
                                          <p:val>
                                            <p:strVal val="#ppt_x"/>
                                          </p:val>
                                        </p:tav>
                                      </p:tavLst>
                                    </p:anim>
                                    <p:anim calcmode="lin" valueType="num">
                                      <p:cBhvr>
                                        <p:cTn id="42" dur="1000" fill="hold"/>
                                        <p:tgtEl>
                                          <p:spTgt spid="7173"/>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173"/>
                                        </p:tgtEl>
                                      </p:cBhvr>
                                    </p:animEffect>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nodeType="clickEffect">
                                  <p:stCondLst>
                                    <p:cond delay="0"/>
                                  </p:stCondLst>
                                  <p:iterate type="lt">
                                    <p:tmPct val="50000"/>
                                  </p:iterate>
                                  <p:childTnLst>
                                    <p:set>
                                      <p:cBhvr>
                                        <p:cTn id="47" dur="1" fill="hold">
                                          <p:stCondLst>
                                            <p:cond delay="0"/>
                                          </p:stCondLst>
                                        </p:cTn>
                                        <p:tgtEl>
                                          <p:spTgt spid="7174">
                                            <p:txEl>
                                              <p:pRg st="0" end="0"/>
                                            </p:txEl>
                                          </p:spTgt>
                                        </p:tgtEl>
                                        <p:attrNameLst>
                                          <p:attrName>style.visibility</p:attrName>
                                        </p:attrNameLst>
                                      </p:cBhvr>
                                      <p:to>
                                        <p:strVal val="visible"/>
                                      </p:to>
                                    </p:set>
                                    <p:set>
                                      <p:cBhvr>
                                        <p:cTn id="48" dur="228" fill="hold">
                                          <p:stCondLst>
                                            <p:cond delay="0"/>
                                          </p:stCondLst>
                                        </p:cTn>
                                        <p:tgtEl>
                                          <p:spTgt spid="7174">
                                            <p:txEl>
                                              <p:pRg st="0" end="0"/>
                                            </p:txEl>
                                          </p:spTgt>
                                        </p:tgtEl>
                                        <p:attrNameLst>
                                          <p:attrName>style.rotation</p:attrName>
                                        </p:attrNameLst>
                                      </p:cBhvr>
                                      <p:to>
                                        <p:strVal val="-45.0"/>
                                      </p:to>
                                    </p:set>
                                    <p:anim calcmode="lin" valueType="num">
                                      <p:cBhvr>
                                        <p:cTn id="49" dur="228" fill="hold">
                                          <p:stCondLst>
                                            <p:cond delay="228"/>
                                          </p:stCondLst>
                                        </p:cTn>
                                        <p:tgtEl>
                                          <p:spTgt spid="717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0" dur="228" fill="hold">
                                          <p:stCondLst>
                                            <p:cond delay="0"/>
                                          </p:stCondLst>
                                        </p:cTn>
                                        <p:tgtEl>
                                          <p:spTgt spid="7174">
                                            <p:txEl>
                                              <p:pRg st="0" end="0"/>
                                            </p:txEl>
                                          </p:spTgt>
                                        </p:tgtEl>
                                        <p:attrNameLst>
                                          <p:attrName>ppt_y</p:attrName>
                                        </p:attrNameLst>
                                      </p:cBhvr>
                                      <p:tavLst>
                                        <p:tav tm="0">
                                          <p:val>
                                            <p:strVal val="#ppt_y-1"/>
                                          </p:val>
                                        </p:tav>
                                        <p:tav tm="100000">
                                          <p:val>
                                            <p:strVal val="#ppt_y-(0.354*#ppt_w-0.172*#ppt_h)"/>
                                          </p:val>
                                        </p:tav>
                                      </p:tavLst>
                                    </p:anim>
                                    <p:anim calcmode="lin" valueType="num">
                                      <p:cBhvr>
                                        <p:cTn id="51" dur="78" decel="50000" autoRev="1" fill="hold">
                                          <p:stCondLst>
                                            <p:cond delay="228"/>
                                          </p:stCondLst>
                                        </p:cTn>
                                        <p:tgtEl>
                                          <p:spTgt spid="717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2" dur="68" fill="hold">
                                          <p:stCondLst>
                                            <p:cond delay="432"/>
                                          </p:stCondLst>
                                        </p:cTn>
                                        <p:tgtEl>
                                          <p:spTgt spid="717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grpId="0" nodeType="clickEffect">
                                  <p:stCondLst>
                                    <p:cond delay="0"/>
                                  </p:stCondLst>
                                  <p:childTnLst>
                                    <p:set>
                                      <p:cBhvr>
                                        <p:cTn id="56" dur="1" fill="hold">
                                          <p:stCondLst>
                                            <p:cond delay="0"/>
                                          </p:stCondLst>
                                        </p:cTn>
                                        <p:tgtEl>
                                          <p:spTgt spid="7176"/>
                                        </p:tgtEl>
                                        <p:attrNameLst>
                                          <p:attrName>style.visibility</p:attrName>
                                        </p:attrNameLst>
                                      </p:cBhvr>
                                      <p:to>
                                        <p:strVal val="visible"/>
                                      </p:to>
                                    </p:set>
                                    <p:anim calcmode="lin" valueType="num">
                                      <p:cBhvr>
                                        <p:cTn id="57" dur="1000" fill="hold"/>
                                        <p:tgtEl>
                                          <p:spTgt spid="7176"/>
                                        </p:tgtEl>
                                        <p:attrNameLst>
                                          <p:attrName>ppt_x</p:attrName>
                                        </p:attrNameLst>
                                      </p:cBhvr>
                                      <p:tavLst>
                                        <p:tav tm="0">
                                          <p:val>
                                            <p:strVal val="#ppt_x-.2"/>
                                          </p:val>
                                        </p:tav>
                                        <p:tav tm="100000">
                                          <p:val>
                                            <p:strVal val="#ppt_x"/>
                                          </p:val>
                                        </p:tav>
                                      </p:tavLst>
                                    </p:anim>
                                    <p:anim calcmode="lin" valueType="num">
                                      <p:cBhvr>
                                        <p:cTn id="58"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59" dur="1000"/>
                                        <p:tgtEl>
                                          <p:spTgt spid="7176"/>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iterate type="lt">
                                    <p:tmPct val="5000"/>
                                  </p:iterate>
                                  <p:childTnLst>
                                    <p:set>
                                      <p:cBhvr>
                                        <p:cTn id="63" dur="1" fill="hold">
                                          <p:stCondLst>
                                            <p:cond delay="0"/>
                                          </p:stCondLst>
                                        </p:cTn>
                                        <p:tgtEl>
                                          <p:spTgt spid="7178">
                                            <p:txEl>
                                              <p:pRg st="0" end="0"/>
                                            </p:txEl>
                                          </p:spTgt>
                                        </p:tgtEl>
                                        <p:attrNameLst>
                                          <p:attrName>style.visibility</p:attrName>
                                        </p:attrNameLst>
                                      </p:cBhvr>
                                      <p:to>
                                        <p:strVal val="visible"/>
                                      </p:to>
                                    </p:set>
                                    <p:anim calcmode="lin" valueType="num">
                                      <p:cBhvr>
                                        <p:cTn id="64" dur="1000" fill="hold"/>
                                        <p:tgtEl>
                                          <p:spTgt spid="7178">
                                            <p:txEl>
                                              <p:pRg st="0" end="0"/>
                                            </p:txEl>
                                          </p:spTgt>
                                        </p:tgtEl>
                                        <p:attrNameLst>
                                          <p:attrName>ppt_w</p:attrName>
                                        </p:attrNameLst>
                                      </p:cBhvr>
                                      <p:tavLst>
                                        <p:tav tm="0">
                                          <p:val>
                                            <p:fltVal val="0"/>
                                          </p:val>
                                        </p:tav>
                                        <p:tav tm="100000">
                                          <p:val>
                                            <p:strVal val="#ppt_w"/>
                                          </p:val>
                                        </p:tav>
                                      </p:tavLst>
                                    </p:anim>
                                    <p:anim calcmode="lin" valueType="num">
                                      <p:cBhvr>
                                        <p:cTn id="65" dur="1000" fill="hold"/>
                                        <p:tgtEl>
                                          <p:spTgt spid="7178">
                                            <p:txEl>
                                              <p:pRg st="0" end="0"/>
                                            </p:txEl>
                                          </p:spTgt>
                                        </p:tgtEl>
                                        <p:attrNameLst>
                                          <p:attrName>ppt_h</p:attrName>
                                        </p:attrNameLst>
                                      </p:cBhvr>
                                      <p:tavLst>
                                        <p:tav tm="0">
                                          <p:val>
                                            <p:fltVal val="0"/>
                                          </p:val>
                                        </p:tav>
                                        <p:tav tm="100000">
                                          <p:val>
                                            <p:strVal val="#ppt_h"/>
                                          </p:val>
                                        </p:tav>
                                      </p:tavLst>
                                    </p:anim>
                                    <p:anim calcmode="lin" valueType="num">
                                      <p:cBhvr>
                                        <p:cTn id="66" dur="1000" fill="hold"/>
                                        <p:tgtEl>
                                          <p:spTgt spid="7178">
                                            <p:txEl>
                                              <p:pRg st="0" end="0"/>
                                            </p:txEl>
                                          </p:spTgt>
                                        </p:tgtEl>
                                        <p:attrNameLst>
                                          <p:attrName>style.rotation</p:attrName>
                                        </p:attrNameLst>
                                      </p:cBhvr>
                                      <p:tavLst>
                                        <p:tav tm="0">
                                          <p:val>
                                            <p:fltVal val="90"/>
                                          </p:val>
                                        </p:tav>
                                        <p:tav tm="100000">
                                          <p:val>
                                            <p:fltVal val="0"/>
                                          </p:val>
                                        </p:tav>
                                      </p:tavLst>
                                    </p:anim>
                                    <p:animEffect transition="in" filter="fade">
                                      <p:cBhvr>
                                        <p:cTn id="67" dur="1000"/>
                                        <p:tgtEl>
                                          <p:spTgt spid="717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7180"/>
                                        </p:tgtEl>
                                        <p:attrNameLst>
                                          <p:attrName>style.visibility</p:attrName>
                                        </p:attrNameLst>
                                      </p:cBhvr>
                                      <p:to>
                                        <p:strVal val="visible"/>
                                      </p:to>
                                    </p:set>
                                    <p:anim calcmode="lin" valueType="num">
                                      <p:cBhvr>
                                        <p:cTn id="72" dur="1000" fill="hold"/>
                                        <p:tgtEl>
                                          <p:spTgt spid="7180"/>
                                        </p:tgtEl>
                                        <p:attrNameLst>
                                          <p:attrName>ppt_x</p:attrName>
                                        </p:attrNameLst>
                                      </p:cBhvr>
                                      <p:tavLst>
                                        <p:tav tm="0">
                                          <p:val>
                                            <p:strVal val="#ppt_x-.2"/>
                                          </p:val>
                                        </p:tav>
                                        <p:tav tm="100000">
                                          <p:val>
                                            <p:strVal val="#ppt_x"/>
                                          </p:val>
                                        </p:tav>
                                      </p:tavLst>
                                    </p:anim>
                                    <p:anim calcmode="lin" valueType="num">
                                      <p:cBhvr>
                                        <p:cTn id="73" dur="1000" fill="hold"/>
                                        <p:tgtEl>
                                          <p:spTgt spid="7180"/>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180"/>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7181">
                                            <p:txEl>
                                              <p:pRg st="0" end="0"/>
                                            </p:txEl>
                                          </p:spTgt>
                                        </p:tgtEl>
                                        <p:attrNameLst>
                                          <p:attrName>style.visibility</p:attrName>
                                        </p:attrNameLst>
                                      </p:cBhvr>
                                      <p:to>
                                        <p:strVal val="visible"/>
                                      </p:to>
                                    </p:set>
                                    <p:animEffect transition="in" filter="blinds(horizontal)">
                                      <p:cBhvr>
                                        <p:cTn id="79" dur="500"/>
                                        <p:tgtEl>
                                          <p:spTgt spid="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6" grpId="0" animBg="1"/>
      <p:bldP spid="71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800" smtClean="0"/>
              <a:t>Key Vocabulary</a:t>
            </a:r>
          </a:p>
        </p:txBody>
      </p:sp>
      <p:sp>
        <p:nvSpPr>
          <p:cNvPr id="31747" name="Rectangle 3"/>
          <p:cNvSpPr>
            <a:spLocks noGrp="1" noChangeArrowheads="1"/>
          </p:cNvSpPr>
          <p:nvPr>
            <p:ph type="body" sz="half" idx="1"/>
          </p:nvPr>
        </p:nvSpPr>
        <p:spPr/>
        <p:txBody>
          <a:bodyPr/>
          <a:lstStyle/>
          <a:p>
            <a:pPr eaLnBrk="1" hangingPunct="1"/>
            <a:r>
              <a:rPr lang="id-ID" sz="3000" smtClean="0"/>
              <a:t>had to</a:t>
            </a:r>
          </a:p>
          <a:p>
            <a:pPr eaLnBrk="1" hangingPunct="1"/>
            <a:r>
              <a:rPr lang="id-ID" sz="3000" smtClean="0"/>
              <a:t>a new english class</a:t>
            </a:r>
          </a:p>
          <a:p>
            <a:pPr eaLnBrk="1" hangingPunct="1"/>
            <a:r>
              <a:rPr lang="id-ID" sz="3000" smtClean="0"/>
              <a:t>Kiddies’ group</a:t>
            </a:r>
          </a:p>
          <a:p>
            <a:pPr eaLnBrk="1" hangingPunct="1"/>
            <a:r>
              <a:rPr lang="id-ID" sz="3000" smtClean="0"/>
              <a:t>Spanish carnival</a:t>
            </a:r>
          </a:p>
          <a:p>
            <a:pPr eaLnBrk="1" hangingPunct="1"/>
            <a:r>
              <a:rPr lang="id-ID" sz="3000" smtClean="0"/>
              <a:t>appropriate</a:t>
            </a:r>
          </a:p>
          <a:p>
            <a:pPr eaLnBrk="1" hangingPunct="1"/>
            <a:r>
              <a:rPr lang="id-ID" sz="3000" smtClean="0"/>
              <a:t>suit</a:t>
            </a:r>
          </a:p>
          <a:p>
            <a:pPr eaLnBrk="1" hangingPunct="1"/>
            <a:r>
              <a:rPr lang="id-ID" sz="3000" smtClean="0"/>
              <a:t>Carnival spirit</a:t>
            </a:r>
            <a:endParaRPr lang="en-US" sz="3000" smtClean="0"/>
          </a:p>
        </p:txBody>
      </p:sp>
      <p:sp>
        <p:nvSpPr>
          <p:cNvPr id="8196" name="Rectangle 4"/>
          <p:cNvSpPr>
            <a:spLocks noGrp="1" noChangeArrowheads="1"/>
          </p:cNvSpPr>
          <p:nvPr>
            <p:ph type="body" sz="half" idx="2"/>
          </p:nvPr>
        </p:nvSpPr>
        <p:spPr/>
        <p:txBody>
          <a:bodyPr/>
          <a:lstStyle/>
          <a:p>
            <a:pPr eaLnBrk="1" hangingPunct="1"/>
            <a:r>
              <a:rPr lang="id-ID" sz="3000" smtClean="0"/>
              <a:t>Teddy bear suit</a:t>
            </a:r>
          </a:p>
          <a:p>
            <a:pPr eaLnBrk="1" hangingPunct="1"/>
            <a:r>
              <a:rPr lang="id-ID" sz="3000" smtClean="0"/>
              <a:t>decided</a:t>
            </a:r>
          </a:p>
          <a:p>
            <a:pPr eaLnBrk="1" hangingPunct="1"/>
            <a:r>
              <a:rPr lang="id-ID" sz="3000" smtClean="0"/>
              <a:t>walked</a:t>
            </a:r>
          </a:p>
          <a:p>
            <a:pPr eaLnBrk="1" hangingPunct="1"/>
            <a:r>
              <a:rPr lang="id-ID" sz="3000" smtClean="0"/>
              <a:t>watched</a:t>
            </a:r>
          </a:p>
          <a:p>
            <a:pPr eaLnBrk="1" hangingPunct="1"/>
            <a:r>
              <a:rPr lang="id-ID" sz="3000" smtClean="0"/>
              <a:t>astonished</a:t>
            </a:r>
          </a:p>
          <a:p>
            <a:pPr eaLnBrk="1" hangingPunct="1"/>
            <a:r>
              <a:rPr lang="id-ID" sz="3000" smtClean="0"/>
              <a:t>died</a:t>
            </a:r>
          </a:p>
          <a:p>
            <a:pPr eaLnBrk="1" hangingPunct="1"/>
            <a:r>
              <a:rPr lang="id-ID" sz="3000" smtClean="0"/>
              <a:t>apologized</a:t>
            </a:r>
          </a:p>
          <a:p>
            <a:pPr eaLnBrk="1" hangingPunct="1"/>
            <a:r>
              <a:rPr lang="id-ID" sz="3000" smtClean="0"/>
              <a:t>wrong details</a:t>
            </a:r>
            <a:r>
              <a:rPr lang="en-US" sz="3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1746"/>
                                        </p:tgtEl>
                                      </p:cBhvr>
                                    </p:animEffect>
                                    <p:set>
                                      <p:cBhvr>
                                        <p:cTn id="7" dur="1" fill="hold">
                                          <p:stCondLst>
                                            <p:cond delay="1999"/>
                                          </p:stCondLst>
                                        </p:cTn>
                                        <p:tgtEl>
                                          <p:spTgt spid="3174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1747">
                                            <p:txEl>
                                              <p:pRg st="0" end="0"/>
                                            </p:txEl>
                                          </p:spTgt>
                                        </p:tgtEl>
                                      </p:cBhvr>
                                    </p:animEffect>
                                    <p:set>
                                      <p:cBhvr>
                                        <p:cTn id="12" dur="1" fill="hold">
                                          <p:stCondLst>
                                            <p:cond delay="1999"/>
                                          </p:stCondLst>
                                        </p:cTn>
                                        <p:tgtEl>
                                          <p:spTgt spid="31747">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1747">
                                            <p:txEl>
                                              <p:pRg st="1" end="1"/>
                                            </p:txEl>
                                          </p:spTgt>
                                        </p:tgtEl>
                                      </p:cBhvr>
                                    </p:animEffect>
                                    <p:set>
                                      <p:cBhvr>
                                        <p:cTn id="17" dur="1" fill="hold">
                                          <p:stCondLst>
                                            <p:cond delay="1999"/>
                                          </p:stCondLst>
                                        </p:cTn>
                                        <p:tgtEl>
                                          <p:spTgt spid="31747">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1747">
                                            <p:txEl>
                                              <p:pRg st="2" end="2"/>
                                            </p:txEl>
                                          </p:spTgt>
                                        </p:tgtEl>
                                      </p:cBhvr>
                                    </p:animEffect>
                                    <p:set>
                                      <p:cBhvr>
                                        <p:cTn id="22" dur="1" fill="hold">
                                          <p:stCondLst>
                                            <p:cond delay="1999"/>
                                          </p:stCondLst>
                                        </p:cTn>
                                        <p:tgtEl>
                                          <p:spTgt spid="31747">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1747">
                                            <p:txEl>
                                              <p:pRg st="3" end="3"/>
                                            </p:txEl>
                                          </p:spTgt>
                                        </p:tgtEl>
                                      </p:cBhvr>
                                    </p:animEffect>
                                    <p:set>
                                      <p:cBhvr>
                                        <p:cTn id="27" dur="1" fill="hold">
                                          <p:stCondLst>
                                            <p:cond delay="1999"/>
                                          </p:stCondLst>
                                        </p:cTn>
                                        <p:tgtEl>
                                          <p:spTgt spid="31747">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1747">
                                            <p:txEl>
                                              <p:pRg st="4" end="4"/>
                                            </p:txEl>
                                          </p:spTgt>
                                        </p:tgtEl>
                                      </p:cBhvr>
                                    </p:animEffect>
                                    <p:set>
                                      <p:cBhvr>
                                        <p:cTn id="32" dur="1" fill="hold">
                                          <p:stCondLst>
                                            <p:cond delay="1999"/>
                                          </p:stCondLst>
                                        </p:cTn>
                                        <p:tgtEl>
                                          <p:spTgt spid="31747">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1747">
                                            <p:txEl>
                                              <p:pRg st="5" end="5"/>
                                            </p:txEl>
                                          </p:spTgt>
                                        </p:tgtEl>
                                      </p:cBhvr>
                                    </p:animEffect>
                                    <p:set>
                                      <p:cBhvr>
                                        <p:cTn id="37" dur="1" fill="hold">
                                          <p:stCondLst>
                                            <p:cond delay="1999"/>
                                          </p:stCondLst>
                                        </p:cTn>
                                        <p:tgtEl>
                                          <p:spTgt spid="31747">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1747">
                                            <p:txEl>
                                              <p:pRg st="6" end="6"/>
                                            </p:txEl>
                                          </p:spTgt>
                                        </p:tgtEl>
                                      </p:cBhvr>
                                    </p:animEffect>
                                    <p:set>
                                      <p:cBhvr>
                                        <p:cTn id="42" dur="1" fill="hold">
                                          <p:stCondLst>
                                            <p:cond delay="1999"/>
                                          </p:stCondLst>
                                        </p:cTn>
                                        <p:tgtEl>
                                          <p:spTgt spid="31747">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685800"/>
            <a:ext cx="7924800" cy="609600"/>
          </a:xfrm>
        </p:spPr>
        <p:txBody>
          <a:bodyPr/>
          <a:lstStyle/>
          <a:p>
            <a:pPr eaLnBrk="1" hangingPunct="1"/>
            <a:r>
              <a:rPr lang="en-US" sz="3000" smtClean="0"/>
              <a:t>For Special Attention: </a:t>
            </a:r>
            <a:r>
              <a:rPr lang="en-US" sz="3000" i="1" smtClean="0"/>
              <a:t>Simple Past Tense</a:t>
            </a:r>
          </a:p>
        </p:txBody>
      </p:sp>
      <p:sp>
        <p:nvSpPr>
          <p:cNvPr id="32771" name="Rectangle 3"/>
          <p:cNvSpPr>
            <a:spLocks noGrp="1" noChangeArrowheads="1"/>
          </p:cNvSpPr>
          <p:nvPr>
            <p:ph type="body" idx="1"/>
          </p:nvPr>
        </p:nvSpPr>
        <p:spPr>
          <a:xfrm>
            <a:off x="457200" y="1676400"/>
            <a:ext cx="8229600" cy="4572000"/>
          </a:xfrm>
        </p:spPr>
        <p:txBody>
          <a:bodyPr/>
          <a:lstStyle/>
          <a:p>
            <a:pPr eaLnBrk="1" hangingPunct="1">
              <a:lnSpc>
                <a:spcPct val="90000"/>
              </a:lnSpc>
            </a:pPr>
            <a:r>
              <a:rPr lang="id-ID" dirty="0" smtClean="0"/>
              <a:t>I had to teach a new English class.</a:t>
            </a:r>
          </a:p>
          <a:p>
            <a:pPr eaLnBrk="1" hangingPunct="1">
              <a:lnSpc>
                <a:spcPct val="90000"/>
              </a:lnSpc>
            </a:pPr>
            <a:r>
              <a:rPr lang="id-ID" dirty="0" smtClean="0"/>
              <a:t>I read a list of students’ names. </a:t>
            </a:r>
          </a:p>
          <a:p>
            <a:pPr eaLnBrk="1" hangingPunct="1">
              <a:lnSpc>
                <a:spcPct val="90000"/>
              </a:lnSpc>
            </a:pPr>
            <a:r>
              <a:rPr lang="id-ID" dirty="0" smtClean="0"/>
              <a:t>It was kiddies’ group since they were about 9 and 10 years old.</a:t>
            </a:r>
          </a:p>
          <a:p>
            <a:pPr eaLnBrk="1" hangingPunct="1">
              <a:lnSpc>
                <a:spcPct val="90000"/>
              </a:lnSpc>
            </a:pPr>
            <a:r>
              <a:rPr lang="id-ID" dirty="0" smtClean="0"/>
              <a:t>That was the first day of Spanish carnival.</a:t>
            </a:r>
          </a:p>
          <a:p>
            <a:pPr eaLnBrk="1" hangingPunct="1">
              <a:lnSpc>
                <a:spcPct val="90000"/>
              </a:lnSpc>
            </a:pPr>
            <a:r>
              <a:rPr lang="id-ID" dirty="0" smtClean="0"/>
              <a:t>I wanted to wear ...</a:t>
            </a:r>
          </a:p>
          <a:p>
            <a:pPr eaLnBrk="1" hangingPunct="1">
              <a:lnSpc>
                <a:spcPct val="90000"/>
              </a:lnSpc>
            </a:pPr>
            <a:r>
              <a:rPr lang="id-ID" dirty="0" smtClean="0"/>
              <a:t>That was I decided to wear ...</a:t>
            </a:r>
          </a:p>
          <a:p>
            <a:pPr eaLnBrk="1" hangingPunct="1">
              <a:lnSpc>
                <a:spcPct val="90000"/>
              </a:lnSpc>
            </a:pPr>
            <a:r>
              <a:rPr lang="id-ID" dirty="0" smtClean="0"/>
              <a:t>I walked through the door happily.</a:t>
            </a:r>
          </a:p>
          <a:p>
            <a:pPr eaLnBrk="1" hangingPunct="1">
              <a:lnSpc>
                <a:spcPct val="90000"/>
              </a:lnSpc>
            </a:pPr>
            <a:r>
              <a:rPr lang="id-ID" dirty="0" smtClean="0"/>
              <a:t>etc</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2770"/>
                                        </p:tgtEl>
                                      </p:cBhvr>
                                    </p:animEffect>
                                    <p:set>
                                      <p:cBhvr>
                                        <p:cTn id="7" dur="1" fill="hold">
                                          <p:stCondLst>
                                            <p:cond delay="1999"/>
                                          </p:stCondLst>
                                        </p:cTn>
                                        <p:tgtEl>
                                          <p:spTgt spid="3277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2771">
                                            <p:txEl>
                                              <p:pRg st="0" end="0"/>
                                            </p:txEl>
                                          </p:spTgt>
                                        </p:tgtEl>
                                      </p:cBhvr>
                                    </p:animEffect>
                                    <p:set>
                                      <p:cBhvr>
                                        <p:cTn id="12" dur="1" fill="hold">
                                          <p:stCondLst>
                                            <p:cond delay="1999"/>
                                          </p:stCondLst>
                                        </p:cTn>
                                        <p:tgtEl>
                                          <p:spTgt spid="3277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2771">
                                            <p:txEl>
                                              <p:pRg st="1" end="1"/>
                                            </p:txEl>
                                          </p:spTgt>
                                        </p:tgtEl>
                                      </p:cBhvr>
                                    </p:animEffect>
                                    <p:set>
                                      <p:cBhvr>
                                        <p:cTn id="17" dur="1" fill="hold">
                                          <p:stCondLst>
                                            <p:cond delay="1999"/>
                                          </p:stCondLst>
                                        </p:cTn>
                                        <p:tgtEl>
                                          <p:spTgt spid="32771">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2771">
                                            <p:txEl>
                                              <p:pRg st="2" end="2"/>
                                            </p:txEl>
                                          </p:spTgt>
                                        </p:tgtEl>
                                      </p:cBhvr>
                                    </p:animEffect>
                                    <p:set>
                                      <p:cBhvr>
                                        <p:cTn id="22" dur="1" fill="hold">
                                          <p:stCondLst>
                                            <p:cond delay="1999"/>
                                          </p:stCondLst>
                                        </p:cTn>
                                        <p:tgtEl>
                                          <p:spTgt spid="32771">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2771">
                                            <p:txEl>
                                              <p:pRg st="3" end="3"/>
                                            </p:txEl>
                                          </p:spTgt>
                                        </p:tgtEl>
                                      </p:cBhvr>
                                    </p:animEffect>
                                    <p:set>
                                      <p:cBhvr>
                                        <p:cTn id="27" dur="1" fill="hold">
                                          <p:stCondLst>
                                            <p:cond delay="1999"/>
                                          </p:stCondLst>
                                        </p:cTn>
                                        <p:tgtEl>
                                          <p:spTgt spid="32771">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2771">
                                            <p:txEl>
                                              <p:pRg st="4" end="4"/>
                                            </p:txEl>
                                          </p:spTgt>
                                        </p:tgtEl>
                                      </p:cBhvr>
                                    </p:animEffect>
                                    <p:set>
                                      <p:cBhvr>
                                        <p:cTn id="32" dur="1" fill="hold">
                                          <p:stCondLst>
                                            <p:cond delay="1999"/>
                                          </p:stCondLst>
                                        </p:cTn>
                                        <p:tgtEl>
                                          <p:spTgt spid="32771">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2771">
                                            <p:txEl>
                                              <p:pRg st="5" end="5"/>
                                            </p:txEl>
                                          </p:spTgt>
                                        </p:tgtEl>
                                      </p:cBhvr>
                                    </p:animEffect>
                                    <p:set>
                                      <p:cBhvr>
                                        <p:cTn id="37" dur="1" fill="hold">
                                          <p:stCondLst>
                                            <p:cond delay="1999"/>
                                          </p:stCondLst>
                                        </p:cTn>
                                        <p:tgtEl>
                                          <p:spTgt spid="32771">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2771">
                                            <p:txEl>
                                              <p:pRg st="6" end="6"/>
                                            </p:txEl>
                                          </p:spTgt>
                                        </p:tgtEl>
                                      </p:cBhvr>
                                    </p:animEffect>
                                    <p:set>
                                      <p:cBhvr>
                                        <p:cTn id="42" dur="1" fill="hold">
                                          <p:stCondLst>
                                            <p:cond delay="1999"/>
                                          </p:stCondLst>
                                        </p:cTn>
                                        <p:tgtEl>
                                          <p:spTgt spid="32771">
                                            <p:txEl>
                                              <p:pRg st="6" end="6"/>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1" presetClass="exit" presetSubtype="4" fill="hold" nodeType="clickEffect">
                                  <p:stCondLst>
                                    <p:cond delay="0"/>
                                  </p:stCondLst>
                                  <p:childTnLst>
                                    <p:animEffect transition="out" filter="wheel(4)">
                                      <p:cBhvr>
                                        <p:cTn id="46" dur="2000"/>
                                        <p:tgtEl>
                                          <p:spTgt spid="32771">
                                            <p:txEl>
                                              <p:pRg st="7" end="7"/>
                                            </p:txEl>
                                          </p:spTgt>
                                        </p:tgtEl>
                                      </p:cBhvr>
                                    </p:animEffect>
                                    <p:set>
                                      <p:cBhvr>
                                        <p:cTn id="47" dur="1" fill="hold">
                                          <p:stCondLst>
                                            <p:cond delay="1999"/>
                                          </p:stCondLst>
                                        </p:cTn>
                                        <p:tgtEl>
                                          <p:spTgt spid="32771">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2743200"/>
            <a:ext cx="7543800" cy="914400"/>
          </a:xfrm>
        </p:spPr>
        <p:txBody>
          <a:bodyPr/>
          <a:lstStyle/>
          <a:p>
            <a:pPr algn="ctr" eaLnBrk="1" hangingPunct="1"/>
            <a:r>
              <a:rPr lang="en-US" smtClean="0"/>
              <a:t>Let’s Practice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D31CD1B-383F-4CD9-9D3B-ADFC7FD3E3A8}">
  <ds:schemaRefs>
    <ds:schemaRef ds:uri="http://purl.org/dc/elements/1.1/"/>
    <ds:schemaRef ds:uri="http://schemas.microsoft.com/office/2006/metadata/properties"/>
    <ds:schemaRef ds:uri="http://schemas.microsoft.com/sharepoint/v3"/>
    <ds:schemaRef ds:uri="f1ae628a-3aba-4346-8657-30193ab2008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Network</Template>
  <TotalTime>569</TotalTime>
  <Words>251</Words>
  <Application>Microsoft Office PowerPoint</Application>
  <PresentationFormat>On-screen Show (4:3)</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Network</vt:lpstr>
      <vt:lpstr>RECOUNT TEXT</vt:lpstr>
      <vt:lpstr>WHAT IS RECOUNT TEXT ?</vt:lpstr>
      <vt:lpstr>Some Examples of RECOUNT text are:</vt:lpstr>
      <vt:lpstr>The Generic Structure  (Kerangka Karangan)</vt:lpstr>
      <vt:lpstr>Language Features (Bentuk Bahasa)</vt:lpstr>
      <vt:lpstr>PowerPoint Presentation</vt:lpstr>
      <vt:lpstr>Key Vocabulary</vt:lpstr>
      <vt:lpstr>For Special Attention: Simple Past Tense</vt:lpstr>
      <vt:lpstr>Let’s Practice</vt:lpstr>
      <vt:lpstr>    The Latest Fashion      One day, I had to teach a new English class. I read the list of new students’ name. It was Kiddies’ group since they were about 9 and 10 years old.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      Oh my god! I nearly died! The secretary apologized to me for the wrong details of my new class. </vt:lpstr>
      <vt:lpstr>ANSWER THE QUESTION BASED ON THE TEXT</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USER</cp:lastModifiedBy>
  <cp:revision>53</cp:revision>
  <dcterms:created xsi:type="dcterms:W3CDTF">2027-07-22T12:28:32Z</dcterms:created>
  <dcterms:modified xsi:type="dcterms:W3CDTF">2021-10-01T10:08:28Z</dcterms:modified>
</cp:coreProperties>
</file>