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  <p:sldMasterId id="2147483660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Nunito" panose="020B0604020202020204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882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6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e692bc7671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e692bc7671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692bc7671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692bc7671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692bc7671_0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e692bc7671_0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09CDDC5-399F-4670-A1E2-9345F42F8DA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7/29/2021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C8B1521-BCFA-4BF2-89B7-956A9A0EF00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28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09CDDC5-399F-4670-A1E2-9345F42F8DA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7/29/2021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FC8B1521-BCFA-4BF2-89B7-956A9A0EF00E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117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d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60000"/>
                <a:lumOff val="40000"/>
              </a:schemeClr>
            </a:gs>
            <a:gs pos="43000">
              <a:schemeClr val="accent1">
                <a:lumMod val="45000"/>
                <a:lumOff val="55000"/>
              </a:schemeClr>
            </a:gs>
            <a:gs pos="79000">
              <a:srgbClr val="92D05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CDDC5-399F-4670-A1E2-9345F42F8DAC}" type="datetimeFigureOut">
              <a:rPr lang="en-US" smtClean="0"/>
              <a:t>7/29/2021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8B1521-BCFA-4BF2-89B7-956A9A0EF0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46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osmc.tv/download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balena.io/etche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FA21F-FF55-4240-81EA-DC00495C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338" y="1848533"/>
            <a:ext cx="5340173" cy="2473285"/>
          </a:xfrm>
          <a:prstGeom prst="rect">
            <a:avLst/>
          </a:prstGeom>
        </p:spPr>
      </p:pic>
      <p:sp>
        <p:nvSpPr>
          <p:cNvPr id="128" name="Google Shape;128;p13"/>
          <p:cNvSpPr txBox="1">
            <a:spLocks noGrp="1"/>
          </p:cNvSpPr>
          <p:nvPr>
            <p:ph type="ctrTitle"/>
          </p:nvPr>
        </p:nvSpPr>
        <p:spPr>
          <a:xfrm>
            <a:off x="1826818" y="569766"/>
            <a:ext cx="5490363" cy="11348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sz="4400" b="0" dirty="0">
                <a:latin typeface="Arial"/>
                <a:ea typeface="Arial"/>
                <a:cs typeface="Arial"/>
                <a:sym typeface="Arial"/>
              </a:rPr>
              <a:t>Raspberry Pi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Internet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369219"/>
            <a:ext cx="7262283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50" dirty="0"/>
              <a:t>Internet </a:t>
            </a:r>
            <a:r>
              <a:rPr lang="en-US" sz="2250" dirty="0" err="1"/>
              <a:t>berasal</a:t>
            </a:r>
            <a:r>
              <a:rPr lang="en-US" sz="2250" dirty="0"/>
              <a:t> </a:t>
            </a:r>
            <a:r>
              <a:rPr lang="en-US" sz="2250" dirty="0" err="1"/>
              <a:t>dari</a:t>
            </a:r>
            <a:r>
              <a:rPr lang="en-US" sz="2250" dirty="0"/>
              <a:t> </a:t>
            </a:r>
            <a:r>
              <a:rPr lang="en-US" sz="2250" dirty="0" err="1"/>
              <a:t>istilah</a:t>
            </a:r>
            <a:r>
              <a:rPr lang="en-US" sz="2250" dirty="0"/>
              <a:t> interconnection networking. Internet </a:t>
            </a:r>
            <a:r>
              <a:rPr lang="en-US" sz="2250" dirty="0" err="1"/>
              <a:t>merupakan</a:t>
            </a:r>
            <a:r>
              <a:rPr lang="en-US" sz="2250" dirty="0"/>
              <a:t> </a:t>
            </a:r>
            <a:r>
              <a:rPr lang="en-US" sz="2250" dirty="0" err="1"/>
              <a:t>jaringan</a:t>
            </a:r>
            <a:r>
              <a:rPr lang="en-US" sz="2250" dirty="0"/>
              <a:t> </a:t>
            </a:r>
            <a:r>
              <a:rPr lang="en-US" sz="2250" dirty="0" err="1"/>
              <a:t>luas</a:t>
            </a:r>
            <a:r>
              <a:rPr lang="en-US" sz="2250" dirty="0"/>
              <a:t> yang </a:t>
            </a:r>
            <a:r>
              <a:rPr lang="en-US" sz="2250" dirty="0" err="1"/>
              <a:t>menghubungkan</a:t>
            </a:r>
            <a:r>
              <a:rPr lang="en-US" sz="2250" dirty="0"/>
              <a:t>  </a:t>
            </a:r>
            <a:r>
              <a:rPr lang="en-US" sz="2250" dirty="0" err="1"/>
              <a:t>seluruh</a:t>
            </a:r>
            <a:r>
              <a:rPr lang="en-US" sz="2250" dirty="0"/>
              <a:t> </a:t>
            </a:r>
            <a:r>
              <a:rPr lang="en-US" sz="2250" dirty="0" err="1"/>
              <a:t>komputer</a:t>
            </a:r>
            <a:r>
              <a:rPr lang="en-US" sz="2250" dirty="0"/>
              <a:t> </a:t>
            </a:r>
            <a:r>
              <a:rPr lang="en-US" sz="2250" dirty="0" err="1"/>
              <a:t>dari</a:t>
            </a:r>
            <a:r>
              <a:rPr lang="en-US" sz="2250" dirty="0"/>
              <a:t> </a:t>
            </a:r>
            <a:r>
              <a:rPr lang="en-US" sz="2250" dirty="0" err="1"/>
              <a:t>berbagai</a:t>
            </a:r>
            <a:r>
              <a:rPr lang="en-US" sz="2250" dirty="0"/>
              <a:t> </a:t>
            </a:r>
            <a:r>
              <a:rPr lang="en-US" sz="2250" dirty="0" err="1"/>
              <a:t>penjuru</a:t>
            </a:r>
            <a:r>
              <a:rPr lang="en-US" sz="2250" dirty="0"/>
              <a:t> </a:t>
            </a:r>
            <a:r>
              <a:rPr lang="en-US" sz="2250" dirty="0" err="1"/>
              <a:t>dunia</a:t>
            </a:r>
            <a:r>
              <a:rPr lang="en-US" sz="2250" dirty="0"/>
              <a:t>.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0"/>
            <a:ext cx="1719486" cy="19124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069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16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86" y="1691014"/>
            <a:ext cx="3480172" cy="1756775"/>
          </a:xfrm>
          <a:prstGeom prst="rect">
            <a:avLst/>
          </a:prstGeom>
        </p:spPr>
      </p:pic>
      <p:pic>
        <p:nvPicPr>
          <p:cNvPr id="18" name="Content Placeholder 1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08986" y="1560176"/>
            <a:ext cx="3191806" cy="20184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61643" y="3955094"/>
            <a:ext cx="260282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en-US" sz="27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Gambar</a:t>
            </a:r>
            <a:r>
              <a:rPr lang="en-US" sz="27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Internet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0"/>
            <a:ext cx="1719486" cy="191243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1069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 err="1"/>
              <a:t>Sejarah</a:t>
            </a:r>
            <a:r>
              <a:rPr lang="en-US" b="1" dirty="0"/>
              <a:t> Internet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Di Indonesia internet telah menjadi bagian hidup manusia terutama</a:t>
            </a:r>
          </a:p>
          <a:p>
            <a:pPr marL="0" indent="0">
              <a:buNone/>
            </a:pPr>
            <a:r>
              <a:rPr lang="en-US" dirty="0" err="1"/>
              <a:t>sejak</a:t>
            </a:r>
            <a:r>
              <a:rPr lang="en-US" dirty="0"/>
              <a:t> </a:t>
            </a:r>
            <a:r>
              <a:rPr lang="en-US" dirty="0" err="1"/>
              <a:t>akhir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90-an. </a:t>
            </a:r>
            <a:r>
              <a:rPr lang="en-US" dirty="0" err="1"/>
              <a:t>Meskipun</a:t>
            </a:r>
            <a:r>
              <a:rPr lang="en-US" dirty="0"/>
              <a:t> </a:t>
            </a:r>
            <a:r>
              <a:rPr lang="en-US" dirty="0" err="1"/>
              <a:t>begitu</a:t>
            </a:r>
            <a:r>
              <a:rPr lang="en-US" dirty="0"/>
              <a:t>, di </a:t>
            </a:r>
            <a:r>
              <a:rPr lang="en-US" dirty="0" err="1"/>
              <a:t>negara-negara</a:t>
            </a:r>
            <a:r>
              <a:rPr lang="en-US" dirty="0"/>
              <a:t> </a:t>
            </a:r>
            <a:r>
              <a:rPr lang="en-US" dirty="0" err="1"/>
              <a:t>tertentu</a:t>
            </a:r>
            <a:r>
              <a:rPr lang="en-US" dirty="0"/>
              <a:t> internet </a:t>
            </a:r>
            <a:r>
              <a:rPr lang="pl-PL" dirty="0"/>
              <a:t>telah marak digunakan sejak lama.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Berlanjut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1969. </a:t>
            </a:r>
            <a:r>
              <a:rPr lang="en-US" dirty="0" err="1"/>
              <a:t>Saat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 Robert Taylor (</a:t>
            </a:r>
            <a:r>
              <a:rPr lang="en-US" dirty="0" err="1"/>
              <a:t>kepala</a:t>
            </a:r>
            <a:r>
              <a:rPr lang="en-US" dirty="0"/>
              <a:t> </a:t>
            </a:r>
            <a:r>
              <a:rPr lang="en-US" dirty="0" err="1"/>
              <a:t>kantor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pemrosesan</a:t>
            </a:r>
            <a:r>
              <a:rPr lang="en-US" dirty="0"/>
              <a:t> </a:t>
            </a:r>
            <a:r>
              <a:rPr lang="en-US" dirty="0" err="1"/>
              <a:t>informasi</a:t>
            </a:r>
            <a:r>
              <a:rPr lang="en-US" dirty="0"/>
              <a:t> DARPA (Defense Advanced Research Projects</a:t>
            </a:r>
          </a:p>
          <a:p>
            <a:pPr marL="0" indent="0">
              <a:buNone/>
            </a:pPr>
            <a:r>
              <a:rPr lang="sv-SE" dirty="0"/>
              <a:t>Agency (Badan Riset Angkatan Bersenjata Amerika Serikat) ingin</a:t>
            </a:r>
          </a:p>
          <a:p>
            <a:pPr marL="0" indent="0">
              <a:buNone/>
            </a:pPr>
            <a:r>
              <a:rPr lang="en-US" dirty="0" err="1"/>
              <a:t>mewujudkan</a:t>
            </a:r>
            <a:r>
              <a:rPr lang="en-US" dirty="0"/>
              <a:t> ide </a:t>
            </a:r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jaringan</a:t>
            </a:r>
            <a:r>
              <a:rPr lang="en-US" dirty="0"/>
              <a:t> yang </a:t>
            </a:r>
            <a:r>
              <a:rPr lang="en-US" dirty="0" err="1"/>
              <a:t>saling</a:t>
            </a:r>
            <a:r>
              <a:rPr lang="en-US" dirty="0"/>
              <a:t> </a:t>
            </a:r>
            <a:r>
              <a:rPr lang="en-US" dirty="0" err="1"/>
              <a:t>terhubung</a:t>
            </a:r>
            <a:r>
              <a:rPr lang="en-US" dirty="0"/>
              <a:t>. </a:t>
            </a:r>
            <a:r>
              <a:rPr lang="en-US" dirty="0" err="1"/>
              <a:t>Bersama</a:t>
            </a:r>
            <a:r>
              <a:rPr lang="en-US" dirty="0"/>
              <a:t> Larry Robert, Robert Taylor </a:t>
            </a:r>
            <a:r>
              <a:rPr lang="en-US" dirty="0" err="1"/>
              <a:t>membuat</a:t>
            </a:r>
            <a:r>
              <a:rPr lang="en-US" dirty="0"/>
              <a:t> </a:t>
            </a:r>
            <a:r>
              <a:rPr lang="en-US" dirty="0" err="1"/>
              <a:t>proyek</a:t>
            </a:r>
            <a:r>
              <a:rPr lang="en-US" dirty="0"/>
              <a:t> </a:t>
            </a:r>
            <a:r>
              <a:rPr lang="en-US" dirty="0" err="1"/>
              <a:t>penelitian</a:t>
            </a:r>
            <a:r>
              <a:rPr lang="en-US" dirty="0"/>
              <a:t> </a:t>
            </a:r>
            <a:r>
              <a:rPr lang="en-US" dirty="0" err="1"/>
              <a:t>bernama</a:t>
            </a:r>
            <a:r>
              <a:rPr lang="en-US" dirty="0"/>
              <a:t> ARPANET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0"/>
            <a:ext cx="1719486" cy="1912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830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6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96026"/>
            <a:ext cx="7886700" cy="4236697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1971, Roy Tomlinson </a:t>
            </a:r>
            <a:r>
              <a:rPr lang="en-US" dirty="0" err="1"/>
              <a:t>menciptakan</a:t>
            </a:r>
            <a:r>
              <a:rPr lang="en-US" dirty="0"/>
              <a:t> program e-mail </a:t>
            </a:r>
            <a:r>
              <a:rPr lang="en-US" dirty="0" err="1"/>
              <a:t>untuk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proyek</a:t>
            </a:r>
            <a:r>
              <a:rPr lang="en-US" dirty="0"/>
              <a:t> ARPANET. </a:t>
            </a:r>
            <a:r>
              <a:rPr lang="en-US" dirty="0" err="1"/>
              <a:t>Ciptaan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berhasil</a:t>
            </a:r>
            <a:r>
              <a:rPr lang="en-US" dirty="0"/>
              <a:t> </a:t>
            </a:r>
            <a:r>
              <a:rPr lang="en-US" dirty="0" err="1"/>
              <a:t>ia</a:t>
            </a:r>
            <a:r>
              <a:rPr lang="en-US" dirty="0"/>
              <a:t> </a:t>
            </a:r>
            <a:r>
              <a:rPr lang="en-US" dirty="0" err="1"/>
              <a:t>sempurnakan</a:t>
            </a:r>
            <a:r>
              <a:rPr lang="en-US" dirty="0"/>
              <a:t> </a:t>
            </a:r>
            <a:r>
              <a:rPr lang="en-US" dirty="0" err="1"/>
              <a:t>setahun</a:t>
            </a:r>
            <a:r>
              <a:rPr lang="en-US" dirty="0"/>
              <a:t> </a:t>
            </a:r>
            <a:r>
              <a:rPr lang="en-US" dirty="0" err="1"/>
              <a:t>kemudian</a:t>
            </a:r>
            <a:r>
              <a:rPr lang="en-US" dirty="0"/>
              <a:t>. 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1973 </a:t>
            </a:r>
            <a:r>
              <a:rPr lang="en-US" dirty="0" err="1"/>
              <a:t>jaringan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ARPANET </a:t>
            </a:r>
            <a:r>
              <a:rPr lang="en-US" dirty="0" err="1"/>
              <a:t>mulai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dikembangkan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</a:t>
            </a:r>
            <a:r>
              <a:rPr lang="en-US" dirty="0" err="1"/>
              <a:t>luar</a:t>
            </a:r>
            <a:r>
              <a:rPr lang="en-US" dirty="0"/>
              <a:t> </a:t>
            </a:r>
            <a:r>
              <a:rPr lang="en-US" dirty="0" err="1"/>
              <a:t>Amerika</a:t>
            </a:r>
            <a:r>
              <a:rPr lang="en-US" dirty="0"/>
              <a:t> </a:t>
            </a:r>
            <a:r>
              <a:rPr lang="en-US" dirty="0" err="1"/>
              <a:t>Serikat</a:t>
            </a:r>
            <a:r>
              <a:rPr lang="en-US" dirty="0"/>
              <a:t>. </a:t>
            </a:r>
            <a:r>
              <a:rPr lang="en-US" dirty="0" err="1"/>
              <a:t>Komputer</a:t>
            </a:r>
            <a:r>
              <a:rPr lang="en-US" dirty="0"/>
              <a:t> University College di</a:t>
            </a:r>
          </a:p>
          <a:p>
            <a:pPr marL="0" indent="0">
              <a:buNone/>
            </a:pPr>
            <a:r>
              <a:rPr lang="en-US" dirty="0"/>
              <a:t>London </a:t>
            </a:r>
            <a:r>
              <a:rPr lang="en-US" dirty="0" err="1"/>
              <a:t>merupakan</a:t>
            </a:r>
            <a:r>
              <a:rPr lang="en-US" dirty="0"/>
              <a:t> </a:t>
            </a:r>
            <a:r>
              <a:rPr lang="en-US" dirty="0" err="1"/>
              <a:t>komputer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yang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anggota</a:t>
            </a:r>
            <a:r>
              <a:rPr lang="en-US" dirty="0"/>
              <a:t> </a:t>
            </a:r>
            <a:r>
              <a:rPr lang="en-US" dirty="0" err="1"/>
              <a:t>jaringan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ARPANET.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tahun</a:t>
            </a:r>
            <a:r>
              <a:rPr lang="en-US" dirty="0"/>
              <a:t> yang </a:t>
            </a:r>
            <a:r>
              <a:rPr lang="en-US" dirty="0" err="1"/>
              <a:t>sama</a:t>
            </a:r>
            <a:r>
              <a:rPr lang="en-US" dirty="0"/>
              <a:t>, Vinton Cerf </a:t>
            </a:r>
            <a:r>
              <a:rPr lang="en-US" dirty="0" err="1"/>
              <a:t>dan</a:t>
            </a:r>
            <a:r>
              <a:rPr lang="en-US" dirty="0"/>
              <a:t> Bob Kahn </a:t>
            </a:r>
            <a:r>
              <a:rPr lang="en-US" dirty="0" err="1"/>
              <a:t>mempresentasikan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gagasan</a:t>
            </a:r>
            <a:r>
              <a:rPr lang="en-US" dirty="0"/>
              <a:t> yang </a:t>
            </a:r>
            <a:r>
              <a:rPr lang="en-US" dirty="0" err="1"/>
              <a:t>lebih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830"/>
            <a:ext cx="1719486" cy="1912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-83632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/>
              <a:t>Notasi</a:t>
            </a:r>
            <a:r>
              <a:rPr lang="en-US" b="1" dirty="0"/>
              <a:t> </a:t>
            </a:r>
            <a:r>
              <a:rPr lang="en-US" b="1" dirty="0" err="1"/>
              <a:t>Kecepatan</a:t>
            </a:r>
            <a:r>
              <a:rPr lang="en-US" b="1" dirty="0"/>
              <a:t> Transfer Data</a:t>
            </a:r>
            <a:br>
              <a:rPr lang="en-US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9743" y="989542"/>
            <a:ext cx="6161946" cy="383093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6000" dirty="0" err="1"/>
              <a:t>Dalam</a:t>
            </a:r>
            <a:r>
              <a:rPr lang="en-US" sz="6000" dirty="0"/>
              <a:t> </a:t>
            </a:r>
            <a:r>
              <a:rPr lang="en-US" sz="6000" dirty="0" err="1"/>
              <a:t>dunia</a:t>
            </a:r>
            <a:r>
              <a:rPr lang="en-US" sz="6000" dirty="0"/>
              <a:t> </a:t>
            </a:r>
            <a:r>
              <a:rPr lang="en-US" sz="6000" dirty="0" err="1"/>
              <a:t>jaringan</a:t>
            </a:r>
            <a:r>
              <a:rPr lang="en-US" sz="6000" dirty="0"/>
              <a:t> </a:t>
            </a:r>
            <a:r>
              <a:rPr lang="en-US" sz="6000" dirty="0" err="1"/>
              <a:t>dan</a:t>
            </a:r>
            <a:r>
              <a:rPr lang="en-US" sz="6000" dirty="0"/>
              <a:t> internet, </a:t>
            </a:r>
            <a:r>
              <a:rPr lang="en-US" sz="6000" dirty="0" err="1"/>
              <a:t>kecepatan</a:t>
            </a:r>
            <a:r>
              <a:rPr lang="en-US" sz="6000" dirty="0"/>
              <a:t> transfer data </a:t>
            </a:r>
            <a:r>
              <a:rPr lang="en-US" sz="6000" dirty="0" err="1"/>
              <a:t>menjadi</a:t>
            </a:r>
            <a:endParaRPr lang="en-US" sz="6000" dirty="0"/>
          </a:p>
          <a:p>
            <a:pPr marL="0" indent="0">
              <a:buNone/>
            </a:pPr>
            <a:r>
              <a:rPr lang="en-US" sz="6000" dirty="0" err="1"/>
              <a:t>topik</a:t>
            </a:r>
            <a:r>
              <a:rPr lang="en-US" sz="6000" dirty="0"/>
              <a:t> yang </a:t>
            </a:r>
            <a:r>
              <a:rPr lang="en-US" sz="6000" dirty="0" err="1"/>
              <a:t>sering</a:t>
            </a:r>
            <a:r>
              <a:rPr lang="en-US" sz="6000" dirty="0"/>
              <a:t> </a:t>
            </a:r>
            <a:r>
              <a:rPr lang="en-US" sz="6000" dirty="0" err="1"/>
              <a:t>dibicarakan</a:t>
            </a:r>
            <a:r>
              <a:rPr lang="en-US" sz="6000" dirty="0"/>
              <a:t>. </a:t>
            </a:r>
            <a:r>
              <a:rPr lang="en-US" sz="6000" dirty="0" err="1"/>
              <a:t>Semakin</a:t>
            </a:r>
            <a:r>
              <a:rPr lang="en-US" sz="6000" dirty="0"/>
              <a:t> </a:t>
            </a:r>
            <a:r>
              <a:rPr lang="en-US" sz="6000" dirty="0" err="1"/>
              <a:t>cepat</a:t>
            </a:r>
            <a:r>
              <a:rPr lang="en-US" sz="6000" dirty="0"/>
              <a:t> transfer data </a:t>
            </a:r>
            <a:r>
              <a:rPr lang="en-US" sz="6000" dirty="0" err="1"/>
              <a:t>dapat</a:t>
            </a:r>
            <a:r>
              <a:rPr lang="en-US" sz="6000" dirty="0"/>
              <a:t> </a:t>
            </a:r>
            <a:r>
              <a:rPr lang="en-US" sz="6000" dirty="0" err="1"/>
              <a:t>dilakukan</a:t>
            </a:r>
            <a:r>
              <a:rPr lang="en-US" sz="6000" dirty="0"/>
              <a:t>,</a:t>
            </a:r>
          </a:p>
          <a:p>
            <a:pPr marL="0" indent="0" algn="just">
              <a:buNone/>
            </a:pPr>
            <a:r>
              <a:rPr lang="fi-FI" sz="6000" dirty="0"/>
              <a:t>koneksi jaringan dan internet semakin lancar. </a:t>
            </a:r>
            <a:r>
              <a:rPr lang="en-US" sz="6000" dirty="0" err="1"/>
              <a:t>Kecepatan</a:t>
            </a:r>
            <a:r>
              <a:rPr lang="en-US" sz="6000" dirty="0"/>
              <a:t> transfer data </a:t>
            </a:r>
            <a:r>
              <a:rPr lang="en-US" sz="6000" dirty="0" err="1"/>
              <a:t>diukur</a:t>
            </a:r>
            <a:r>
              <a:rPr lang="en-US" sz="6000" dirty="0"/>
              <a:t> </a:t>
            </a:r>
            <a:r>
              <a:rPr lang="en-US" sz="6000" dirty="0" err="1"/>
              <a:t>menggunakan</a:t>
            </a:r>
            <a:r>
              <a:rPr lang="en-US" sz="6000" dirty="0"/>
              <a:t> </a:t>
            </a:r>
            <a:r>
              <a:rPr lang="en-US" sz="6000" dirty="0" err="1"/>
              <a:t>satuan</a:t>
            </a:r>
            <a:r>
              <a:rPr lang="en-US" sz="6000" dirty="0"/>
              <a:t> </a:t>
            </a:r>
            <a:r>
              <a:rPr lang="en-US" sz="6000" dirty="0" err="1"/>
              <a:t>umum</a:t>
            </a:r>
            <a:r>
              <a:rPr lang="en-US" sz="6000" dirty="0"/>
              <a:t> bit per</a:t>
            </a:r>
            <a:r>
              <a:rPr lang="sv-SE" sz="6000" dirty="0"/>
              <a:t>second (bit per detik) atau disingkat bps. Notasi bps digunakan pada</a:t>
            </a:r>
          </a:p>
          <a:p>
            <a:pPr marL="0" indent="0">
              <a:buNone/>
            </a:pPr>
            <a:r>
              <a:rPr lang="en-US" sz="6000" dirty="0" err="1"/>
              <a:t>peralatan</a:t>
            </a:r>
            <a:r>
              <a:rPr lang="en-US" sz="6000" dirty="0"/>
              <a:t> </a:t>
            </a:r>
            <a:r>
              <a:rPr lang="en-US" sz="6000" dirty="0" err="1"/>
              <a:t>jaringan</a:t>
            </a:r>
            <a:r>
              <a:rPr lang="en-US" sz="6000" dirty="0"/>
              <a:t> </a:t>
            </a:r>
            <a:r>
              <a:rPr lang="en-US" sz="6000" dirty="0" err="1"/>
              <a:t>semisal</a:t>
            </a:r>
            <a:r>
              <a:rPr lang="en-US" sz="6000" dirty="0"/>
              <a:t> modem. </a:t>
            </a:r>
            <a:r>
              <a:rPr lang="en-US" sz="6000" dirty="0" err="1"/>
              <a:t>Perhatikan</a:t>
            </a:r>
            <a:r>
              <a:rPr lang="en-US" sz="6000" dirty="0"/>
              <a:t> </a:t>
            </a:r>
            <a:r>
              <a:rPr lang="en-US" sz="6000" dirty="0" err="1"/>
              <a:t>contoh</a:t>
            </a:r>
            <a:r>
              <a:rPr lang="en-US" sz="6000" dirty="0"/>
              <a:t> </a:t>
            </a:r>
            <a:r>
              <a:rPr lang="en-US" sz="6000" dirty="0" err="1"/>
              <a:t>notasi</a:t>
            </a:r>
            <a:r>
              <a:rPr lang="en-US" sz="6000" dirty="0"/>
              <a:t> </a:t>
            </a:r>
            <a:r>
              <a:rPr lang="en-US" sz="6000" dirty="0" err="1"/>
              <a:t>kecepatan</a:t>
            </a:r>
            <a:endParaRPr lang="en-US" sz="6000" dirty="0"/>
          </a:p>
          <a:p>
            <a:pPr marL="0" indent="0">
              <a:buNone/>
            </a:pPr>
            <a:r>
              <a:rPr lang="en-US" sz="6000" dirty="0"/>
              <a:t>transfer data </a:t>
            </a:r>
            <a:r>
              <a:rPr lang="en-US" sz="6000" dirty="0" err="1"/>
              <a:t>berikut</a:t>
            </a:r>
            <a:r>
              <a:rPr lang="en-US" sz="6000" dirty="0"/>
              <a:t>:</a:t>
            </a:r>
          </a:p>
          <a:p>
            <a:pPr marL="0" indent="0">
              <a:buNone/>
            </a:pPr>
            <a:r>
              <a:rPr lang="en-US" sz="4800" dirty="0"/>
              <a:t>1.000 bit/second = 1 kilobit/second = 1 kbps</a:t>
            </a:r>
          </a:p>
          <a:p>
            <a:pPr marL="0" indent="0" algn="just">
              <a:buNone/>
            </a:pPr>
            <a:r>
              <a:rPr lang="en-US" sz="4800" dirty="0"/>
              <a:t>1.000.000 bit/second = 1 megabit/second = 1 Mbps</a:t>
            </a:r>
          </a:p>
          <a:p>
            <a:pPr marL="0" indent="0">
              <a:buNone/>
            </a:pPr>
            <a:r>
              <a:rPr lang="en-US" sz="4800" dirty="0"/>
              <a:t>100.000.000 bit/second = 1 gigabit/second = 1 </a:t>
            </a:r>
            <a:r>
              <a:rPr lang="en-US" sz="4800" dirty="0" err="1"/>
              <a:t>Gbps</a:t>
            </a:r>
            <a:endParaRPr lang="en-US" sz="4800" dirty="0"/>
          </a:p>
          <a:p>
            <a:pPr marL="0" indent="0">
              <a:buNone/>
            </a:pPr>
            <a:r>
              <a:rPr lang="en-US" sz="4200" dirty="0" err="1"/>
              <a:t>Selain</a:t>
            </a:r>
            <a:r>
              <a:rPr lang="en-US" sz="4200" dirty="0"/>
              <a:t> </a:t>
            </a:r>
            <a:r>
              <a:rPr lang="en-US" sz="4200" dirty="0" err="1"/>
              <a:t>notasi</a:t>
            </a:r>
            <a:r>
              <a:rPr lang="en-US" sz="4200" dirty="0"/>
              <a:t> </a:t>
            </a:r>
            <a:r>
              <a:rPr lang="en-US" sz="4200" dirty="0" err="1"/>
              <a:t>dalam</a:t>
            </a:r>
            <a:r>
              <a:rPr lang="en-US" sz="4200" dirty="0"/>
              <a:t> bit, </a:t>
            </a:r>
            <a:r>
              <a:rPr lang="en-US" sz="4200" dirty="0" err="1"/>
              <a:t>kecepatan</a:t>
            </a:r>
            <a:r>
              <a:rPr lang="en-US" sz="4200" dirty="0"/>
              <a:t> transfer data </a:t>
            </a:r>
            <a:r>
              <a:rPr lang="en-US" sz="4200" dirty="0" err="1"/>
              <a:t>juga</a:t>
            </a:r>
            <a:r>
              <a:rPr lang="en-US" sz="4200" dirty="0"/>
              <a:t> </a:t>
            </a:r>
            <a:r>
              <a:rPr lang="en-US" sz="4200" dirty="0" err="1"/>
              <a:t>dinyatakan</a:t>
            </a:r>
            <a:r>
              <a:rPr lang="en-US" sz="4200" dirty="0"/>
              <a:t> </a:t>
            </a:r>
            <a:r>
              <a:rPr lang="en-US" sz="4200" dirty="0" err="1"/>
              <a:t>dalam</a:t>
            </a:r>
            <a:endParaRPr lang="en-US" sz="4200" dirty="0"/>
          </a:p>
          <a:p>
            <a:pPr marL="0" indent="0">
              <a:buNone/>
            </a:pPr>
            <a:r>
              <a:rPr lang="en-US" sz="3600" dirty="0" err="1"/>
              <a:t>satuan</a:t>
            </a:r>
            <a:r>
              <a:rPr lang="en-US" sz="3600" dirty="0"/>
              <a:t> Byte per second. </a:t>
            </a:r>
            <a:r>
              <a:rPr lang="en-US" sz="3600" dirty="0" err="1"/>
              <a:t>Satu</a:t>
            </a:r>
            <a:r>
              <a:rPr lang="en-US" sz="3600" dirty="0"/>
              <a:t> Byte </a:t>
            </a:r>
            <a:r>
              <a:rPr lang="en-US" sz="3600" dirty="0" err="1"/>
              <a:t>setara</a:t>
            </a:r>
            <a:r>
              <a:rPr lang="en-US" sz="3600" dirty="0"/>
              <a:t> </a:t>
            </a:r>
            <a:r>
              <a:rPr lang="en-US" sz="3600" dirty="0" err="1"/>
              <a:t>dengan</a:t>
            </a:r>
            <a:r>
              <a:rPr lang="en-US" sz="3600" dirty="0"/>
              <a:t> 8 bit. </a:t>
            </a:r>
            <a:r>
              <a:rPr lang="en-US" sz="3600" dirty="0" err="1"/>
              <a:t>Jadi</a:t>
            </a:r>
            <a:r>
              <a:rPr lang="en-US" sz="3600" dirty="0"/>
              <a:t>, </a:t>
            </a:r>
            <a:r>
              <a:rPr lang="en-US" sz="3600" dirty="0" err="1"/>
              <a:t>diperoleh</a:t>
            </a:r>
            <a:endParaRPr lang="en-US" sz="3600" dirty="0"/>
          </a:p>
          <a:p>
            <a:pPr marL="0" indent="0">
              <a:buNone/>
            </a:pPr>
            <a:r>
              <a:rPr lang="en-US" sz="3600" dirty="0" err="1"/>
              <a:t>hubungan</a:t>
            </a:r>
            <a:r>
              <a:rPr lang="en-US" sz="3600" dirty="0"/>
              <a:t> </a:t>
            </a:r>
            <a:r>
              <a:rPr lang="en-US" sz="3600" dirty="0" err="1"/>
              <a:t>berikut</a:t>
            </a:r>
            <a:r>
              <a:rPr lang="en-US" sz="3600" dirty="0"/>
              <a:t>.</a:t>
            </a:r>
          </a:p>
          <a:p>
            <a:pPr marL="0" indent="0">
              <a:buNone/>
            </a:pPr>
            <a:r>
              <a:rPr lang="en-US" sz="3600" dirty="0"/>
              <a:t>1 </a:t>
            </a:r>
            <a:r>
              <a:rPr lang="en-US" sz="3600" dirty="0" err="1"/>
              <a:t>kBps</a:t>
            </a:r>
            <a:r>
              <a:rPr lang="en-US" sz="3600" dirty="0"/>
              <a:t> = 8 kbps</a:t>
            </a:r>
          </a:p>
          <a:p>
            <a:pPr marL="0" indent="0">
              <a:buNone/>
            </a:pPr>
            <a:r>
              <a:rPr lang="en-US" sz="3600" dirty="0"/>
              <a:t>1 </a:t>
            </a:r>
            <a:r>
              <a:rPr lang="en-US" sz="3600" dirty="0" err="1"/>
              <a:t>MBps</a:t>
            </a:r>
            <a:r>
              <a:rPr lang="en-US" sz="3600" dirty="0"/>
              <a:t> = 8 Mbps</a:t>
            </a:r>
          </a:p>
          <a:p>
            <a:pPr marL="0" indent="0">
              <a:buNone/>
            </a:pPr>
            <a:r>
              <a:rPr lang="en-US" sz="3600" dirty="0"/>
              <a:t>1 </a:t>
            </a:r>
            <a:r>
              <a:rPr lang="en-US" sz="3600" dirty="0" err="1"/>
              <a:t>GBps</a:t>
            </a:r>
            <a:r>
              <a:rPr lang="en-US" sz="3600" dirty="0"/>
              <a:t> = 8 </a:t>
            </a:r>
            <a:r>
              <a:rPr lang="en-US" sz="3600" dirty="0" err="1"/>
              <a:t>Gbps</a:t>
            </a:r>
            <a:endParaRPr lang="en-US" sz="3600" dirty="0"/>
          </a:p>
          <a:p>
            <a:r>
              <a:rPr lang="en-US" sz="600" dirty="0" err="1"/>
              <a:t>jaringan</a:t>
            </a:r>
            <a:endParaRPr lang="en-US" sz="600" dirty="0"/>
          </a:p>
          <a:p>
            <a:r>
              <a:rPr lang="en-US" sz="600" dirty="0" err="1"/>
              <a:t>atau</a:t>
            </a:r>
            <a:endParaRPr lang="en-US" sz="600" dirty="0"/>
          </a:p>
          <a:p>
            <a:r>
              <a:rPr lang="en-US" sz="600" dirty="0"/>
              <a:t>internet.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93095"/>
            <a:ext cx="733823" cy="8161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0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005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89208"/>
            <a:ext cx="7886700" cy="4043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err="1"/>
              <a:t>Selain</a:t>
            </a:r>
            <a:r>
              <a:rPr lang="en-US" sz="1800" dirty="0"/>
              <a:t> </a:t>
            </a:r>
            <a:r>
              <a:rPr lang="en-US" sz="1800" dirty="0" err="1"/>
              <a:t>notasi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bit, </a:t>
            </a:r>
            <a:r>
              <a:rPr lang="en-US" sz="1800" dirty="0" err="1"/>
              <a:t>kecepatan</a:t>
            </a:r>
            <a:r>
              <a:rPr lang="en-US" sz="1800" dirty="0"/>
              <a:t> transfer data </a:t>
            </a:r>
            <a:r>
              <a:rPr lang="en-US" sz="1800" dirty="0" err="1"/>
              <a:t>juga</a:t>
            </a:r>
            <a:r>
              <a:rPr lang="en-US" sz="1800" dirty="0"/>
              <a:t> </a:t>
            </a:r>
            <a:r>
              <a:rPr lang="en-US" sz="1800" dirty="0" err="1"/>
              <a:t>dinyatakan</a:t>
            </a:r>
            <a:r>
              <a:rPr lang="en-US" sz="1800" dirty="0"/>
              <a:t> </a:t>
            </a:r>
            <a:r>
              <a:rPr lang="en-US" sz="1800" dirty="0" err="1"/>
              <a:t>dalam</a:t>
            </a:r>
            <a:r>
              <a:rPr lang="en-US" sz="1800" dirty="0"/>
              <a:t> </a:t>
            </a:r>
            <a:r>
              <a:rPr lang="en-US" sz="1800" dirty="0" err="1"/>
              <a:t>satuan</a:t>
            </a:r>
            <a:r>
              <a:rPr lang="en-US" sz="1800" dirty="0"/>
              <a:t> Byte per second. </a:t>
            </a:r>
            <a:r>
              <a:rPr lang="en-US" sz="1800" dirty="0" err="1"/>
              <a:t>Satu</a:t>
            </a:r>
            <a:r>
              <a:rPr lang="en-US" sz="1800" dirty="0"/>
              <a:t> Byte </a:t>
            </a:r>
            <a:r>
              <a:rPr lang="en-US" sz="1800" dirty="0" err="1"/>
              <a:t>setara</a:t>
            </a:r>
            <a:r>
              <a:rPr lang="en-US" sz="1800" dirty="0"/>
              <a:t> </a:t>
            </a:r>
            <a:r>
              <a:rPr lang="en-US" sz="1800" dirty="0" err="1"/>
              <a:t>dengan</a:t>
            </a:r>
            <a:r>
              <a:rPr lang="en-US" sz="1800" dirty="0"/>
              <a:t> 8 bit. </a:t>
            </a:r>
            <a:r>
              <a:rPr lang="en-US" sz="1800" dirty="0" err="1"/>
              <a:t>Jadi</a:t>
            </a:r>
            <a:r>
              <a:rPr lang="en-US" sz="1800" dirty="0"/>
              <a:t>, </a:t>
            </a:r>
            <a:r>
              <a:rPr lang="en-US" sz="1800" dirty="0" err="1"/>
              <a:t>diperoleh</a:t>
            </a:r>
            <a:r>
              <a:rPr lang="en-US" sz="1800" dirty="0"/>
              <a:t> </a:t>
            </a:r>
            <a:r>
              <a:rPr lang="en-US" sz="1800" dirty="0" err="1"/>
              <a:t>hubungan</a:t>
            </a:r>
            <a:r>
              <a:rPr lang="en-US" sz="1800" dirty="0"/>
              <a:t> </a:t>
            </a:r>
            <a:r>
              <a:rPr lang="en-US" sz="1800" dirty="0" err="1"/>
              <a:t>berikut</a:t>
            </a:r>
            <a:r>
              <a:rPr lang="en-US" sz="1800" dirty="0"/>
              <a:t>.</a:t>
            </a:r>
          </a:p>
          <a:p>
            <a:pPr marL="0" indent="0">
              <a:buNone/>
            </a:pPr>
            <a:r>
              <a:rPr lang="en-US" sz="1800" dirty="0"/>
              <a:t>1 </a:t>
            </a:r>
            <a:r>
              <a:rPr lang="en-US" sz="1800" dirty="0" err="1"/>
              <a:t>kBps</a:t>
            </a:r>
            <a:r>
              <a:rPr lang="en-US" sz="1800" dirty="0"/>
              <a:t> = 8 kbps</a:t>
            </a:r>
          </a:p>
          <a:p>
            <a:pPr marL="0" indent="0">
              <a:buNone/>
            </a:pPr>
            <a:r>
              <a:rPr lang="en-US" sz="1800" dirty="0"/>
              <a:t>1 </a:t>
            </a:r>
            <a:r>
              <a:rPr lang="en-US" sz="1800" dirty="0" err="1"/>
              <a:t>MBps</a:t>
            </a:r>
            <a:r>
              <a:rPr lang="en-US" sz="1800" dirty="0"/>
              <a:t> = 8 Mbps</a:t>
            </a:r>
          </a:p>
          <a:p>
            <a:pPr marL="0" indent="0">
              <a:buNone/>
            </a:pPr>
            <a:r>
              <a:rPr lang="en-US" sz="1800" dirty="0"/>
              <a:t>1 </a:t>
            </a:r>
            <a:r>
              <a:rPr lang="en-US" sz="1800" dirty="0" err="1"/>
              <a:t>GBps</a:t>
            </a:r>
            <a:r>
              <a:rPr lang="en-US" sz="1800" dirty="0"/>
              <a:t> = 8 </a:t>
            </a:r>
            <a:r>
              <a:rPr lang="en-US" sz="1800" dirty="0" err="1"/>
              <a:t>Gbps</a:t>
            </a:r>
            <a:endParaRPr lang="en-US" sz="1800" dirty="0"/>
          </a:p>
          <a:p>
            <a:pPr marL="0" indent="0">
              <a:buNone/>
            </a:pPr>
            <a:r>
              <a:rPr lang="en-US" sz="1800" dirty="0" err="1"/>
              <a:t>Notasi</a:t>
            </a:r>
            <a:r>
              <a:rPr lang="en-US" sz="1800" dirty="0"/>
              <a:t> Bps </a:t>
            </a:r>
            <a:r>
              <a:rPr lang="en-US" sz="1800" dirty="0" err="1"/>
              <a:t>digunakan</a:t>
            </a:r>
            <a:r>
              <a:rPr lang="en-US" sz="1800" dirty="0"/>
              <a:t> </a:t>
            </a:r>
            <a:r>
              <a:rPr lang="en-US" sz="1800" dirty="0" err="1"/>
              <a:t>untuk</a:t>
            </a:r>
            <a:r>
              <a:rPr lang="en-US" sz="1800" dirty="0"/>
              <a:t> </a:t>
            </a:r>
            <a:r>
              <a:rPr lang="en-US" sz="1800" dirty="0" err="1"/>
              <a:t>mengukur</a:t>
            </a:r>
            <a:r>
              <a:rPr lang="en-US" sz="1800" dirty="0"/>
              <a:t> </a:t>
            </a:r>
            <a:r>
              <a:rPr lang="en-US" sz="1800" dirty="0" err="1"/>
              <a:t>kecepatan</a:t>
            </a:r>
            <a:r>
              <a:rPr lang="en-US" sz="1800" dirty="0"/>
              <a:t> transfer data </a:t>
            </a:r>
            <a:r>
              <a:rPr lang="en-US" sz="1800" dirty="0" err="1"/>
              <a:t>menggunakan</a:t>
            </a:r>
            <a:r>
              <a:rPr lang="en-US" sz="1800" dirty="0"/>
              <a:t>  </a:t>
            </a:r>
            <a:r>
              <a:rPr lang="en-US" sz="1800" dirty="0" err="1"/>
              <a:t>jaringan</a:t>
            </a:r>
            <a:r>
              <a:rPr lang="en-US" sz="1800" dirty="0"/>
              <a:t> </a:t>
            </a:r>
            <a:r>
              <a:rPr lang="en-US" sz="1800" dirty="0" err="1"/>
              <a:t>atau</a:t>
            </a:r>
            <a:r>
              <a:rPr lang="en-US" sz="1800" dirty="0"/>
              <a:t> internet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830"/>
            <a:ext cx="1719486" cy="1912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23872" y="12669"/>
            <a:ext cx="1320128" cy="146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Pengalamatan</a:t>
            </a:r>
            <a:r>
              <a:rPr lang="en-US" b="1" dirty="0"/>
              <a:t> di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	</a:t>
            </a:r>
            <a:r>
              <a:rPr lang="fi-FI" dirty="0"/>
              <a:t>Alamat situs internet misalnya www.depdiknas.go.id. Penulisan www, </a:t>
            </a:r>
            <a:r>
              <a:rPr lang="en-US" dirty="0" err="1"/>
              <a:t>tanda</a:t>
            </a:r>
            <a:r>
              <a:rPr lang="en-US" dirty="0"/>
              <a:t> </a:t>
            </a:r>
            <a:r>
              <a:rPr lang="en-US" dirty="0" err="1"/>
              <a:t>titik</a:t>
            </a:r>
            <a:r>
              <a:rPr lang="en-US" dirty="0"/>
              <a:t> (</a:t>
            </a:r>
            <a:r>
              <a:rPr lang="en-US" dirty="0" err="1"/>
              <a:t>dibaca</a:t>
            </a:r>
            <a:r>
              <a:rPr lang="en-US" dirty="0"/>
              <a:t> ”dot”), </a:t>
            </a:r>
            <a:r>
              <a:rPr lang="en-US" dirty="0" err="1"/>
              <a:t>dan</a:t>
            </a:r>
            <a:r>
              <a:rPr lang="en-US" dirty="0"/>
              <a:t> com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salah</a:t>
            </a:r>
            <a:r>
              <a:rPr lang="en-US" dirty="0"/>
              <a:t> </a:t>
            </a:r>
            <a:r>
              <a:rPr lang="en-US" dirty="0" err="1"/>
              <a:t>satu</a:t>
            </a:r>
            <a:r>
              <a:rPr lang="en-US" dirty="0"/>
              <a:t> </a:t>
            </a:r>
            <a:r>
              <a:rPr lang="en-US" dirty="0" err="1"/>
              <a:t>aturan</a:t>
            </a:r>
            <a:r>
              <a:rPr lang="en-US" dirty="0"/>
              <a:t> </a:t>
            </a:r>
            <a:r>
              <a:rPr lang="en-US" dirty="0" err="1"/>
              <a:t>penulisan</a:t>
            </a:r>
            <a:r>
              <a:rPr lang="en-US" dirty="0"/>
              <a:t> </a:t>
            </a:r>
            <a:r>
              <a:rPr lang="en-US" dirty="0" err="1"/>
              <a:t>alamat</a:t>
            </a:r>
            <a:r>
              <a:rPr lang="en-US" dirty="0"/>
              <a:t> </a:t>
            </a:r>
            <a:r>
              <a:rPr lang="sv-SE" dirty="0"/>
              <a:t>situs di internet. Bagaimana dengan aturan penulisan yang lain? Simak dan </a:t>
            </a:r>
            <a:r>
              <a:rPr lang="en-US" dirty="0" err="1"/>
              <a:t>temukan</a:t>
            </a:r>
            <a:r>
              <a:rPr lang="en-US" dirty="0"/>
              <a:t> </a:t>
            </a:r>
            <a:r>
              <a:rPr lang="en-US" dirty="0" err="1"/>
              <a:t>jawabannya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uraian</a:t>
            </a:r>
            <a:r>
              <a:rPr lang="en-US" dirty="0"/>
              <a:t> </a:t>
            </a:r>
            <a:r>
              <a:rPr lang="en-US" dirty="0" err="1"/>
              <a:t>berikut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Alamat internet </a:t>
            </a:r>
            <a:r>
              <a:rPr lang="en-US" dirty="0" err="1"/>
              <a:t>disebut</a:t>
            </a:r>
            <a:r>
              <a:rPr lang="en-US" dirty="0"/>
              <a:t> </a:t>
            </a:r>
            <a:r>
              <a:rPr lang="en-US" dirty="0" err="1"/>
              <a:t>sebagai</a:t>
            </a:r>
            <a:r>
              <a:rPr lang="en-US" dirty="0"/>
              <a:t> Uniform Resource Locator (URL).</a:t>
            </a:r>
          </a:p>
          <a:p>
            <a:pPr marL="0" indent="0">
              <a:buNone/>
            </a:pPr>
            <a:r>
              <a:rPr lang="en-US" dirty="0"/>
              <a:t>URL </a:t>
            </a:r>
            <a:r>
              <a:rPr lang="en-US" dirty="0" err="1"/>
              <a:t>terdiri</a:t>
            </a:r>
            <a:r>
              <a:rPr lang="en-US" dirty="0"/>
              <a:t> </a:t>
            </a:r>
            <a:r>
              <a:rPr lang="en-US" dirty="0" err="1"/>
              <a:t>atas</a:t>
            </a:r>
            <a:r>
              <a:rPr lang="en-US" dirty="0"/>
              <a:t> </a:t>
            </a:r>
            <a:r>
              <a:rPr lang="en-US" dirty="0" err="1"/>
              <a:t>tiga</a:t>
            </a:r>
            <a:r>
              <a:rPr lang="en-US" dirty="0"/>
              <a:t> </a:t>
            </a:r>
            <a:r>
              <a:rPr lang="en-US" dirty="0" err="1"/>
              <a:t>jenis</a:t>
            </a:r>
            <a:r>
              <a:rPr lang="en-US" dirty="0"/>
              <a:t> </a:t>
            </a:r>
            <a:r>
              <a:rPr lang="en-US" dirty="0" err="1"/>
              <a:t>yaitu</a:t>
            </a:r>
            <a:r>
              <a:rPr lang="en-US" dirty="0"/>
              <a:t> Internet Protocol Address (</a:t>
            </a:r>
            <a:r>
              <a:rPr lang="en-US" dirty="0" err="1"/>
              <a:t>alamat</a:t>
            </a:r>
            <a:r>
              <a:rPr lang="en-US" dirty="0"/>
              <a:t> Internet </a:t>
            </a:r>
            <a:r>
              <a:rPr lang="en-US" dirty="0" err="1"/>
              <a:t>Protokol</a:t>
            </a:r>
            <a:r>
              <a:rPr lang="en-US" dirty="0"/>
              <a:t>/</a:t>
            </a:r>
            <a:r>
              <a:rPr lang="en-US" dirty="0" err="1"/>
              <a:t>alamat</a:t>
            </a:r>
            <a:r>
              <a:rPr lang="en-US" dirty="0"/>
              <a:t> IP), Domain Name System Address (DNS Address), </a:t>
            </a:r>
            <a:r>
              <a:rPr lang="en-US" dirty="0" err="1"/>
              <a:t>dan</a:t>
            </a:r>
            <a:r>
              <a:rPr lang="en-US" dirty="0"/>
              <a:t> E-mail Address (</a:t>
            </a:r>
            <a:r>
              <a:rPr lang="en-US" dirty="0" err="1"/>
              <a:t>alamat</a:t>
            </a:r>
            <a:r>
              <a:rPr lang="en-US" dirty="0"/>
              <a:t> e-mail).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96830"/>
            <a:ext cx="1719486" cy="19124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24514" y="0"/>
            <a:ext cx="1719486" cy="191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5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>
            <a:spLocks noGrp="1"/>
          </p:cNvSpPr>
          <p:nvPr>
            <p:ph type="body" idx="1"/>
          </p:nvPr>
        </p:nvSpPr>
        <p:spPr>
          <a:xfrm>
            <a:off x="819150" y="748650"/>
            <a:ext cx="6846006" cy="36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indent="0" algn="just">
              <a:lnSpc>
                <a:spcPct val="90000"/>
              </a:lnSpc>
              <a:spcBef>
                <a:spcPts val="1000"/>
              </a:spcBef>
              <a:buNone/>
            </a:pPr>
            <a:r>
              <a:rPr lang="id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Raspberry Pi adalah single-board computer yang dikembangkan oleh  Raspberry Pi Foundation. Untuk mempromosikan pengajaran dasar sains komputer dibeberapa sekolah dan dinegara berkembang. Papan sirkuit Raspberry Pi berukuran kecil, kira-kira seukuran kartu kredit. Dalam papan sekecil itu telah terdapat SoC, Porta input/output (I/O) seperti porta USB, LAN atau HDMI.</a:t>
            </a:r>
            <a:r>
              <a:rPr lang="en-GB" sz="3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Pencipta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Rasberry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Pi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adalah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Eben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Upton. Lahir pada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tanggal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5 April 1978 di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kota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Ilkley, </a:t>
            </a:r>
            <a:r>
              <a:rPr lang="en-GB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Inggris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Utara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936317" cy="7348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sz="2400" dirty="0"/>
              <a:t>Merakit Piranti Sederhana dengan Raspberri </a:t>
            </a:r>
            <a:endParaRPr sz="2400" dirty="0"/>
          </a:p>
        </p:txBody>
      </p:sp>
      <p:sp>
        <p:nvSpPr>
          <p:cNvPr id="139" name="Google Shape;139;p15"/>
          <p:cNvSpPr txBox="1">
            <a:spLocks noGrp="1"/>
          </p:cNvSpPr>
          <p:nvPr>
            <p:ph type="body" idx="1"/>
          </p:nvPr>
        </p:nvSpPr>
        <p:spPr>
          <a:xfrm>
            <a:off x="819150" y="1708502"/>
            <a:ext cx="7071783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dirty="0"/>
              <a:t>Banyak kreasi Piranti sederhana yang bisa dibuat sendiri dengan Raspberry Pi. Contohnya adalah </a:t>
            </a:r>
            <a:r>
              <a:rPr lang="en-GB" dirty="0"/>
              <a:t>R</a:t>
            </a:r>
            <a:r>
              <a:rPr lang="id" dirty="0"/>
              <a:t>aspberry media player untuk menayangkan konten multimedia pada televisi. Perangkat yang dibutuhkan adalah sebagai berikut:</a:t>
            </a:r>
            <a:endParaRPr dirty="0"/>
          </a:p>
          <a:p>
            <a:pPr marL="457200" lvl="0" indent="-298767" algn="l" rtl="0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Raspberry Pi 3 Model B (Bisa pula menggunakan versi lain)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Kabel HDMI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Televisi atau monitor yang memiliki porta HDMI.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Adaptor atau catu daya 5 Volt (Bisa menggunakan charger ponsel)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Kartu SD atau mikro SD dengan kapasitas minimal 8 GB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Keyboard (Disarankan jenis Nirkabel)</a:t>
            </a:r>
            <a:endParaRPr dirty="0"/>
          </a:p>
          <a:p>
            <a:pPr marL="457200" lvl="0" indent="-298767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id" dirty="0"/>
              <a:t>Wadah / case Raspberry Pi (Opsional)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6"/>
          <p:cNvSpPr txBox="1">
            <a:spLocks noGrp="1"/>
          </p:cNvSpPr>
          <p:nvPr>
            <p:ph type="body" idx="1"/>
          </p:nvPr>
        </p:nvSpPr>
        <p:spPr>
          <a:xfrm>
            <a:off x="819149" y="998200"/>
            <a:ext cx="6383161" cy="32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d" sz="1600" dirty="0"/>
              <a:t>Untuk menjalankan Raspberry media player tersebut, kita gunakan perangkat OSMC (Open Source Media Center). OSMC adalah perangkat lunak media player berbasis linux yang dikembangkan dari proyek kodi.OSMC dapat diunduh di </a:t>
            </a:r>
            <a:r>
              <a:rPr lang="id" sz="1600" u="sng" dirty="0">
                <a:solidFill>
                  <a:schemeClr val="hlink"/>
                </a:solidFill>
                <a:hlinkClick r:id="rId3"/>
              </a:rPr>
              <a:t>https://osmc.tv/download/</a:t>
            </a:r>
            <a:r>
              <a:rPr lang="id" sz="1600" dirty="0"/>
              <a:t>. Selain OSMC, kita juga memerlukan perangkat lunak Balena Et</a:t>
            </a:r>
            <a:r>
              <a:rPr lang="en-GB" sz="1600" dirty="0" err="1"/>
              <a:t>ch</a:t>
            </a:r>
            <a:r>
              <a:rPr lang="id" sz="1600" dirty="0"/>
              <a:t>er untuk melakukan instalasi OSMC ke dalam kartu SD. Perangkat Lunak BalenaEt</a:t>
            </a:r>
            <a:r>
              <a:rPr lang="en-GB" sz="1600" dirty="0" err="1"/>
              <a:t>ch</a:t>
            </a:r>
            <a:r>
              <a:rPr lang="id" sz="1600" dirty="0"/>
              <a:t>er untuk melakukan instalasi OSMC ke dalam kartu SD. Perangkat lunak balenaEtcher bisa diunduh di </a:t>
            </a:r>
            <a:r>
              <a:rPr lang="id" sz="1600" u="sng" dirty="0">
                <a:solidFill>
                  <a:schemeClr val="hlink"/>
                </a:solidFill>
                <a:hlinkClick r:id="rId4"/>
              </a:rPr>
              <a:t>https://www.balena.io/etcher/</a:t>
            </a:r>
            <a:r>
              <a:rPr lang="id" sz="1600" dirty="0"/>
              <a:t>. Setelah kedua perangkat lunak tersebut terunduh, lakukan langkah-langkah instalasi berikut.</a:t>
            </a:r>
            <a:endParaRPr sz="1600" dirty="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endParaRPr sz="16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D587D-0FA9-4DBD-A6B6-1439150E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9150" y="824089"/>
            <a:ext cx="7505700" cy="3614636"/>
          </a:xfrm>
        </p:spPr>
        <p:txBody>
          <a:bodyPr/>
          <a:lstStyle/>
          <a:p>
            <a:pPr marL="488950" indent="-342900">
              <a:buFont typeface="+mj-lt"/>
              <a:buAutoNum type="alphaLcPeriod"/>
            </a:pPr>
            <a:r>
              <a:rPr lang="en-GB" dirty="0"/>
              <a:t>Masukkan </a:t>
            </a:r>
            <a:r>
              <a:rPr lang="en-GB" dirty="0" err="1"/>
              <a:t>kartu</a:t>
            </a:r>
            <a:r>
              <a:rPr lang="en-GB" dirty="0"/>
              <a:t> SD card / </a:t>
            </a:r>
            <a:r>
              <a:rPr lang="en-GB" dirty="0" err="1"/>
              <a:t>mikro</a:t>
            </a:r>
            <a:r>
              <a:rPr lang="en-GB" dirty="0"/>
              <a:t> SD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komputer</a:t>
            </a:r>
            <a:endParaRPr lang="en-GB" dirty="0"/>
          </a:p>
          <a:p>
            <a:pPr marL="488950" indent="-342900">
              <a:buFont typeface="+mj-lt"/>
              <a:buAutoNum type="alphaLcPeriod"/>
            </a:pPr>
            <a:r>
              <a:rPr lang="en-GB" dirty="0" err="1"/>
              <a:t>Jalankan</a:t>
            </a:r>
            <a:r>
              <a:rPr lang="en-GB" dirty="0"/>
              <a:t> installer </a:t>
            </a:r>
            <a:r>
              <a:rPr lang="en-GB" dirty="0" err="1"/>
              <a:t>perangkat</a:t>
            </a:r>
            <a:r>
              <a:rPr lang="en-GB" dirty="0"/>
              <a:t> </a:t>
            </a:r>
            <a:r>
              <a:rPr lang="en-GB" dirty="0" err="1"/>
              <a:t>lunak</a:t>
            </a:r>
            <a:r>
              <a:rPr lang="en-GB" dirty="0"/>
              <a:t> </a:t>
            </a:r>
            <a:r>
              <a:rPr lang="en-GB" dirty="0" err="1"/>
              <a:t>balenaEthcer</a:t>
            </a:r>
            <a:r>
              <a:rPr lang="en-GB" dirty="0"/>
              <a:t>. Setelah </a:t>
            </a:r>
            <a:r>
              <a:rPr lang="en-GB" dirty="0" err="1"/>
              <a:t>instalasi</a:t>
            </a:r>
            <a:r>
              <a:rPr lang="en-GB" dirty="0"/>
              <a:t> </a:t>
            </a:r>
            <a:r>
              <a:rPr lang="en-GB" dirty="0" err="1"/>
              <a:t>selesai</a:t>
            </a:r>
            <a:r>
              <a:rPr lang="en-GB" dirty="0"/>
              <a:t>, </a:t>
            </a:r>
            <a:r>
              <a:rPr lang="en-GB" dirty="0" err="1"/>
              <a:t>akan</a:t>
            </a:r>
            <a:r>
              <a:rPr lang="en-GB" dirty="0"/>
              <a:t> </a:t>
            </a:r>
            <a:r>
              <a:rPr lang="en-GB" dirty="0" err="1"/>
              <a:t>muncul</a:t>
            </a:r>
            <a:r>
              <a:rPr lang="en-GB" dirty="0"/>
              <a:t> </a:t>
            </a:r>
            <a:r>
              <a:rPr lang="en-GB" dirty="0" err="1"/>
              <a:t>jendela</a:t>
            </a:r>
            <a:r>
              <a:rPr lang="en-GB" dirty="0"/>
              <a:t> </a:t>
            </a:r>
            <a:r>
              <a:rPr lang="en-GB" dirty="0" err="1"/>
              <a:t>balenaEtcher</a:t>
            </a:r>
            <a:r>
              <a:rPr lang="en-GB" dirty="0"/>
              <a:t> </a:t>
            </a:r>
            <a:r>
              <a:rPr lang="en-GB" dirty="0" err="1"/>
              <a:t>seperti</a:t>
            </a:r>
            <a:r>
              <a:rPr lang="en-GB" dirty="0"/>
              <a:t> </a:t>
            </a:r>
            <a:r>
              <a:rPr lang="en-GB" dirty="0" err="1"/>
              <a:t>berikut</a:t>
            </a:r>
            <a:r>
              <a:rPr lang="en-GB" dirty="0"/>
              <a:t>.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tombol</a:t>
            </a:r>
            <a:r>
              <a:rPr lang="en-GB" dirty="0"/>
              <a:t> select image.</a:t>
            </a:r>
          </a:p>
          <a:p>
            <a:pPr marL="146050" indent="0">
              <a:buNone/>
            </a:pPr>
            <a:endParaRPr lang="en-GB" dirty="0"/>
          </a:p>
          <a:p>
            <a:pPr marL="488950" indent="-342900">
              <a:buFont typeface="+mj-lt"/>
              <a:buAutoNum type="alphaLcPeriod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C29CF0-BA63-4B2A-B75B-9E0E3CEEE2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" t="13590" r="4692" b="15484"/>
          <a:stretch/>
        </p:blipFill>
        <p:spPr>
          <a:xfrm>
            <a:off x="1196625" y="1783325"/>
            <a:ext cx="5170308" cy="253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1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4C0BB51-6C17-4E7B-BC2E-240C26844428}"/>
              </a:ext>
            </a:extLst>
          </p:cNvPr>
          <p:cNvSpPr txBox="1"/>
          <p:nvPr/>
        </p:nvSpPr>
        <p:spPr>
          <a:xfrm>
            <a:off x="756356" y="677333"/>
            <a:ext cx="6445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c. Pada </a:t>
            </a:r>
            <a:r>
              <a:rPr lang="en-GB" dirty="0" err="1"/>
              <a:t>Jendela</a:t>
            </a:r>
            <a:r>
              <a:rPr lang="en-GB" dirty="0"/>
              <a:t> Open, </a:t>
            </a:r>
            <a:r>
              <a:rPr lang="en-GB" dirty="0" err="1"/>
              <a:t>klik</a:t>
            </a:r>
            <a:r>
              <a:rPr lang="en-GB" dirty="0"/>
              <a:t> file image OSMC yang </a:t>
            </a:r>
            <a:r>
              <a:rPr lang="en-GB" dirty="0" err="1"/>
              <a:t>telah</a:t>
            </a:r>
            <a:r>
              <a:rPr lang="en-GB" dirty="0"/>
              <a:t> </a:t>
            </a:r>
            <a:r>
              <a:rPr lang="en-GB" dirty="0" err="1"/>
              <a:t>terunduh</a:t>
            </a:r>
            <a:r>
              <a:rPr lang="en-GB" dirty="0"/>
              <a:t>, </a:t>
            </a:r>
            <a:r>
              <a:rPr lang="en-GB" dirty="0" err="1"/>
              <a:t>kemudian</a:t>
            </a:r>
            <a:r>
              <a:rPr lang="en-GB" dirty="0"/>
              <a:t>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tombol</a:t>
            </a:r>
            <a:r>
              <a:rPr lang="en-GB" dirty="0"/>
              <a:t> Open.</a:t>
            </a:r>
          </a:p>
          <a:p>
            <a:r>
              <a:rPr lang="en-GB" dirty="0"/>
              <a:t>d. </a:t>
            </a:r>
            <a:r>
              <a:rPr lang="en-GB" dirty="0" err="1"/>
              <a:t>Klik</a:t>
            </a:r>
            <a:r>
              <a:rPr lang="en-GB" dirty="0"/>
              <a:t> </a:t>
            </a:r>
            <a:r>
              <a:rPr lang="en-GB" dirty="0" err="1"/>
              <a:t>tombol</a:t>
            </a:r>
            <a:r>
              <a:rPr lang="en-GB" dirty="0"/>
              <a:t> Flash </a:t>
            </a:r>
            <a:r>
              <a:rPr lang="en-GB" dirty="0" err="1"/>
              <a:t>untuk</a:t>
            </a:r>
            <a:r>
              <a:rPr lang="en-GB" dirty="0"/>
              <a:t> </a:t>
            </a:r>
            <a:r>
              <a:rPr lang="en-GB" dirty="0" err="1"/>
              <a:t>memulai</a:t>
            </a:r>
            <a:r>
              <a:rPr lang="en-GB" dirty="0"/>
              <a:t> proses </a:t>
            </a:r>
            <a:r>
              <a:rPr lang="en-GB" dirty="0" err="1"/>
              <a:t>instalasi</a:t>
            </a:r>
            <a:r>
              <a:rPr lang="en-GB" dirty="0"/>
              <a:t> </a:t>
            </a:r>
            <a:r>
              <a:rPr lang="en-GB" dirty="0" err="1"/>
              <a:t>ke</a:t>
            </a:r>
            <a:r>
              <a:rPr lang="en-GB" dirty="0"/>
              <a:t> </a:t>
            </a:r>
            <a:r>
              <a:rPr lang="en-GB" dirty="0" err="1"/>
              <a:t>dalam</a:t>
            </a:r>
            <a:r>
              <a:rPr lang="en-GB" dirty="0"/>
              <a:t> </a:t>
            </a:r>
            <a:r>
              <a:rPr lang="en-GB" dirty="0" err="1"/>
              <a:t>kartu</a:t>
            </a:r>
            <a:r>
              <a:rPr lang="en-GB" dirty="0"/>
              <a:t> SD. Proses </a:t>
            </a:r>
            <a:r>
              <a:rPr lang="en-GB" dirty="0" err="1"/>
              <a:t>instalasi</a:t>
            </a:r>
            <a:r>
              <a:rPr lang="en-GB" dirty="0"/>
              <a:t> </a:t>
            </a:r>
            <a:r>
              <a:rPr lang="en-GB" dirty="0" err="1"/>
              <a:t>akan</a:t>
            </a:r>
            <a:r>
              <a:rPr lang="en-GB" dirty="0"/>
              <a:t> </a:t>
            </a:r>
            <a:r>
              <a:rPr lang="en-GB" dirty="0" err="1"/>
              <a:t>dimulai</a:t>
            </a:r>
            <a:r>
              <a:rPr lang="en-GB" dirty="0"/>
              <a:t> </a:t>
            </a:r>
            <a:r>
              <a:rPr lang="en-GB" dirty="0" err="1"/>
              <a:t>dengan</a:t>
            </a:r>
            <a:r>
              <a:rPr lang="en-GB" dirty="0"/>
              <a:t> flashing, </a:t>
            </a:r>
            <a:r>
              <a:rPr lang="en-GB" dirty="0" err="1"/>
              <a:t>kemudian</a:t>
            </a:r>
            <a:r>
              <a:rPr lang="en-GB" dirty="0"/>
              <a:t> validating.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A9E734-1FD7-435C-A717-BF97CDE38D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8605" r="63170" b="7411"/>
          <a:stretch/>
        </p:blipFill>
        <p:spPr>
          <a:xfrm rot="5400000">
            <a:off x="2144695" y="819663"/>
            <a:ext cx="2320252" cy="440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13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0E2727-C963-4EB1-AD4E-044A11424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5855" y="264509"/>
            <a:ext cx="7505700" cy="4183313"/>
          </a:xfrm>
        </p:spPr>
        <p:txBody>
          <a:bodyPr/>
          <a:lstStyle/>
          <a:p>
            <a:pPr marL="146050" indent="0">
              <a:buNone/>
            </a:pPr>
            <a:r>
              <a:rPr lang="en-GB" sz="1400" dirty="0"/>
              <a:t>e. Jika </a:t>
            </a:r>
            <a:r>
              <a:rPr lang="en-GB" sz="1400" dirty="0" err="1"/>
              <a:t>telah</a:t>
            </a:r>
            <a:r>
              <a:rPr lang="en-GB" sz="1400" dirty="0"/>
              <a:t> </a:t>
            </a:r>
            <a:r>
              <a:rPr lang="en-GB" sz="1400" dirty="0" err="1"/>
              <a:t>selesai</a:t>
            </a:r>
            <a:r>
              <a:rPr lang="en-GB" sz="1400" dirty="0"/>
              <a:t> </a:t>
            </a:r>
            <a:r>
              <a:rPr lang="en-GB" sz="1400" dirty="0" err="1"/>
              <a:t>maka</a:t>
            </a:r>
            <a:r>
              <a:rPr lang="en-GB" sz="1400" dirty="0"/>
              <a:t> </a:t>
            </a:r>
            <a:r>
              <a:rPr lang="en-GB" sz="1400" dirty="0" err="1"/>
              <a:t>akan</a:t>
            </a:r>
            <a:r>
              <a:rPr lang="en-GB" sz="1400" dirty="0"/>
              <a:t> </a:t>
            </a:r>
            <a:r>
              <a:rPr lang="en-GB" sz="1400" dirty="0" err="1"/>
              <a:t>muncul</a:t>
            </a:r>
            <a:r>
              <a:rPr lang="en-GB" sz="1400" dirty="0"/>
              <a:t> </a:t>
            </a:r>
            <a:r>
              <a:rPr lang="en-GB" sz="1400" dirty="0" err="1"/>
              <a:t>keterangan</a:t>
            </a:r>
            <a:r>
              <a:rPr lang="en-GB" sz="1400" dirty="0"/>
              <a:t> Flash Complete!</a:t>
            </a:r>
          </a:p>
          <a:p>
            <a:pPr marL="146050" indent="0">
              <a:buNone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180A92-52FF-4AFF-81FD-12BED41BE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89" t="11191" r="30246" b="12565"/>
          <a:stretch/>
        </p:blipFill>
        <p:spPr>
          <a:xfrm rot="5400000">
            <a:off x="1907824" y="-275168"/>
            <a:ext cx="2111019" cy="40527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DD770F-F5AA-4401-B7A9-5FADB55B95F9}"/>
              </a:ext>
            </a:extLst>
          </p:cNvPr>
          <p:cNvSpPr txBox="1"/>
          <p:nvPr/>
        </p:nvSpPr>
        <p:spPr>
          <a:xfrm>
            <a:off x="745067" y="2968979"/>
            <a:ext cx="732648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Keluarkan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kartu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SD /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Mikro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SD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dari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PC,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kemudian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masukkan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dalam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Raspberry Pi.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g.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Hubungkan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Raspberry Pi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dengan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televisi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monitor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melalui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kabel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HDMI.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h.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Hubungkan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keyboard,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kemudian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colokkan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kabel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adaftor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atau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catu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daya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5V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untuk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menyalakkan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Raspberry Pi.</a:t>
            </a:r>
          </a:p>
          <a:p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OSMC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melakukan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beberapa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proses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inisiasi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Proses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ini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hanya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berjalan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sekali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awal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Tunggu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sekitar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10-15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Menit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hingga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proses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selesai</a:t>
            </a:r>
            <a:r>
              <a:rPr lang="en-GB" dirty="0"/>
              <a:t>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891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42EA85E-91AC-4BC5-A52D-2FDCF778E2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5" t="14220" r="15761" b="9329"/>
          <a:stretch/>
        </p:blipFill>
        <p:spPr>
          <a:xfrm>
            <a:off x="1253064" y="801512"/>
            <a:ext cx="4696179" cy="2624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EDF225-5AE7-4C70-AB37-F53A4ED04A83}"/>
              </a:ext>
            </a:extLst>
          </p:cNvPr>
          <p:cNvSpPr txBox="1"/>
          <p:nvPr/>
        </p:nvSpPr>
        <p:spPr>
          <a:xfrm>
            <a:off x="2269066" y="3582733"/>
            <a:ext cx="378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Tampilan</a:t>
            </a:r>
            <a:r>
              <a:rPr lang="en-GB" dirty="0"/>
              <a:t> proses </a:t>
            </a:r>
            <a:r>
              <a:rPr lang="en-GB" dirty="0" err="1"/>
              <a:t>inisiasi</a:t>
            </a:r>
            <a:r>
              <a:rPr lang="en-GB" dirty="0"/>
              <a:t> OSMC</a:t>
            </a:r>
          </a:p>
        </p:txBody>
      </p:sp>
    </p:spTree>
    <p:extLst>
      <p:ext uri="{BB962C8B-B14F-4D97-AF65-F5344CB8AC3E}">
        <p14:creationId xmlns:p14="http://schemas.microsoft.com/office/powerpoint/2010/main" val="1370647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8069BA4-56D7-4F54-8B92-DA576A3DB6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00" t="21171" r="29150" b="25788"/>
          <a:stretch/>
        </p:blipFill>
        <p:spPr>
          <a:xfrm>
            <a:off x="1373582" y="1659466"/>
            <a:ext cx="4549423" cy="24045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FBFB6C-5366-4A62-BFA2-7E7700E286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676" y="502703"/>
            <a:ext cx="6157494" cy="1018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305765-5F4B-4644-B1A6-566CCD66BEB5}"/>
              </a:ext>
            </a:extLst>
          </p:cNvPr>
          <p:cNvSpPr txBox="1"/>
          <p:nvPr/>
        </p:nvSpPr>
        <p:spPr>
          <a:xfrm>
            <a:off x="2893921" y="4202643"/>
            <a:ext cx="15087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Tampilan</a:t>
            </a:r>
            <a:r>
              <a:rPr lang="en-GB" dirty="0"/>
              <a:t> OSMC</a:t>
            </a:r>
          </a:p>
        </p:txBody>
      </p:sp>
    </p:spTree>
    <p:extLst>
      <p:ext uri="{BB962C8B-B14F-4D97-AF65-F5344CB8AC3E}">
        <p14:creationId xmlns:p14="http://schemas.microsoft.com/office/powerpoint/2010/main" val="961806986"/>
      </p:ext>
    </p:extLst>
  </p:cSld>
  <p:clrMapOvr>
    <a:masterClrMapping/>
  </p:clrMapOvr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</TotalTime>
  <Words>924</Words>
  <Application>Microsoft Office PowerPoint</Application>
  <PresentationFormat>On-screen Show (16:9)</PresentationFormat>
  <Paragraphs>65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 Light</vt:lpstr>
      <vt:lpstr>Calibri</vt:lpstr>
      <vt:lpstr>Arial</vt:lpstr>
      <vt:lpstr>Nunito</vt:lpstr>
      <vt:lpstr>Shift</vt:lpstr>
      <vt:lpstr>Office Theme</vt:lpstr>
      <vt:lpstr>Raspberry Pi</vt:lpstr>
      <vt:lpstr>PowerPoint Presentation</vt:lpstr>
      <vt:lpstr>Merakit Piranti Sederhana dengan Raspberri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Internet </vt:lpstr>
      <vt:lpstr>PowerPoint Presentation</vt:lpstr>
      <vt:lpstr>Sejarah Internet </vt:lpstr>
      <vt:lpstr>PowerPoint Presentation</vt:lpstr>
      <vt:lpstr>Notasi Kecepatan Transfer Data </vt:lpstr>
      <vt:lpstr>PowerPoint Presentation</vt:lpstr>
      <vt:lpstr>Pengalamatan di Internet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Raspberry Pi</dc:title>
  <dc:creator>FARIDA</dc:creator>
  <cp:lastModifiedBy>Windows User</cp:lastModifiedBy>
  <cp:revision>26</cp:revision>
  <dcterms:modified xsi:type="dcterms:W3CDTF">2021-07-29T16:02:05Z</dcterms:modified>
</cp:coreProperties>
</file>