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845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81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2659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4616-5E2A-4EE4-92B4-A6753DBA2D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BE164-48F3-40DD-93A0-0FF9A29D3D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890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A92F-C357-4B49-935E-46AAFAEECD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AB9C-9D54-4F61-96CB-7DD5445F97C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11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1AFA8-7F2F-42B8-9FE5-ECA576E1360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FE70-8BA0-4DE2-8E17-EDD723010C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2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944F1-A0FA-4CDB-A0F1-77DF73DBC1B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0FEDB-EED6-47AE-8B9E-A033E3AD7B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80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0C078-3793-46DE-9DE8-1F63E5F41EF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C64A4-02F8-4118-983C-6D6C01C47BD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905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D9FEB-6AC4-4F4D-9BC0-E15EF53C75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A141-9A5F-45D7-B2B8-58D0A6FC47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55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E803C-A914-4782-9DDE-E17F5465AD5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7846F-53C0-49CD-8F63-AA623CD5FC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3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6EE9-CDAD-4FEF-A915-6ADAA1482C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90E7-82FF-4237-829E-5067426A8E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9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05563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09FA6-1073-4501-BFEA-8F02A5F5E17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8F216-3C27-4019-B7FB-C70109C614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354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56A13-AA0F-43CF-85CF-B6ED6015F1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4954C-FF19-44F7-BAE9-7DA4A84E30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00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AF14F-AC4E-4A18-AB08-25A5D0E53E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1F4E7-2EB4-4C20-BB05-527ED966079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135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678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036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90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886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718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783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4CDB-3504-4CAA-945E-B5FA520AA6BE}" type="datetimeFigureOut">
              <a:rPr lang="id-ID" smtClean="0"/>
              <a:t>25/09/2021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3ADB1-5151-472B-9638-6B78D2B75C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381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9ED2BB-18ED-48CE-BFAD-9F9AFDCDA60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1CA1AE-781D-4BDB-B6B8-A3B8BEDB29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7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Tulang_belika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id.wikipedia.org/wiki/Tulang_selangk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/index.php?title=Tulang_telapak_kaki&amp;action=edit&amp;redlink=1" TargetMode="External"/><Relationship Id="rId3" Type="http://schemas.openxmlformats.org/officeDocument/2006/relationships/hyperlink" Target="http://id.wikipedia.org/w/index.php?title=Tulang_tempurung_lutut&amp;action=edit&amp;redlink=1" TargetMode="External"/><Relationship Id="rId7" Type="http://schemas.openxmlformats.org/officeDocument/2006/relationships/hyperlink" Target="http://id.wikipedia.org/w/index.php?title=Tulang_pergelangan_kaki&amp;action=edit&amp;redlink=1" TargetMode="External"/><Relationship Id="rId2" Type="http://schemas.openxmlformats.org/officeDocument/2006/relationships/hyperlink" Target="http://id.wikipedia.org/wiki/Tulang_paha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id.wikipedia.org/w/index.php?title=Tulang_tumit&amp;action=edit&amp;redlink=1" TargetMode="External"/><Relationship Id="rId5" Type="http://schemas.openxmlformats.org/officeDocument/2006/relationships/hyperlink" Target="http://id.wikipedia.org/w/index.php?title=Tulang_betis&amp;action=edit&amp;redlink=1" TargetMode="External"/><Relationship Id="rId10" Type="http://schemas.openxmlformats.org/officeDocument/2006/relationships/hyperlink" Target="http://id.wikipedia.org/w/index.php?title=Ruas_tulang_jari_kaki&amp;action=edit&amp;redlink=1" TargetMode="External"/><Relationship Id="rId4" Type="http://schemas.openxmlformats.org/officeDocument/2006/relationships/hyperlink" Target="http://id.wikipedia.org/wiki/Tulang_kering" TargetMode="External"/><Relationship Id="rId9" Type="http://schemas.openxmlformats.org/officeDocument/2006/relationships/hyperlink" Target="http://id.wikipedia.org/w/index.php?title=Tulang_jari_kaki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/index.php?title=Tulang_kemaluan&amp;action=edit&amp;redlink=1" TargetMode="External"/><Relationship Id="rId2" Type="http://schemas.openxmlformats.org/officeDocument/2006/relationships/hyperlink" Target="http://id.wikipedia.org/w/index.php?title=Tulang_duduk&amp;action=edit&amp;redlink=1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hyperlink" Target="http://id.wikipedia.org/w/index.php?title=Tulang_pinggul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636912"/>
            <a:ext cx="8784976" cy="3001888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id-ID" sz="4800" dirty="0" smtClean="0">
                <a:solidFill>
                  <a:schemeClr val="tx1"/>
                </a:solidFill>
              </a:rPr>
              <a:t>Yaitu: tulang anggota gerak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id-ID" sz="4800" dirty="0" smtClean="0">
                <a:solidFill>
                  <a:schemeClr val="tx1"/>
                </a:solidFill>
              </a:rPr>
              <a:t>Terdiri dari: tulang anggota gerak atas dan tulang anggota gerak bawah</a:t>
            </a:r>
            <a:endParaRPr lang="id-ID" sz="4800" dirty="0">
              <a:solidFill>
                <a:schemeClr val="tx1"/>
              </a:solidFill>
            </a:endParaRPr>
          </a:p>
        </p:txBody>
      </p:sp>
      <p:pic>
        <p:nvPicPr>
          <p:cNvPr id="4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390" y="116632"/>
            <a:ext cx="6142946" cy="2167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594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3475"/>
            <a:ext cx="3781425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93236"/>
              </p:ext>
            </p:extLst>
          </p:nvPr>
        </p:nvGraphicFramePr>
        <p:xfrm>
          <a:off x="3781425" y="188641"/>
          <a:ext cx="5255071" cy="6440290"/>
        </p:xfrm>
        <a:graphic>
          <a:graphicData uri="http://schemas.openxmlformats.org/drawingml/2006/table">
            <a:tbl>
              <a:tblPr/>
              <a:tblGrid>
                <a:gridCol w="2795659"/>
                <a:gridCol w="2459412"/>
              </a:tblGrid>
              <a:tr h="648071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b="1" dirty="0" smtClean="0">
                          <a:effectLst/>
                          <a:latin typeface="Times New Roman"/>
                        </a:rPr>
                        <a:t>NAMA TULANG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b="1" dirty="0" smtClean="0">
                          <a:effectLst/>
                          <a:latin typeface="Times New Roman"/>
                        </a:rPr>
                        <a:t>BAHASA LATIN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Arial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Arial"/>
                        </a:rPr>
                        <a:t>Tulang lengan </a:t>
                      </a:r>
                      <a:r>
                        <a:rPr lang="id-ID" sz="2000" dirty="0" smtClean="0">
                          <a:effectLst/>
                          <a:latin typeface="Arial"/>
                        </a:rPr>
                        <a:t>atas (2)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</a:t>
                      </a:r>
                      <a:r>
                        <a:rPr lang="id-ID" sz="2000" i="1" dirty="0">
                          <a:effectLst/>
                          <a:latin typeface="Times New Roman"/>
                        </a:rPr>
                        <a:t>. Humerus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>
                          <a:effectLst/>
                        </a:rPr>
                        <a:t/>
                      </a:r>
                      <a:br>
                        <a:rPr lang="id-ID" sz="2000" dirty="0">
                          <a:effectLst/>
                        </a:rPr>
                      </a:b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54103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Arial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Arial"/>
                        </a:rPr>
                        <a:t>Tulang </a:t>
                      </a:r>
                      <a:r>
                        <a:rPr lang="id-ID" sz="2000" dirty="0" smtClean="0">
                          <a:effectLst/>
                          <a:latin typeface="Arial"/>
                        </a:rPr>
                        <a:t>pengumpil (2)</a:t>
                      </a:r>
                      <a:r>
                        <a:rPr lang="id-ID" sz="2000" dirty="0">
                          <a:effectLst/>
                          <a:latin typeface="Arial"/>
                        </a:rPr>
                        <a:t> 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</a:t>
                      </a:r>
                      <a:r>
                        <a:rPr lang="id-ID" sz="2000" i="1" dirty="0">
                          <a:effectLst/>
                          <a:latin typeface="Times New Roman"/>
                        </a:rPr>
                        <a:t>. radius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>
                          <a:effectLst/>
                        </a:rPr>
                        <a:t/>
                      </a:r>
                      <a:br>
                        <a:rPr lang="id-ID" sz="2000" dirty="0">
                          <a:effectLst/>
                        </a:rPr>
                      </a:b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11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Arial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Arial"/>
                        </a:rPr>
                        <a:t>Tulang </a:t>
                      </a:r>
                      <a:r>
                        <a:rPr lang="id-ID" sz="2000" dirty="0" smtClean="0">
                          <a:effectLst/>
                          <a:latin typeface="Arial"/>
                        </a:rPr>
                        <a:t>hasta (2)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</a:t>
                      </a:r>
                      <a:r>
                        <a:rPr lang="id-ID" sz="2000" i="1" dirty="0">
                          <a:effectLst/>
                          <a:latin typeface="Times New Roman"/>
                        </a:rPr>
                        <a:t>. Ulna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>
                          <a:effectLst/>
                        </a:rPr>
                        <a:t/>
                      </a:r>
                      <a:br>
                        <a:rPr lang="id-ID" sz="2000" dirty="0">
                          <a:effectLst/>
                        </a:rPr>
                      </a:b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40565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Tulang 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pergelangan </a:t>
                      </a:r>
                      <a:r>
                        <a:rPr lang="id-ID" sz="2000" dirty="0" smtClean="0">
                          <a:effectLst/>
                          <a:latin typeface="Times New Roman"/>
                        </a:rPr>
                        <a:t>tangan (16)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</a:t>
                      </a:r>
                      <a:r>
                        <a:rPr lang="id-ID" sz="2000" i="1" dirty="0">
                          <a:effectLst/>
                          <a:latin typeface="Times New Roman"/>
                        </a:rPr>
                        <a:t>. </a:t>
                      </a: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Karpus</a:t>
                      </a:r>
                      <a:r>
                        <a:rPr lang="id-ID" sz="2000" dirty="0">
                          <a:effectLst/>
                        </a:rPr>
                        <a:t/>
                      </a:r>
                      <a:br>
                        <a:rPr lang="id-ID" sz="2000" dirty="0">
                          <a:effectLst/>
                        </a:rPr>
                      </a:b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568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Tulang 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telapak </a:t>
                      </a:r>
                      <a:r>
                        <a:rPr lang="id-ID" sz="2000" dirty="0" smtClean="0">
                          <a:effectLst/>
                          <a:latin typeface="Times New Roman"/>
                        </a:rPr>
                        <a:t>tangan (10)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12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 </a:t>
                      </a:r>
                      <a:r>
                        <a:rPr lang="id-ID" sz="2000" i="1" dirty="0">
                          <a:effectLst/>
                          <a:latin typeface="Times New Roman"/>
                        </a:rPr>
                        <a:t>Metakarpus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>
                          <a:effectLst/>
                        </a:rPr>
                        <a:t/>
                      </a:r>
                      <a:br>
                        <a:rPr lang="id-ID" sz="2000" dirty="0">
                          <a:effectLst/>
                        </a:rPr>
                      </a:b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18771">
                <a:tc>
                  <a:txBody>
                    <a:bodyPr/>
                    <a:lstStyle/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Tulang jari </a:t>
                      </a:r>
                      <a:r>
                        <a:rPr lang="id-ID" sz="2000" dirty="0" smtClean="0">
                          <a:effectLst/>
                          <a:latin typeface="Times New Roman"/>
                        </a:rPr>
                        <a:t>tangan (10)</a:t>
                      </a: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Tulang ruas jari tangan (28)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 </a:t>
                      </a:r>
                      <a:r>
                        <a:rPr lang="id-ID" sz="2000" i="1" smtClean="0">
                          <a:effectLst/>
                          <a:latin typeface="Times New Roman"/>
                        </a:rPr>
                        <a:t>Phalanges</a:t>
                      </a: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 Digiti</a:t>
                      </a:r>
                      <a:r>
                        <a:rPr lang="id-ID" sz="2000" i="1" baseline="0" dirty="0" smtClean="0">
                          <a:effectLst/>
                          <a:latin typeface="Times New Roman"/>
                        </a:rPr>
                        <a:t> phalanges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1773" name="Rectangle 3"/>
          <p:cNvSpPr>
            <a:spLocks noChangeArrowheads="1"/>
          </p:cNvSpPr>
          <p:nvPr/>
        </p:nvSpPr>
        <p:spPr bwMode="auto">
          <a:xfrm>
            <a:off x="1638300" y="192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cs typeface="Arial" pitchFamily="34" charset="0"/>
              </a:rPr>
              <a:t/>
            </a:r>
            <a:br>
              <a:rPr lang="en-US">
                <a:solidFill>
                  <a:prstClr val="black"/>
                </a:solidFill>
                <a:cs typeface="Arial" pitchFamily="34" charset="0"/>
              </a:rPr>
            </a:b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1774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349188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52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57200"/>
            <a:ext cx="3948112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3962400"/>
          <a:ext cx="8305799" cy="2286000"/>
        </p:xfrm>
        <a:graphic>
          <a:graphicData uri="http://schemas.openxmlformats.org/drawingml/2006/table">
            <a:tbl>
              <a:tblPr/>
              <a:tblGrid>
                <a:gridCol w="2768001"/>
                <a:gridCol w="2768899"/>
                <a:gridCol w="2768899"/>
              </a:tblGrid>
              <a:tr h="6096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b="1" dirty="0" smtClean="0">
                          <a:effectLst/>
                          <a:latin typeface="Times New Roman"/>
                        </a:rPr>
                        <a:t>Jumlah </a:t>
                      </a:r>
                      <a:r>
                        <a:rPr lang="id-ID" sz="2400" b="1" dirty="0">
                          <a:effectLst/>
                          <a:latin typeface="Times New Roman"/>
                        </a:rPr>
                        <a:t>Tulang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b="1" dirty="0" smtClean="0">
                          <a:effectLst/>
                          <a:latin typeface="Times New Roman"/>
                        </a:rPr>
                        <a:t>Nama </a:t>
                      </a:r>
                      <a:r>
                        <a:rPr lang="id-ID" sz="2400" b="1" dirty="0">
                          <a:effectLst/>
                          <a:latin typeface="Times New Roman"/>
                        </a:rPr>
                        <a:t>Tulang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b="1" dirty="0" smtClean="0">
                        <a:effectLst/>
                        <a:latin typeface="Times New Roman"/>
                      </a:endParaRPr>
                    </a:p>
                    <a:p>
                      <a:pPr algn="ctr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b="1" dirty="0" smtClean="0">
                          <a:effectLst/>
                          <a:latin typeface="Times New Roman"/>
                        </a:rPr>
                        <a:t>Bahasa </a:t>
                      </a:r>
                      <a:r>
                        <a:rPr lang="id-ID" sz="2400" b="1" dirty="0">
                          <a:effectLst/>
                          <a:latin typeface="Times New Roman"/>
                        </a:rPr>
                        <a:t>Latin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400" dirty="0">
                          <a:effectLst/>
                          <a:latin typeface="Times New Roman"/>
                        </a:rPr>
                        <a:t> buah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3" tooltip="Tulang belikat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3" tooltip="Tulang belikat"/>
                        </a:rPr>
                        <a:t>Tulang Belikat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i="1" dirty="0" smtClean="0">
                          <a:effectLst/>
                          <a:latin typeface="Times New Roman"/>
                        </a:rPr>
                        <a:t>Os.Scavula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400" dirty="0">
                          <a:effectLst/>
                          <a:latin typeface="Times New Roman"/>
                        </a:rPr>
                        <a:t> buah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dirty="0">
                          <a:effectLst/>
                          <a:latin typeface="Times New Roman"/>
                        </a:rPr>
                        <a:t> </a:t>
                      </a:r>
                      <a:endParaRPr lang="id-ID" sz="24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4" tooltip="Tulang selangka"/>
                        </a:rPr>
                        <a:t>Tulang Selangka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4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400" i="1" dirty="0" smtClean="0">
                          <a:effectLst/>
                          <a:latin typeface="Times New Roman"/>
                        </a:rPr>
                        <a:t>Os.Clavicula</a:t>
                      </a:r>
                      <a:endParaRPr lang="id-ID" sz="2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1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058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73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228600"/>
          <a:ext cx="8382001" cy="5041900"/>
        </p:xfrm>
        <a:graphic>
          <a:graphicData uri="http://schemas.openxmlformats.org/drawingml/2006/table">
            <a:tbl>
              <a:tblPr/>
              <a:tblGrid>
                <a:gridCol w="2590800"/>
                <a:gridCol w="3093306"/>
                <a:gridCol w="2697895"/>
              </a:tblGrid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b="1" dirty="0" smtClean="0">
                          <a:effectLst/>
                          <a:latin typeface="Times New Roman"/>
                        </a:rPr>
                        <a:t>Jumlah </a:t>
                      </a:r>
                      <a:r>
                        <a:rPr lang="id-ID" sz="2000" b="1" dirty="0">
                          <a:effectLst/>
                          <a:latin typeface="Times New Roman"/>
                        </a:rPr>
                        <a:t>Tulang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b="1" dirty="0" smtClean="0">
                          <a:effectLst/>
                          <a:latin typeface="Times New Roman"/>
                        </a:rPr>
                        <a:t>Nama </a:t>
                      </a:r>
                      <a:r>
                        <a:rPr lang="id-ID" sz="2000" b="1" dirty="0">
                          <a:effectLst/>
                          <a:latin typeface="Times New Roman"/>
                        </a:rPr>
                        <a:t>Tulang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b="1" dirty="0" smtClean="0">
                          <a:effectLst/>
                          <a:latin typeface="Times New Roman"/>
                        </a:rPr>
                        <a:t>Bahasa </a:t>
                      </a:r>
                      <a:r>
                        <a:rPr lang="id-ID" sz="2000" b="1" dirty="0">
                          <a:effectLst/>
                          <a:latin typeface="Times New Roman"/>
                        </a:rPr>
                        <a:t>Latin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2" tooltip="Tulang paha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2" tooltip="Tulang paha"/>
                        </a:rPr>
                        <a:t>Tulang Paha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Os.Femur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3" tooltip="Tulang tempurung lutut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3" tooltip="Tulang tempurung lutut (halaman belum tersedia)"/>
                        </a:rPr>
                        <a:t>Tulang Tempurung Lutut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Os.Patella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4" tooltip="Tulang kering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4" tooltip="Tulang kering"/>
                        </a:rPr>
                        <a:t>Tulang Kering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Os.Tibia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5" tooltip="Tulang betis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5" tooltip="Tulang betis (halaman belum tersedia)"/>
                        </a:rPr>
                        <a:t>Tulang Betis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Os.Fibula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6" tooltip="Tulang tumit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6" tooltip="Tulang tumit (halaman belum tersedia)"/>
                        </a:rPr>
                        <a:t>Tulang Tumit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Os.Calcaneus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 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X 7 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7" tooltip="Tulang pergelangan kaki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7" tooltip="Tulang pergelangan kaki (halaman belum tersedia)"/>
                        </a:rPr>
                        <a:t>Tulang Pergelangan Kaki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Os.Tarsal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 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X 5 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8" tooltip="Tulang telapak kaki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8" tooltip="Tulang telapak kaki (halaman belum tersedia)"/>
                        </a:rPr>
                        <a:t>Tulang Telapak Kaki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Os.Meta tarsal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586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 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X 5 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9" tooltip="Tulang jari kaki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9" tooltip="Tulang jari kaki (halaman belum tersedia)"/>
                        </a:rPr>
                        <a:t>Tulang Jari Kaki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Os.Phalanges pedis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4803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/>
                        </a:rPr>
                        <a:t>2 </a:t>
                      </a:r>
                      <a:r>
                        <a:rPr lang="id-ID" sz="2000" dirty="0">
                          <a:effectLst/>
                          <a:latin typeface="Times New Roman"/>
                        </a:rPr>
                        <a:t>X 14 buah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hlinkClick r:id="rId10" tooltip="Ruas tulang jari kaki (halaman belum tersedia)"/>
                      </a:endParaRPr>
                    </a:p>
                    <a:p>
                      <a:pPr marL="68580"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10" tooltip="Ruas tulang jari kaki (halaman belum tersedia)"/>
                        </a:rPr>
                        <a:t>Ruas tulang </a:t>
                      </a:r>
                      <a:r>
                        <a:rPr lang="id-ID" sz="200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hlinkClick r:id="rId10" tooltip="Ruas tulang jari kaki (halaman belum tersedia)"/>
                        </a:rPr>
                        <a:t>jari kaki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0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000" i="1" dirty="0" smtClean="0">
                          <a:effectLst/>
                          <a:latin typeface="Times New Roman"/>
                        </a:rPr>
                        <a:t>Os.Digiti phalanges </a:t>
                      </a:r>
                      <a:r>
                        <a:rPr lang="id-ID" sz="2000" i="1" dirty="0">
                          <a:effectLst/>
                          <a:latin typeface="Times New Roman"/>
                        </a:rPr>
                        <a:t>pedis</a:t>
                      </a:r>
                      <a:endParaRPr lang="id-ID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4864" name="Rectangle 1"/>
          <p:cNvSpPr>
            <a:spLocks noChangeArrowheads="1"/>
          </p:cNvSpPr>
          <p:nvPr/>
        </p:nvSpPr>
        <p:spPr bwMode="auto">
          <a:xfrm>
            <a:off x="1616075" y="2278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  <a:cs typeface="Arial" pitchFamily="34" charset="0"/>
              </a:rPr>
              <a:t/>
            </a:r>
            <a:br>
              <a:rPr lang="en-US">
                <a:solidFill>
                  <a:prstClr val="black"/>
                </a:solidFill>
                <a:cs typeface="Arial" pitchFamily="34" charset="0"/>
              </a:rPr>
            </a:b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495800"/>
          <a:ext cx="8381999" cy="2133600"/>
        </p:xfrm>
        <a:graphic>
          <a:graphicData uri="http://schemas.openxmlformats.org/drawingml/2006/table">
            <a:tbl>
              <a:tblPr/>
              <a:tblGrid>
                <a:gridCol w="2793395"/>
                <a:gridCol w="2794302"/>
                <a:gridCol w="2794302"/>
              </a:tblGrid>
              <a:tr h="5334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b="1" dirty="0" smtClean="0">
                          <a:effectLst/>
                          <a:latin typeface="Times New Roman"/>
                        </a:rPr>
                        <a:t>Jumlah </a:t>
                      </a:r>
                      <a:r>
                        <a:rPr lang="id-ID" sz="2800" b="1" dirty="0">
                          <a:effectLst/>
                          <a:latin typeface="Times New Roman"/>
                        </a:rPr>
                        <a:t>Tulang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b="1" dirty="0" smtClean="0">
                          <a:effectLst/>
                          <a:latin typeface="Times New Roman"/>
                        </a:rPr>
                        <a:t>Nama </a:t>
                      </a:r>
                      <a:r>
                        <a:rPr lang="id-ID" sz="2800" b="1" dirty="0">
                          <a:effectLst/>
                          <a:latin typeface="Times New Roman"/>
                        </a:rPr>
                        <a:t>Tulang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b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b="1" dirty="0" smtClean="0">
                          <a:effectLst/>
                          <a:latin typeface="Times New Roman"/>
                        </a:rPr>
                        <a:t>Bahasa </a:t>
                      </a:r>
                      <a:r>
                        <a:rPr lang="id-ID" sz="2800" b="1" dirty="0">
                          <a:effectLst/>
                          <a:latin typeface="Times New Roman"/>
                        </a:rPr>
                        <a:t>Latin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800" dirty="0">
                          <a:effectLst/>
                          <a:latin typeface="Times New Roman"/>
                        </a:rPr>
                        <a:t> buah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hlinkClick r:id="rId2" tooltip="Tulang duduk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hlinkClick r:id="rId2" tooltip="Tulang duduk (halaman belum tersedia)"/>
                        </a:rPr>
                        <a:t>Tulang Duduk</a:t>
                      </a:r>
                      <a:endParaRPr lang="id-ID" sz="28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i="1" dirty="0" smtClean="0">
                          <a:effectLst/>
                          <a:latin typeface="Times New Roman"/>
                        </a:rPr>
                        <a:t>Os.Ichium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800" dirty="0">
                          <a:effectLst/>
                          <a:latin typeface="Times New Roman"/>
                        </a:rPr>
                        <a:t> buah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u="non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id-ID" sz="2800" u="non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hlinkClick r:id="rId3" tooltip="Tulang kemaluan (halaman belum tersedia)"/>
                        </a:rPr>
                        <a:t>Tulang Kemaluan</a:t>
                      </a:r>
                      <a:endParaRPr lang="id-ID" sz="28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i="1" dirty="0" smtClean="0">
                          <a:effectLst/>
                          <a:latin typeface="Times New Roman"/>
                        </a:rPr>
                        <a:t>Os.Pubis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dirty="0" smtClean="0">
                          <a:effectLst/>
                          <a:latin typeface="Times New Roman"/>
                        </a:rPr>
                        <a:t>2</a:t>
                      </a:r>
                      <a:r>
                        <a:rPr lang="id-ID" sz="2800" dirty="0">
                          <a:effectLst/>
                          <a:latin typeface="Times New Roman"/>
                        </a:rPr>
                        <a:t> buah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hlinkClick r:id="rId4" tooltip="Tulang pinggul (halaman belum tersedia)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hlinkClick r:id="rId4" tooltip="Tulang pinggul (halaman belum tersedia)"/>
                        </a:rPr>
                        <a:t>Tulang Usus </a:t>
                      </a:r>
                      <a:endParaRPr lang="id-ID" sz="28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endParaRPr lang="id-ID" sz="2800" i="1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ts val="1685"/>
                        </a:lnSpc>
                        <a:spcAft>
                          <a:spcPts val="360"/>
                        </a:spcAft>
                      </a:pPr>
                      <a:r>
                        <a:rPr lang="id-ID" sz="2800" i="1" dirty="0" smtClean="0">
                          <a:effectLst/>
                          <a:latin typeface="Times New Roman"/>
                        </a:rPr>
                        <a:t>Os.Illium</a:t>
                      </a:r>
                      <a:endParaRPr lang="id-ID" sz="2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586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534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20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172</Words>
  <Application>Microsoft Office PowerPoint</Application>
  <PresentationFormat>On-screen Show (4:3)</PresentationFormat>
  <Paragraphs>142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</cp:revision>
  <dcterms:created xsi:type="dcterms:W3CDTF">2021-09-24T02:14:20Z</dcterms:created>
  <dcterms:modified xsi:type="dcterms:W3CDTF">2021-09-25T03:11:10Z</dcterms:modified>
</cp:coreProperties>
</file>