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5" r:id="rId3"/>
    <p:sldId id="291" r:id="rId4"/>
    <p:sldId id="264" r:id="rId5"/>
    <p:sldId id="277" r:id="rId6"/>
    <p:sldId id="266" r:id="rId7"/>
    <p:sldId id="29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75" d="100"/>
          <a:sy n="75" d="100"/>
        </p:scale>
        <p:origin x="12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0.wmf"/><Relationship Id="rId1" Type="http://schemas.openxmlformats.org/officeDocument/2006/relationships/image" Target="../media/image26.wmf"/><Relationship Id="rId5" Type="http://schemas.openxmlformats.org/officeDocument/2006/relationships/image" Target="../media/image24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7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6.wmf"/><Relationship Id="rId5" Type="http://schemas.openxmlformats.org/officeDocument/2006/relationships/image" Target="../media/image12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1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12.wmf"/><Relationship Id="rId5" Type="http://schemas.openxmlformats.org/officeDocument/2006/relationships/image" Target="../media/image13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0.wmf"/><Relationship Id="rId1" Type="http://schemas.openxmlformats.org/officeDocument/2006/relationships/image" Target="../media/image23.wmf"/><Relationship Id="rId5" Type="http://schemas.openxmlformats.org/officeDocument/2006/relationships/image" Target="../media/image24.wmf"/><Relationship Id="rId4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0.wmf"/><Relationship Id="rId1" Type="http://schemas.openxmlformats.org/officeDocument/2006/relationships/image" Target="../media/image26.wmf"/><Relationship Id="rId5" Type="http://schemas.openxmlformats.org/officeDocument/2006/relationships/image" Target="../media/image24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303F1-D132-4C13-9A17-E0F415979403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F8E55-09FE-4EA3-9D56-B231D1818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98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7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736" y="2815869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7" y="2420888"/>
            <a:ext cx="8214307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71870" y="3275880"/>
            <a:ext cx="8209624" cy="1833307"/>
          </a:xfrm>
        </p:spPr>
        <p:txBody>
          <a:bodyPr>
            <a:normAutofit/>
          </a:bodyPr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9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3DE79-CF32-4C91-876C-F4DD2F3FC38F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JPG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12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JPG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12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JPG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12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3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STATISTIKA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1928794" y="2057400"/>
            <a:ext cx="5143536" cy="3962400"/>
          </a:xfrm>
          <a:solidFill>
            <a:schemeClr val="accent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MENENTUKAN </a:t>
            </a:r>
          </a:p>
          <a:p>
            <a:pPr algn="ctr">
              <a:buNone/>
            </a:pPr>
            <a:r>
              <a:rPr lang="en-US" sz="3000" dirty="0" smtClean="0">
                <a:latin typeface="Britannic Bold" pitchFamily="34" charset="0"/>
              </a:rPr>
              <a:t>RAGAM DAN SIMBANGAN BAKU </a:t>
            </a:r>
            <a:endParaRPr lang="en-US" sz="3000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DATA BERKELOMPOK</a:t>
            </a:r>
          </a:p>
          <a:p>
            <a:pPr algn="ctr">
              <a:buNone/>
            </a:pPr>
            <a:endParaRPr lang="en-US" dirty="0">
              <a:latin typeface="Britannic Bold" pitchFamily="34" charset="0"/>
            </a:endParaRPr>
          </a:p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Kwok </a:t>
            </a:r>
            <a:r>
              <a:rPr lang="en-US" dirty="0" err="1" smtClean="0">
                <a:latin typeface="Britannic Bold" pitchFamily="34" charset="0"/>
              </a:rPr>
              <a:t>Hin</a:t>
            </a:r>
            <a:r>
              <a:rPr lang="en-US" dirty="0" smtClean="0">
                <a:latin typeface="Britannic Bold" pitchFamily="34" charset="0"/>
              </a:rPr>
              <a:t>, ST, </a:t>
            </a:r>
            <a:r>
              <a:rPr lang="en-US" dirty="0" err="1" smtClean="0">
                <a:latin typeface="Britannic Bold" pitchFamily="34" charset="0"/>
              </a:rPr>
              <a:t>M.Pd</a:t>
            </a:r>
            <a:endParaRPr lang="en-US" dirty="0">
              <a:latin typeface="Britannic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9550" y="112527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smtClean="0">
                <a:latin typeface="Century Schoolbook" pitchFamily="18" charset="0"/>
              </a:rPr>
              <a:t>3 </a:t>
            </a:r>
            <a:r>
              <a:rPr lang="en-US" b="1" dirty="0" smtClean="0">
                <a:latin typeface="Century Schoolbook" pitchFamily="18" charset="0"/>
              </a:rPr>
              <a:t>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Ragam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smtClean="0">
                <a:latin typeface="Century Schoolbook" pitchFamily="18" charset="0"/>
              </a:rPr>
              <a:t>histogram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50" y="1916832"/>
            <a:ext cx="8165000" cy="468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7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6288" y="82616"/>
            <a:ext cx="5257800" cy="61008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latin typeface="Century Schoolbook" pitchFamily="18" charset="0"/>
              </a:rPr>
              <a:t>Penyelesaian: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154231"/>
              </p:ext>
            </p:extLst>
          </p:nvPr>
        </p:nvGraphicFramePr>
        <p:xfrm>
          <a:off x="144909" y="5632450"/>
          <a:ext cx="4283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Equation" r:id="rId3" imgW="1701720" imgH="482400" progId="Equation.DSMT4">
                  <p:embed/>
                </p:oleObj>
              </mc:Choice>
              <mc:Fallback>
                <p:oleObj name="Equation" r:id="rId3" imgW="17017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09" y="5632450"/>
                        <a:ext cx="4283075" cy="1143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537478"/>
              </p:ext>
            </p:extLst>
          </p:nvPr>
        </p:nvGraphicFramePr>
        <p:xfrm>
          <a:off x="107504" y="692696"/>
          <a:ext cx="9001000" cy="4512136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/>
                <a:gridCol w="1316366"/>
                <a:gridCol w="177997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02608"/>
              </p:ext>
            </p:extLst>
          </p:nvPr>
        </p:nvGraphicFramePr>
        <p:xfrm>
          <a:off x="5020990" y="692696"/>
          <a:ext cx="9191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5" name="Equation" r:id="rId5" imgW="368280" imgH="253800" progId="Equation.DSMT4">
                  <p:embed/>
                </p:oleObj>
              </mc:Choice>
              <mc:Fallback>
                <p:oleObj name="Equation" r:id="rId5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0990" y="692696"/>
                        <a:ext cx="919162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880692"/>
              </p:ext>
            </p:extLst>
          </p:nvPr>
        </p:nvGraphicFramePr>
        <p:xfrm>
          <a:off x="6084168" y="692696"/>
          <a:ext cx="1219646" cy="540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6" name="Equation" r:id="rId7" imgW="545760" imgH="330120" progId="Equation.DSMT4">
                  <p:embed/>
                </p:oleObj>
              </mc:Choice>
              <mc:Fallback>
                <p:oleObj name="Equation" r:id="rId7" imgW="5457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84168" y="692696"/>
                        <a:ext cx="1219646" cy="540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039776"/>
              </p:ext>
            </p:extLst>
          </p:nvPr>
        </p:nvGraphicFramePr>
        <p:xfrm>
          <a:off x="7395591" y="668338"/>
          <a:ext cx="1712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7" name="Equation" r:id="rId9" imgW="685800" imgH="330120" progId="Equation.DSMT4">
                  <p:embed/>
                </p:oleObj>
              </mc:Choice>
              <mc:Fallback>
                <p:oleObj name="Equation" r:id="rId9" imgW="685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95591" y="668338"/>
                        <a:ext cx="1712913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200913"/>
              </p:ext>
            </p:extLst>
          </p:nvPr>
        </p:nvGraphicFramePr>
        <p:xfrm>
          <a:off x="5127625" y="5622925"/>
          <a:ext cx="34972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11" imgW="1676160" imgH="558720" progId="Equation.DSMT4">
                  <p:embed/>
                </p:oleObj>
              </mc:Choice>
              <mc:Fallback>
                <p:oleObj name="Equation" r:id="rId11" imgW="16761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5" y="5622925"/>
                        <a:ext cx="3497263" cy="1152525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437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9550" y="116632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smtClean="0">
                <a:latin typeface="Century Schoolbook" pitchFamily="18" charset="0"/>
              </a:rPr>
              <a:t>4 </a:t>
            </a:r>
            <a:r>
              <a:rPr lang="en-US" b="1" dirty="0" smtClean="0">
                <a:latin typeface="Century Schoolbook" pitchFamily="18" charset="0"/>
              </a:rPr>
              <a:t>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Ragam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histogram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85" y="1831504"/>
            <a:ext cx="8158930" cy="475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43569"/>
            <a:ext cx="5257800" cy="61008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265500"/>
              </p:ext>
            </p:extLst>
          </p:nvPr>
        </p:nvGraphicFramePr>
        <p:xfrm>
          <a:off x="179512" y="5157192"/>
          <a:ext cx="42846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3" imgW="1701720" imgH="482400" progId="Equation.DSMT4">
                  <p:embed/>
                </p:oleObj>
              </mc:Choice>
              <mc:Fallback>
                <p:oleObj name="Equation" r:id="rId3" imgW="17017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157192"/>
                        <a:ext cx="4284663" cy="1143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401216"/>
              </p:ext>
            </p:extLst>
          </p:nvPr>
        </p:nvGraphicFramePr>
        <p:xfrm>
          <a:off x="107504" y="692696"/>
          <a:ext cx="9001000" cy="4008080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/>
                <a:gridCol w="1316366"/>
                <a:gridCol w="177997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83086"/>
              </p:ext>
            </p:extLst>
          </p:nvPr>
        </p:nvGraphicFramePr>
        <p:xfrm>
          <a:off x="5020990" y="692696"/>
          <a:ext cx="9191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5" imgW="368280" imgH="253800" progId="Equation.DSMT4">
                  <p:embed/>
                </p:oleObj>
              </mc:Choice>
              <mc:Fallback>
                <p:oleObj name="Equation" r:id="rId5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0990" y="692696"/>
                        <a:ext cx="919162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641607"/>
              </p:ext>
            </p:extLst>
          </p:nvPr>
        </p:nvGraphicFramePr>
        <p:xfrm>
          <a:off x="6084168" y="692696"/>
          <a:ext cx="1219646" cy="540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3" name="Equation" r:id="rId7" imgW="545760" imgH="330120" progId="Equation.DSMT4">
                  <p:embed/>
                </p:oleObj>
              </mc:Choice>
              <mc:Fallback>
                <p:oleObj name="Equation" r:id="rId7" imgW="5457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84168" y="692696"/>
                        <a:ext cx="1219646" cy="540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570407"/>
              </p:ext>
            </p:extLst>
          </p:nvPr>
        </p:nvGraphicFramePr>
        <p:xfrm>
          <a:off x="7395591" y="668338"/>
          <a:ext cx="1712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Equation" r:id="rId9" imgW="685800" imgH="330120" progId="Equation.DSMT4">
                  <p:embed/>
                </p:oleObj>
              </mc:Choice>
              <mc:Fallback>
                <p:oleObj name="Equation" r:id="rId9" imgW="685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95591" y="668338"/>
                        <a:ext cx="1712913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903679"/>
              </p:ext>
            </p:extLst>
          </p:nvPr>
        </p:nvGraphicFramePr>
        <p:xfrm>
          <a:off x="5018038" y="5147667"/>
          <a:ext cx="34972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5" name="Equation" r:id="rId11" imgW="1676160" imgH="558720" progId="Equation.DSMT4">
                  <p:embed/>
                </p:oleObj>
              </mc:Choice>
              <mc:Fallback>
                <p:oleObj name="Equation" r:id="rId11" imgW="16761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38" y="5147667"/>
                        <a:ext cx="3497263" cy="1152525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8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913" y="80566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smtClean="0">
                <a:latin typeface="Century Schoolbook" pitchFamily="18" charset="0"/>
              </a:rPr>
              <a:t>5 </a:t>
            </a:r>
            <a:r>
              <a:rPr lang="en-US" b="1" dirty="0" smtClean="0">
                <a:latin typeface="Century Schoolbook" pitchFamily="18" charset="0"/>
              </a:rPr>
              <a:t>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Ragam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histogram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3" y="1916832"/>
            <a:ext cx="8753857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7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512" y="143569"/>
            <a:ext cx="5257800" cy="61008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179512" y="5157192"/>
          <a:ext cx="42846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3" imgW="1701720" imgH="482400" progId="Equation.DSMT4">
                  <p:embed/>
                </p:oleObj>
              </mc:Choice>
              <mc:Fallback>
                <p:oleObj name="Equation" r:id="rId3" imgW="17017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157192"/>
                        <a:ext cx="4284663" cy="1143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/>
          </p:nvPr>
        </p:nvGraphicFramePr>
        <p:xfrm>
          <a:off x="107504" y="692696"/>
          <a:ext cx="9001000" cy="4008080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/>
                <a:gridCol w="1316366"/>
                <a:gridCol w="177997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5020990" y="692696"/>
          <a:ext cx="9191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5" imgW="368280" imgH="253800" progId="Equation.DSMT4">
                  <p:embed/>
                </p:oleObj>
              </mc:Choice>
              <mc:Fallback>
                <p:oleObj name="Equation" r:id="rId5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0990" y="692696"/>
                        <a:ext cx="919162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6084168" y="692696"/>
          <a:ext cx="1219646" cy="540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7" imgW="545760" imgH="330120" progId="Equation.DSMT4">
                  <p:embed/>
                </p:oleObj>
              </mc:Choice>
              <mc:Fallback>
                <p:oleObj name="Equation" r:id="rId7" imgW="5457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84168" y="692696"/>
                        <a:ext cx="1219646" cy="540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7395591" y="668338"/>
          <a:ext cx="1712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9" imgW="685800" imgH="330120" progId="Equation.DSMT4">
                  <p:embed/>
                </p:oleObj>
              </mc:Choice>
              <mc:Fallback>
                <p:oleObj name="Equation" r:id="rId9" imgW="685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95591" y="668338"/>
                        <a:ext cx="1712913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5018038" y="5147667"/>
          <a:ext cx="34972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11" imgW="1676160" imgH="558720" progId="Equation.DSMT4">
                  <p:embed/>
                </p:oleObj>
              </mc:Choice>
              <mc:Fallback>
                <p:oleObj name="Equation" r:id="rId11" imgW="167616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38" y="5147667"/>
                        <a:ext cx="3497263" cy="1152525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417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PENGERTIAN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  <a:solidFill>
            <a:schemeClr val="accent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latin typeface="Britannic Bold" pitchFamily="34" charset="0"/>
            </a:endParaRP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Ragam</a:t>
            </a:r>
            <a:r>
              <a:rPr lang="en-GB" dirty="0"/>
              <a:t> </a:t>
            </a:r>
            <a:r>
              <a:rPr lang="en-GB" i="1" dirty="0" smtClean="0"/>
              <a:t>(</a:t>
            </a:r>
            <a:r>
              <a:rPr lang="en-GB" i="1" dirty="0" err="1" smtClean="0"/>
              <a:t>Varians</a:t>
            </a:r>
            <a:r>
              <a:rPr lang="en-GB" i="1" dirty="0" smtClean="0"/>
              <a:t>)</a:t>
            </a:r>
            <a:r>
              <a:rPr lang="en-GB" dirty="0"/>
              <a:t> </a:t>
            </a:r>
            <a:r>
              <a:rPr lang="en-GB" dirty="0" err="1"/>
              <a:t>adalah</a:t>
            </a:r>
            <a:r>
              <a:rPr lang="en-GB" dirty="0"/>
              <a:t> rata-rata </a:t>
            </a:r>
            <a:r>
              <a:rPr lang="en-GB" dirty="0" err="1" smtClean="0"/>
              <a:t>kuadrat</a:t>
            </a:r>
            <a:r>
              <a:rPr lang="en-GB" dirty="0" smtClean="0"/>
              <a:t> </a:t>
            </a:r>
            <a:r>
              <a:rPr lang="en-GB" dirty="0" err="1" smtClean="0"/>
              <a:t>jarak</a:t>
            </a:r>
            <a:r>
              <a:rPr lang="en-GB" dirty="0" smtClean="0"/>
              <a:t> </a:t>
            </a:r>
            <a:r>
              <a:rPr lang="en-GB" dirty="0" err="1" smtClean="0"/>
              <a:t>antara</a:t>
            </a:r>
            <a:r>
              <a:rPr lang="en-GB" dirty="0" smtClean="0"/>
              <a:t> </a:t>
            </a:r>
            <a:r>
              <a:rPr lang="en-GB" dirty="0" err="1"/>
              <a:t>nilai-nilai</a:t>
            </a:r>
            <a:r>
              <a:rPr lang="en-GB" dirty="0"/>
              <a:t> data </a:t>
            </a:r>
            <a:r>
              <a:rPr lang="en-GB" dirty="0" err="1" smtClean="0"/>
              <a:t>terhadap</a:t>
            </a:r>
            <a:r>
              <a:rPr lang="en-GB" dirty="0" smtClean="0"/>
              <a:t> </a:t>
            </a:r>
            <a:r>
              <a:rPr lang="en-GB" dirty="0"/>
              <a:t>rata-</a:t>
            </a:r>
            <a:r>
              <a:rPr lang="en-GB" dirty="0" err="1"/>
              <a:t>ratanya</a:t>
            </a:r>
            <a:r>
              <a:rPr lang="en-GB" dirty="0"/>
              <a:t>. 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/>
              <a:t>Nilai</a:t>
            </a:r>
            <a:r>
              <a:rPr lang="en-GB" dirty="0"/>
              <a:t> </a:t>
            </a:r>
            <a:r>
              <a:rPr lang="en-GB" b="1" dirty="0" err="1" smtClean="0"/>
              <a:t>Ragam</a:t>
            </a:r>
            <a:r>
              <a:rPr lang="en-GB" dirty="0"/>
              <a:t> </a:t>
            </a:r>
            <a:r>
              <a:rPr lang="en-GB" dirty="0" err="1" smtClean="0"/>
              <a:t>digunakan</a:t>
            </a:r>
            <a:r>
              <a:rPr lang="en-GB" dirty="0" smtClean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mengetahui</a:t>
            </a:r>
            <a:r>
              <a:rPr lang="en-GB" dirty="0"/>
              <a:t> </a:t>
            </a:r>
            <a:r>
              <a:rPr lang="en-GB" dirty="0" err="1"/>
              <a:t>keseragaman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serangkaian</a:t>
            </a:r>
            <a:r>
              <a:rPr lang="en-GB" dirty="0"/>
              <a:t> data. </a:t>
            </a:r>
            <a:r>
              <a:rPr lang="en-GB" dirty="0" err="1"/>
              <a:t>Semakin</a:t>
            </a:r>
            <a:r>
              <a:rPr lang="en-GB" dirty="0"/>
              <a:t> </a:t>
            </a:r>
            <a:r>
              <a:rPr lang="en-GB" dirty="0" err="1"/>
              <a:t>kecil</a:t>
            </a:r>
            <a:r>
              <a:rPr lang="en-GB" dirty="0"/>
              <a:t> 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/>
              <a:t>koefisien</a:t>
            </a:r>
            <a:r>
              <a:rPr lang="en-GB" dirty="0"/>
              <a:t> </a:t>
            </a:r>
            <a:r>
              <a:rPr lang="en-GB" dirty="0" err="1" smtClean="0"/>
              <a:t>varians</a:t>
            </a:r>
            <a:r>
              <a:rPr lang="en-GB" dirty="0" smtClean="0"/>
              <a:t> </a:t>
            </a:r>
            <a:r>
              <a:rPr lang="en-GB" dirty="0" err="1"/>
              <a:t>menunjukkan</a:t>
            </a:r>
            <a:r>
              <a:rPr lang="en-GB" dirty="0"/>
              <a:t> data yang </a:t>
            </a:r>
            <a:r>
              <a:rPr lang="en-GB" dirty="0" err="1"/>
              <a:t>digunakan</a:t>
            </a:r>
            <a:r>
              <a:rPr lang="en-GB" dirty="0"/>
              <a:t> </a:t>
            </a:r>
            <a:r>
              <a:rPr lang="en-GB" dirty="0" err="1"/>
              <a:t>semakin</a:t>
            </a:r>
            <a:r>
              <a:rPr lang="en-GB" dirty="0"/>
              <a:t> </a:t>
            </a:r>
            <a:r>
              <a:rPr lang="en-GB" dirty="0" err="1" smtClean="0"/>
              <a:t>seragam</a:t>
            </a:r>
            <a:r>
              <a:rPr lang="en-GB" dirty="0" smtClean="0"/>
              <a:t>. </a:t>
            </a:r>
            <a:r>
              <a:rPr lang="nn-NO" dirty="0"/>
              <a:t>Sebaliknya, jika nilai </a:t>
            </a:r>
            <a:r>
              <a:rPr lang="nn-NO" dirty="0" smtClean="0"/>
              <a:t>varians </a:t>
            </a:r>
            <a:r>
              <a:rPr lang="nn-NO" dirty="0"/>
              <a:t>semakin besar, artinya data yang digunakan semakin beragam.</a:t>
            </a:r>
            <a:endParaRPr lang="en-US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38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PENGERTIAN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  <a:solidFill>
            <a:schemeClr val="accent6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Britannic Bold" pitchFamily="34" charset="0"/>
            </a:endParaRP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/>
              <a:t>Simpangan</a:t>
            </a:r>
            <a:r>
              <a:rPr lang="en-GB" dirty="0"/>
              <a:t> </a:t>
            </a:r>
            <a:r>
              <a:rPr lang="en-GB" dirty="0" err="1"/>
              <a:t>baku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ukuran</a:t>
            </a:r>
            <a:r>
              <a:rPr lang="en-GB" dirty="0"/>
              <a:t> </a:t>
            </a:r>
            <a:r>
              <a:rPr lang="en-GB" dirty="0" err="1"/>
              <a:t>sebaran</a:t>
            </a:r>
            <a:r>
              <a:rPr lang="en-GB" dirty="0"/>
              <a:t> </a:t>
            </a:r>
            <a:r>
              <a:rPr lang="en-GB" dirty="0" err="1"/>
              <a:t>statistik</a:t>
            </a:r>
            <a:r>
              <a:rPr lang="en-GB" dirty="0"/>
              <a:t>, </a:t>
            </a:r>
            <a:r>
              <a:rPr lang="en-GB" dirty="0" err="1"/>
              <a:t>nilai</a:t>
            </a:r>
            <a:r>
              <a:rPr lang="en-GB" dirty="0"/>
              <a:t> yang </a:t>
            </a:r>
            <a:r>
              <a:rPr lang="en-GB" dirty="0" err="1"/>
              <a:t>menggambarkan</a:t>
            </a:r>
            <a:r>
              <a:rPr lang="en-GB" dirty="0"/>
              <a:t> rata-rata </a:t>
            </a:r>
            <a:r>
              <a:rPr lang="en-GB" dirty="0" err="1"/>
              <a:t>jarak</a:t>
            </a:r>
            <a:r>
              <a:rPr lang="en-GB" dirty="0"/>
              <a:t> </a:t>
            </a:r>
            <a:r>
              <a:rPr lang="en-GB" dirty="0" err="1"/>
              <a:t>penyimpangan</a:t>
            </a:r>
            <a:r>
              <a:rPr lang="en-GB" dirty="0"/>
              <a:t> </a:t>
            </a:r>
            <a:r>
              <a:rPr lang="en-GB" dirty="0" err="1"/>
              <a:t>titik-titik</a:t>
            </a:r>
            <a:r>
              <a:rPr lang="en-GB" dirty="0"/>
              <a:t> data yang </a:t>
            </a:r>
            <a:r>
              <a:rPr lang="en-GB" dirty="0" err="1"/>
              <a:t>diukur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nilai</a:t>
            </a:r>
            <a:r>
              <a:rPr lang="en-GB" dirty="0"/>
              <a:t> rata-rata data </a:t>
            </a:r>
            <a:r>
              <a:rPr lang="en-GB" dirty="0" err="1"/>
              <a:t>tersebut</a:t>
            </a:r>
            <a:r>
              <a:rPr lang="en-GB" dirty="0"/>
              <a:t>. 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Nilai</a:t>
            </a:r>
            <a:r>
              <a:rPr lang="en-GB" dirty="0" smtClean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simpangan</a:t>
            </a:r>
            <a:r>
              <a:rPr lang="en-GB" dirty="0"/>
              <a:t> </a:t>
            </a:r>
            <a:r>
              <a:rPr lang="en-GB" dirty="0" err="1"/>
              <a:t>digunakan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membandingkan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kumpulan</a:t>
            </a:r>
            <a:r>
              <a:rPr lang="en-GB" dirty="0"/>
              <a:t> data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kumpulan</a:t>
            </a:r>
            <a:r>
              <a:rPr lang="en-GB" dirty="0"/>
              <a:t> data yang lain.</a:t>
            </a:r>
            <a:endParaRPr lang="en-US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16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RUMUS </a:t>
            </a:r>
            <a:r>
              <a:rPr lang="en-US" b="1" dirty="0" smtClean="0"/>
              <a:t>RAGAM DAN SIMPANGAN BAKU DATA BERKELOMPOK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04690"/>
            <a:ext cx="9036496" cy="5373960"/>
          </a:xfrm>
          <a:effectLst>
            <a:innerShdw blurRad="114300">
              <a:prstClr val="black"/>
            </a:inn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 algn="ctr"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398890"/>
              </p:ext>
            </p:extLst>
          </p:nvPr>
        </p:nvGraphicFramePr>
        <p:xfrm>
          <a:off x="250825" y="1519238"/>
          <a:ext cx="4321175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3" imgW="1155600" imgH="558720" progId="Equation.DSMT4">
                  <p:embed/>
                </p:oleObj>
              </mc:Choice>
              <mc:Fallback>
                <p:oleObj name="Equation" r:id="rId3" imgW="1155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519238"/>
                        <a:ext cx="4321175" cy="1852612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957458"/>
              </p:ext>
            </p:extLst>
          </p:nvPr>
        </p:nvGraphicFramePr>
        <p:xfrm>
          <a:off x="3394743" y="3641181"/>
          <a:ext cx="5616575" cy="296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5" imgW="1650960" imgH="1346040" progId="Equation.DSMT4">
                  <p:embed/>
                </p:oleObj>
              </mc:Choice>
              <mc:Fallback>
                <p:oleObj name="Equation" r:id="rId5" imgW="165096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743" y="3641181"/>
                        <a:ext cx="5616575" cy="296545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971849"/>
              </p:ext>
            </p:extLst>
          </p:nvPr>
        </p:nvGraphicFramePr>
        <p:xfrm>
          <a:off x="5868143" y="1652161"/>
          <a:ext cx="31431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7" imgW="927000" imgH="482400" progId="Equation.DSMT4">
                  <p:embed/>
                </p:oleObj>
              </mc:Choice>
              <mc:Fallback>
                <p:oleObj name="Equation" r:id="rId7" imgW="9270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3" y="1652161"/>
                        <a:ext cx="3143175" cy="1600200"/>
                      </a:xfrm>
                      <a:prstGeom prst="rect">
                        <a:avLst/>
                      </a:prstGeom>
                      <a:solidFill>
                        <a:schemeClr val="accent3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>
            <a:off x="4730868" y="22048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898608"/>
              </p:ext>
            </p:extLst>
          </p:nvPr>
        </p:nvGraphicFramePr>
        <p:xfrm>
          <a:off x="250825" y="4340346"/>
          <a:ext cx="2751673" cy="973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tion" r:id="rId9" imgW="596880" imgH="215640" progId="Equation.DSMT4">
                  <p:embed/>
                </p:oleObj>
              </mc:Choice>
              <mc:Fallback>
                <p:oleObj name="Equation" r:id="rId9" imgW="5968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340346"/>
                        <a:ext cx="2751673" cy="973336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171420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err="1" smtClean="0">
                <a:solidFill>
                  <a:schemeClr val="tx1"/>
                </a:solidFill>
                <a:latin typeface="Century Schoolbook" pitchFamily="18" charset="0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 1 :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Tentukan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Ragam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dan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Simpangan</a:t>
            </a:r>
            <a:r>
              <a:rPr lang="en-US" sz="4000" b="1" dirty="0" smtClean="0">
                <a:latin typeface="Century Schoolbook" pitchFamily="18" charset="0"/>
              </a:rPr>
              <a:t> Baku </a:t>
            </a:r>
            <a:r>
              <a:rPr lang="en-US" sz="4000" b="1" dirty="0" err="1" smtClean="0">
                <a:latin typeface="Century Schoolbook" pitchFamily="18" charset="0"/>
              </a:rPr>
              <a:t>dari</a:t>
            </a:r>
            <a:r>
              <a:rPr lang="en-US" sz="4000" b="1" dirty="0" smtClean="0">
                <a:latin typeface="Century Schoolbook" pitchFamily="18" charset="0"/>
              </a:rPr>
              <a:t> data </a:t>
            </a:r>
            <a:r>
              <a:rPr lang="en-US" sz="4000" b="1" dirty="0" err="1" smtClean="0">
                <a:latin typeface="Century Schoolbook" pitchFamily="18" charset="0"/>
              </a:rPr>
              <a:t>tanggal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lahir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berikut</a:t>
            </a:r>
            <a:r>
              <a:rPr lang="en-US" sz="4000" b="1" dirty="0" smtClean="0">
                <a:latin typeface="Century Schoolbook" pitchFamily="18" charset="0"/>
              </a:rPr>
              <a:t>.</a:t>
            </a:r>
            <a:endParaRPr lang="en-US" sz="4000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646224"/>
              </p:ext>
            </p:extLst>
          </p:nvPr>
        </p:nvGraphicFramePr>
        <p:xfrm>
          <a:off x="1966628" y="1988840"/>
          <a:ext cx="5256584" cy="4191693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lahir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03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1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257800" cy="56207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050946"/>
              </p:ext>
            </p:extLst>
          </p:nvPr>
        </p:nvGraphicFramePr>
        <p:xfrm>
          <a:off x="107504" y="692696"/>
          <a:ext cx="9001000" cy="4008080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/>
                <a:gridCol w="1316366"/>
                <a:gridCol w="177997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lahir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b="1" dirty="0" smtClean="0"/>
                        <a:t>-6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792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128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392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361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1444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2770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2251772" y="4797152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4067944" y="4797152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69215"/>
              </p:ext>
            </p:extLst>
          </p:nvPr>
        </p:nvGraphicFramePr>
        <p:xfrm>
          <a:off x="5020990" y="692696"/>
          <a:ext cx="9191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3" imgW="368280" imgH="253800" progId="Equation.DSMT4">
                  <p:embed/>
                </p:oleObj>
              </mc:Choice>
              <mc:Fallback>
                <p:oleObj name="Equation" r:id="rId3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20990" y="692696"/>
                        <a:ext cx="919162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219813"/>
              </p:ext>
            </p:extLst>
          </p:nvPr>
        </p:nvGraphicFramePr>
        <p:xfrm>
          <a:off x="133772" y="5445224"/>
          <a:ext cx="5434831" cy="1202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5" imgW="1892160" imgH="482400" progId="Equation.DSMT4">
                  <p:embed/>
                </p:oleObj>
              </mc:Choice>
              <mc:Fallback>
                <p:oleObj name="Equation" r:id="rId5" imgW="18921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72" y="5445224"/>
                        <a:ext cx="5434831" cy="120282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75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28974"/>
              </p:ext>
            </p:extLst>
          </p:nvPr>
        </p:nvGraphicFramePr>
        <p:xfrm>
          <a:off x="7395591" y="668338"/>
          <a:ext cx="1712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7" imgW="685800" imgH="330120" progId="Equation.DSMT4">
                  <p:embed/>
                </p:oleObj>
              </mc:Choice>
              <mc:Fallback>
                <p:oleObj name="Equation" r:id="rId7" imgW="685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95591" y="668338"/>
                        <a:ext cx="1712913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968644"/>
              </p:ext>
            </p:extLst>
          </p:nvPr>
        </p:nvGraphicFramePr>
        <p:xfrm>
          <a:off x="6084168" y="692696"/>
          <a:ext cx="1219646" cy="540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9" imgW="545760" imgH="330120" progId="Equation.DSMT4">
                  <p:embed/>
                </p:oleObj>
              </mc:Choice>
              <mc:Fallback>
                <p:oleObj name="Equation" r:id="rId9" imgW="5457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84168" y="692696"/>
                        <a:ext cx="1219646" cy="540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257800" cy="56207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  <a:endParaRPr lang="en-US" b="1" dirty="0">
              <a:latin typeface="Century Schoolbook" pitchFamily="18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255096" y="4797152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63580" y="654596"/>
          <a:ext cx="1046584" cy="56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3" imgW="419040" imgH="304560" progId="Equation.DSMT4">
                  <p:embed/>
                </p:oleObj>
              </mc:Choice>
              <mc:Fallback>
                <p:oleObj name="Equation" r:id="rId3" imgW="419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3580" y="654596"/>
                        <a:ext cx="1046584" cy="56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126288" y="661988"/>
          <a:ext cx="15541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5" imgW="622080" imgH="304560" progId="Equation.DSMT4">
                  <p:embed/>
                </p:oleObj>
              </mc:Choice>
              <mc:Fallback>
                <p:oleObj name="Equation" r:id="rId5" imgW="622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26288" y="661988"/>
                        <a:ext cx="1554162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676632"/>
              </p:ext>
            </p:extLst>
          </p:nvPr>
        </p:nvGraphicFramePr>
        <p:xfrm>
          <a:off x="107504" y="692696"/>
          <a:ext cx="9001000" cy="4008080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0120"/>
                <a:gridCol w="1316366"/>
                <a:gridCol w="177997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lahir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2400" b="1" dirty="0" smtClean="0"/>
                        <a:t>-6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792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128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392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361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1444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2770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324209"/>
              </p:ext>
            </p:extLst>
          </p:nvPr>
        </p:nvGraphicFramePr>
        <p:xfrm>
          <a:off x="5020990" y="692696"/>
          <a:ext cx="9191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7" imgW="368280" imgH="253800" progId="Equation.DSMT4">
                  <p:embed/>
                </p:oleObj>
              </mc:Choice>
              <mc:Fallback>
                <p:oleObj name="Equation" r:id="rId7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20990" y="692696"/>
                        <a:ext cx="919162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322166"/>
              </p:ext>
            </p:extLst>
          </p:nvPr>
        </p:nvGraphicFramePr>
        <p:xfrm>
          <a:off x="6084168" y="692696"/>
          <a:ext cx="1219646" cy="540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9" imgW="545760" imgH="330120" progId="Equation.DSMT4">
                  <p:embed/>
                </p:oleObj>
              </mc:Choice>
              <mc:Fallback>
                <p:oleObj name="Equation" r:id="rId9" imgW="5457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84168" y="692696"/>
                        <a:ext cx="1219646" cy="540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089405"/>
              </p:ext>
            </p:extLst>
          </p:nvPr>
        </p:nvGraphicFramePr>
        <p:xfrm>
          <a:off x="7395591" y="668338"/>
          <a:ext cx="1712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Equation" r:id="rId11" imgW="685800" imgH="330120" progId="Equation.DSMT4">
                  <p:embed/>
                </p:oleObj>
              </mc:Choice>
              <mc:Fallback>
                <p:oleObj name="Equation" r:id="rId11" imgW="685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95591" y="668338"/>
                        <a:ext cx="1712913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929028"/>
              </p:ext>
            </p:extLst>
          </p:nvPr>
        </p:nvGraphicFramePr>
        <p:xfrm>
          <a:off x="179513" y="5397674"/>
          <a:ext cx="432048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Equation" r:id="rId13" imgW="2070000" imgH="558720" progId="Equation.DSMT4">
                  <p:embed/>
                </p:oleObj>
              </mc:Choice>
              <mc:Fallback>
                <p:oleObj name="Equation" r:id="rId13" imgW="20700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3" y="5397674"/>
                        <a:ext cx="4320480" cy="1152525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Bent Arrow 15"/>
          <p:cNvSpPr/>
          <p:nvPr/>
        </p:nvSpPr>
        <p:spPr>
          <a:xfrm rot="10800000">
            <a:off x="4644007" y="4764484"/>
            <a:ext cx="3666269" cy="8967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732304"/>
              </p:ext>
            </p:extLst>
          </p:nvPr>
        </p:nvGraphicFramePr>
        <p:xfrm>
          <a:off x="5043636" y="5877272"/>
          <a:ext cx="3625850" cy="632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Equation" r:id="rId15" imgW="1574640" imgH="241200" progId="Equation.DSMT4">
                  <p:embed/>
                </p:oleObj>
              </mc:Choice>
              <mc:Fallback>
                <p:oleObj name="Equation" r:id="rId15" imgW="1574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636" y="5877272"/>
                        <a:ext cx="3625850" cy="632817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63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700" y="620688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smtClean="0">
                <a:latin typeface="Century Schoolbook" pitchFamily="18" charset="0"/>
              </a:rPr>
              <a:t>2 </a:t>
            </a:r>
            <a:r>
              <a:rPr lang="en-US" b="1" dirty="0" smtClean="0">
                <a:latin typeface="Century Schoolbook" pitchFamily="18" charset="0"/>
              </a:rPr>
              <a:t>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Ragam</a:t>
            </a:r>
            <a:r>
              <a:rPr lang="en-US" b="1" dirty="0" smtClean="0">
                <a:latin typeface="Century Schoolbook" pitchFamily="18" charset="0"/>
              </a:rPr>
              <a:t>  </a:t>
            </a:r>
            <a:r>
              <a:rPr lang="en-US" b="1" dirty="0" err="1" smtClean="0">
                <a:latin typeface="Century Schoolbook" pitchFamily="18" charset="0"/>
              </a:rPr>
              <a:t>dan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Simpangan</a:t>
            </a:r>
            <a:r>
              <a:rPr lang="en-US" b="1" dirty="0" smtClean="0">
                <a:latin typeface="Century Schoolbook" pitchFamily="18" charset="0"/>
              </a:rPr>
              <a:t> Baku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tabel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81224"/>
              </p:ext>
            </p:extLst>
          </p:nvPr>
        </p:nvGraphicFramePr>
        <p:xfrm>
          <a:off x="318240" y="2892075"/>
          <a:ext cx="8431320" cy="16176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7496"/>
                <a:gridCol w="1296144"/>
                <a:gridCol w="1440160"/>
                <a:gridCol w="1368152"/>
                <a:gridCol w="1224136"/>
                <a:gridCol w="1225232"/>
              </a:tblGrid>
              <a:tr h="67278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NILAI (Xi)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7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10</a:t>
                      </a:r>
                      <a:endParaRPr lang="en-GB" sz="2800" b="1" dirty="0"/>
                    </a:p>
                  </a:txBody>
                  <a:tcPr/>
                </a:tc>
              </a:tr>
              <a:tr h="6169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/>
                        <a:t>Frekuensi</a:t>
                      </a:r>
                      <a:r>
                        <a:rPr lang="en-GB" sz="2800" b="1" dirty="0" smtClean="0"/>
                        <a:t> (Fi)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1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9549" y="24036"/>
            <a:ext cx="8610600" cy="792088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055013"/>
              </p:ext>
            </p:extLst>
          </p:nvPr>
        </p:nvGraphicFramePr>
        <p:xfrm>
          <a:off x="195113" y="945840"/>
          <a:ext cx="8521282" cy="37576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6546"/>
                <a:gridCol w="1008112"/>
                <a:gridCol w="1080120"/>
                <a:gridCol w="1008112"/>
                <a:gridCol w="1008112"/>
                <a:gridCol w="1008112"/>
                <a:gridCol w="1512168"/>
              </a:tblGrid>
              <a:tr h="672783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baseline="0" dirty="0" smtClean="0"/>
                        <a:t>X</a:t>
                      </a:r>
                      <a:r>
                        <a:rPr lang="en-GB" sz="2800" b="1" baseline="0" dirty="0" smtClean="0"/>
                        <a:t>i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7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∑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616967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 smtClean="0"/>
                        <a:t>F</a:t>
                      </a:r>
                      <a:r>
                        <a:rPr lang="en-GB" sz="2800" b="1" dirty="0" smtClean="0"/>
                        <a:t>i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32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616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</a:t>
                      </a:r>
                      <a:r>
                        <a:rPr lang="en-US" sz="28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72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249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616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-2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-1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 anchor="ctr"/>
                </a:tc>
              </a:tr>
              <a:tr h="616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 anchor="ctr"/>
                </a:tc>
              </a:tr>
              <a:tr h="616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24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53</a:t>
                      </a:r>
                      <a:endParaRPr lang="en-GB" sz="28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700352"/>
              </p:ext>
            </p:extLst>
          </p:nvPr>
        </p:nvGraphicFramePr>
        <p:xfrm>
          <a:off x="283356" y="4869160"/>
          <a:ext cx="3005138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name="Equation" r:id="rId5" imgW="1193760" imgH="393480" progId="Equation.DSMT4">
                  <p:embed/>
                </p:oleObj>
              </mc:Choice>
              <mc:Fallback>
                <p:oleObj name="Equation" r:id="rId5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56" y="4869160"/>
                        <a:ext cx="3005138" cy="979487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725809"/>
              </p:ext>
            </p:extLst>
          </p:nvPr>
        </p:nvGraphicFramePr>
        <p:xfrm>
          <a:off x="5919837" y="5004097"/>
          <a:ext cx="21336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Equation" r:id="rId7" imgW="876240" imgH="393480" progId="Equation.DSMT4">
                  <p:embed/>
                </p:oleObj>
              </mc:Choice>
              <mc:Fallback>
                <p:oleObj name="Equation" r:id="rId7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837" y="5004097"/>
                        <a:ext cx="2133600" cy="84455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135719"/>
              </p:ext>
            </p:extLst>
          </p:nvPr>
        </p:nvGraphicFramePr>
        <p:xfrm>
          <a:off x="675271" y="2959100"/>
          <a:ext cx="9191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Equation" r:id="rId9" imgW="368280" imgH="253800" progId="Equation.DSMT4">
                  <p:embed/>
                </p:oleObj>
              </mc:Choice>
              <mc:Fallback>
                <p:oleObj name="Equation" r:id="rId9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5271" y="2959100"/>
                        <a:ext cx="919162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06491"/>
              </p:ext>
            </p:extLst>
          </p:nvPr>
        </p:nvGraphicFramePr>
        <p:xfrm>
          <a:off x="566279" y="3453160"/>
          <a:ext cx="1219646" cy="540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" name="Equation" r:id="rId11" imgW="545760" imgH="330120" progId="Equation.DSMT4">
                  <p:embed/>
                </p:oleObj>
              </mc:Choice>
              <mc:Fallback>
                <p:oleObj name="Equation" r:id="rId11" imgW="5457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6279" y="3453160"/>
                        <a:ext cx="1219646" cy="540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044808"/>
              </p:ext>
            </p:extLst>
          </p:nvPr>
        </p:nvGraphicFramePr>
        <p:xfrm>
          <a:off x="319645" y="4098751"/>
          <a:ext cx="1712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Equation" r:id="rId13" imgW="685800" imgH="330120" progId="Equation.DSMT4">
                  <p:embed/>
                </p:oleObj>
              </mc:Choice>
              <mc:Fallback>
                <p:oleObj name="Equation" r:id="rId13" imgW="68580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9645" y="4098751"/>
                        <a:ext cx="1712913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389617"/>
              </p:ext>
            </p:extLst>
          </p:nvPr>
        </p:nvGraphicFramePr>
        <p:xfrm>
          <a:off x="5580112" y="6093296"/>
          <a:ext cx="28130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quation" r:id="rId15" imgW="1155600" imgH="241200" progId="Equation.DSMT4">
                  <p:embed/>
                </p:oleObj>
              </mc:Choice>
              <mc:Fallback>
                <p:oleObj name="Equation" r:id="rId15" imgW="1155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6093296"/>
                        <a:ext cx="2813050" cy="517525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8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374</Words>
  <Application>Microsoft Office PowerPoint</Application>
  <PresentationFormat>On-screen Show (4:3)</PresentationFormat>
  <Paragraphs>234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ＭＳ Ｐゴシック</vt:lpstr>
      <vt:lpstr>Arial</vt:lpstr>
      <vt:lpstr>Bodoni MT Black</vt:lpstr>
      <vt:lpstr>Britannic Bold</vt:lpstr>
      <vt:lpstr>Calibri</vt:lpstr>
      <vt:lpstr>Century Schoolbook</vt:lpstr>
      <vt:lpstr>Open Sans Light</vt:lpstr>
      <vt:lpstr>Times New Roman</vt:lpstr>
      <vt:lpstr>Office Theme</vt:lpstr>
      <vt:lpstr>MathType 6.0 Equation</vt:lpstr>
      <vt:lpstr>Equation</vt:lpstr>
      <vt:lpstr>STATISTIKA</vt:lpstr>
      <vt:lpstr>PENGERTIAN</vt:lpstr>
      <vt:lpstr>PENGERTIAN</vt:lpstr>
      <vt:lpstr>RUMUS RAGAM DAN SIMPANGAN BAKU DATA BERKELOMPOK</vt:lpstr>
      <vt:lpstr>Contoh 1 : Tentukan Ragam dan Simpangan Baku dari data tanggal lahir berikut.</vt:lpstr>
      <vt:lpstr>Penyelesaian:</vt:lpstr>
      <vt:lpstr>Penyelesaian:</vt:lpstr>
      <vt:lpstr>PowerPoint Presentation</vt:lpstr>
      <vt:lpstr>PowerPoint Presentation</vt:lpstr>
      <vt:lpstr>PowerPoint Presentation</vt:lpstr>
      <vt:lpstr>MEAN</vt:lpstr>
      <vt:lpstr>PowerPoint Presentation</vt:lpstr>
      <vt:lpstr>MEAN</vt:lpstr>
      <vt:lpstr>PowerPoint Presentation</vt:lpstr>
      <vt:lpstr>MEAN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89</cp:revision>
  <dcterms:created xsi:type="dcterms:W3CDTF">2019-10-01T08:18:17Z</dcterms:created>
  <dcterms:modified xsi:type="dcterms:W3CDTF">2020-11-01T02:37:01Z</dcterms:modified>
</cp:coreProperties>
</file>