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95" r:id="rId3"/>
    <p:sldId id="291" r:id="rId4"/>
    <p:sldId id="264" r:id="rId5"/>
    <p:sldId id="277" r:id="rId6"/>
    <p:sldId id="266" r:id="rId7"/>
    <p:sldId id="29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2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 varScale="1">
        <p:scale>
          <a:sx n="75" d="100"/>
          <a:sy n="75" d="100"/>
        </p:scale>
        <p:origin x="12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0.wmf"/><Relationship Id="rId1" Type="http://schemas.openxmlformats.org/officeDocument/2006/relationships/image" Target="../media/image26.wmf"/><Relationship Id="rId5" Type="http://schemas.openxmlformats.org/officeDocument/2006/relationships/image" Target="../media/image24.wmf"/><Relationship Id="rId4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7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6.wmf"/><Relationship Id="rId5" Type="http://schemas.openxmlformats.org/officeDocument/2006/relationships/image" Target="../media/image12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7" Type="http://schemas.openxmlformats.org/officeDocument/2006/relationships/image" Target="../media/image21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12.wmf"/><Relationship Id="rId5" Type="http://schemas.openxmlformats.org/officeDocument/2006/relationships/image" Target="../media/image13.wmf"/><Relationship Id="rId4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0.wmf"/><Relationship Id="rId1" Type="http://schemas.openxmlformats.org/officeDocument/2006/relationships/image" Target="../media/image23.wmf"/><Relationship Id="rId5" Type="http://schemas.openxmlformats.org/officeDocument/2006/relationships/image" Target="../media/image24.wmf"/><Relationship Id="rId4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0.wmf"/><Relationship Id="rId1" Type="http://schemas.openxmlformats.org/officeDocument/2006/relationships/image" Target="../media/image26.wmf"/><Relationship Id="rId5" Type="http://schemas.openxmlformats.org/officeDocument/2006/relationships/image" Target="../media/image24.wmf"/><Relationship Id="rId4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303F1-D132-4C13-9A17-E0F415979403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F8E55-09FE-4EA3-9D56-B231D1818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548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F8E55-09FE-4EA3-9D56-B231D1818EA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07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F8E55-09FE-4EA3-9D56-B231D1818EA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698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F8E55-09FE-4EA3-9D56-B231D1818EA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178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Column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736" y="2815869"/>
            <a:ext cx="3312655" cy="315995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3809480" y="884718"/>
            <a:ext cx="1518669" cy="365125"/>
          </a:xfrm>
          <a:prstGeom prst="rect">
            <a:avLst/>
          </a:prstGeom>
        </p:spPr>
        <p:txBody>
          <a:bodyPr anchor="ctr"/>
          <a:lstStyle>
            <a:lvl1pPr algn="ctr">
              <a:defRPr sz="2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467187" y="2420888"/>
            <a:ext cx="8214307" cy="720080"/>
          </a:xfrm>
        </p:spPr>
        <p:txBody>
          <a:bodyPr anchor="ctr">
            <a:normAutofit/>
          </a:bodyPr>
          <a:lstStyle>
            <a:lvl1pPr algn="ctr">
              <a:defRPr sz="3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471870" y="3275880"/>
            <a:ext cx="8209624" cy="1833307"/>
          </a:xfrm>
        </p:spPr>
        <p:txBody>
          <a:bodyPr>
            <a:normAutofit/>
          </a:bodyPr>
          <a:lstStyle>
            <a:lvl1pPr algn="ctr">
              <a:defRPr sz="1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637" y="630699"/>
            <a:ext cx="5029636" cy="466643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459" y="649172"/>
            <a:ext cx="5029636" cy="479777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0" y="212643"/>
            <a:ext cx="9144000" cy="658083"/>
          </a:xfrm>
        </p:spPr>
        <p:txBody>
          <a:bodyPr>
            <a:noAutofit/>
          </a:bodyPr>
          <a:lstStyle>
            <a:lvl1pPr algn="ctr">
              <a:defRPr sz="44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090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3DE79-CF32-4C91-876C-F4DD2F3FC38F}" type="datetimeFigureOut">
              <a:rPr lang="en-US" smtClean="0"/>
              <a:pPr/>
              <a:t>11/1/2020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2.JPG"/><Relationship Id="rId4" Type="http://schemas.openxmlformats.org/officeDocument/2006/relationships/image" Target="../media/image1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12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5.JPG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12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3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7.JPG"/><Relationship Id="rId4" Type="http://schemas.openxmlformats.org/officeDocument/2006/relationships/image" Target="../media/image18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12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40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7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3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1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10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30000"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ln w="28575"/>
        </p:spPr>
        <p:style>
          <a:lnRef idx="2">
            <a:schemeClr val="dk1"/>
          </a:lnRef>
          <a:fillRef idx="1002">
            <a:schemeClr val="dk2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Bodoni MT Black" pitchFamily="18" charset="0"/>
              </a:rPr>
              <a:t>STATISTIKA</a:t>
            </a:r>
            <a:endParaRPr lang="en-US" dirty="0">
              <a:latin typeface="Bodoni MT Black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idx="1"/>
          </p:nvPr>
        </p:nvSpPr>
        <p:spPr>
          <a:xfrm>
            <a:off x="1928794" y="2057400"/>
            <a:ext cx="5143536" cy="3962400"/>
          </a:xfrm>
          <a:solidFill>
            <a:schemeClr val="accent2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algn="ctr">
              <a:buNone/>
            </a:pPr>
            <a:endParaRPr lang="en-US" dirty="0" smtClean="0">
              <a:latin typeface="Britannic Bold" pitchFamily="34" charset="0"/>
            </a:endParaRPr>
          </a:p>
          <a:p>
            <a:pPr algn="ctr">
              <a:buNone/>
            </a:pPr>
            <a:r>
              <a:rPr lang="en-US" dirty="0" smtClean="0">
                <a:latin typeface="Britannic Bold" pitchFamily="34" charset="0"/>
              </a:rPr>
              <a:t>MENENTUKAN </a:t>
            </a:r>
          </a:p>
          <a:p>
            <a:pPr algn="ctr">
              <a:buNone/>
            </a:pPr>
            <a:r>
              <a:rPr lang="en-US" sz="3000" dirty="0" smtClean="0">
                <a:latin typeface="Britannic Bold" pitchFamily="34" charset="0"/>
              </a:rPr>
              <a:t>RAGAM DAN SIMBANGAN BAKU </a:t>
            </a:r>
            <a:endParaRPr lang="en-US" sz="3000" dirty="0" smtClean="0">
              <a:latin typeface="Britannic Bold" pitchFamily="34" charset="0"/>
            </a:endParaRPr>
          </a:p>
          <a:p>
            <a:pPr algn="ctr">
              <a:buNone/>
            </a:pPr>
            <a:r>
              <a:rPr lang="en-US" dirty="0" smtClean="0">
                <a:latin typeface="Britannic Bold" pitchFamily="34" charset="0"/>
              </a:rPr>
              <a:t>DATA BERKELOMPOK</a:t>
            </a:r>
          </a:p>
          <a:p>
            <a:pPr algn="ctr">
              <a:buNone/>
            </a:pPr>
            <a:endParaRPr lang="en-US" dirty="0">
              <a:latin typeface="Britannic Bold" pitchFamily="34" charset="0"/>
            </a:endParaRPr>
          </a:p>
          <a:p>
            <a:pPr algn="ctr">
              <a:buNone/>
            </a:pPr>
            <a:endParaRPr lang="en-US" dirty="0" smtClean="0">
              <a:latin typeface="Britannic Bold" pitchFamily="34" charset="0"/>
            </a:endParaRPr>
          </a:p>
          <a:p>
            <a:pPr algn="ctr">
              <a:buNone/>
            </a:pPr>
            <a:r>
              <a:rPr lang="en-US" dirty="0" smtClean="0">
                <a:latin typeface="Britannic Bold" pitchFamily="34" charset="0"/>
              </a:rPr>
              <a:t>Kwok </a:t>
            </a:r>
            <a:r>
              <a:rPr lang="en-US" dirty="0" err="1" smtClean="0">
                <a:latin typeface="Britannic Bold" pitchFamily="34" charset="0"/>
              </a:rPr>
              <a:t>Hin</a:t>
            </a:r>
            <a:r>
              <a:rPr lang="en-US" dirty="0" smtClean="0">
                <a:latin typeface="Britannic Bold" pitchFamily="34" charset="0"/>
              </a:rPr>
              <a:t>, ST, </a:t>
            </a:r>
            <a:r>
              <a:rPr lang="en-US" dirty="0" err="1" smtClean="0">
                <a:latin typeface="Britannic Bold" pitchFamily="34" charset="0"/>
              </a:rPr>
              <a:t>M.Pd</a:t>
            </a:r>
            <a:endParaRPr lang="en-US" dirty="0">
              <a:latin typeface="Britannic Bold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09550" y="112527"/>
            <a:ext cx="8610600" cy="1684040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Century Schoolbook" pitchFamily="18" charset="0"/>
              </a:rPr>
              <a:t>Contoh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smtClean="0">
                <a:latin typeface="Century Schoolbook" pitchFamily="18" charset="0"/>
              </a:rPr>
              <a:t>3 </a:t>
            </a:r>
            <a:r>
              <a:rPr lang="en-US" b="1" dirty="0" smtClean="0">
                <a:latin typeface="Century Schoolbook" pitchFamily="18" charset="0"/>
              </a:rPr>
              <a:t>: </a:t>
            </a:r>
          </a:p>
          <a:p>
            <a:pPr algn="l"/>
            <a:r>
              <a:rPr lang="en-US" b="1" dirty="0" err="1" smtClean="0">
                <a:latin typeface="Century Schoolbook" pitchFamily="18" charset="0"/>
              </a:rPr>
              <a:t>Tentukan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err="1" smtClean="0">
                <a:latin typeface="Century Schoolbook" pitchFamily="18" charset="0"/>
              </a:rPr>
              <a:t>Ragam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err="1" smtClean="0">
                <a:latin typeface="Century Schoolbook" pitchFamily="18" charset="0"/>
              </a:rPr>
              <a:t>dari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smtClean="0">
                <a:latin typeface="Century Schoolbook" pitchFamily="18" charset="0"/>
              </a:rPr>
              <a:t>histogram </a:t>
            </a:r>
            <a:r>
              <a:rPr lang="en-US" b="1" dirty="0" err="1" smtClean="0">
                <a:latin typeface="Century Schoolbook" pitchFamily="18" charset="0"/>
              </a:rPr>
              <a:t>berikut</a:t>
            </a:r>
            <a:r>
              <a:rPr lang="en-US" b="1" dirty="0" smtClean="0">
                <a:latin typeface="Century Schoolbook" pitchFamily="18" charset="0"/>
              </a:rPr>
              <a:t>.</a:t>
            </a:r>
            <a:endParaRPr lang="en-US" b="1" dirty="0">
              <a:latin typeface="Century Schoolbook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2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350" y="1916832"/>
            <a:ext cx="8165000" cy="4683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27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06288" y="82616"/>
            <a:ext cx="5257800" cy="610080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smtClean="0">
                <a:latin typeface="Century Schoolbook" pitchFamily="18" charset="0"/>
              </a:rPr>
              <a:t>Penyelesaian:</a:t>
            </a:r>
            <a:endParaRPr lang="en-US" b="1" dirty="0">
              <a:latin typeface="Century Schoolbook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0154231"/>
              </p:ext>
            </p:extLst>
          </p:nvPr>
        </p:nvGraphicFramePr>
        <p:xfrm>
          <a:off x="144909" y="5632450"/>
          <a:ext cx="428307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4" name="Equation" r:id="rId3" imgW="1701720" imgH="482400" progId="Equation.DSMT4">
                  <p:embed/>
                </p:oleObj>
              </mc:Choice>
              <mc:Fallback>
                <p:oleObj name="Equation" r:id="rId3" imgW="17017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909" y="5632450"/>
                        <a:ext cx="4283075" cy="1143000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5537478"/>
              </p:ext>
            </p:extLst>
          </p:nvPr>
        </p:nvGraphicFramePr>
        <p:xfrm>
          <a:off x="107504" y="692696"/>
          <a:ext cx="9001000" cy="4512136"/>
        </p:xfrm>
        <a:graphic>
          <a:graphicData uri="http://schemas.openxmlformats.org/drawingml/2006/table">
            <a:tbl>
              <a:tblPr firstRow="1" bandRow="1">
                <a:effectLst>
                  <a:outerShdw blurRad="152400" dist="317500" dir="5400000" sx="90000" sy="-19000" rotWithShape="0">
                    <a:prstClr val="black">
                      <a:alpha val="15000"/>
                    </a:prstClr>
                  </a:outerShdw>
                </a:effectLst>
                <a:tableStyleId>{7DF18680-E054-41AD-8BC1-D1AEF772440D}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80120"/>
                <a:gridCol w="1316366"/>
                <a:gridCol w="1779978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Interval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∙ X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9688"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5502608"/>
              </p:ext>
            </p:extLst>
          </p:nvPr>
        </p:nvGraphicFramePr>
        <p:xfrm>
          <a:off x="5020990" y="692696"/>
          <a:ext cx="919162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5" name="Equation" r:id="rId5" imgW="368280" imgH="253800" progId="Equation.DSMT4">
                  <p:embed/>
                </p:oleObj>
              </mc:Choice>
              <mc:Fallback>
                <p:oleObj name="Equation" r:id="rId5" imgW="3682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20990" y="692696"/>
                        <a:ext cx="919162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5880692"/>
              </p:ext>
            </p:extLst>
          </p:nvPr>
        </p:nvGraphicFramePr>
        <p:xfrm>
          <a:off x="6084168" y="692696"/>
          <a:ext cx="1219646" cy="540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6" name="Equation" r:id="rId7" imgW="545760" imgH="330120" progId="Equation.DSMT4">
                  <p:embed/>
                </p:oleObj>
              </mc:Choice>
              <mc:Fallback>
                <p:oleObj name="Equation" r:id="rId7" imgW="54576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84168" y="692696"/>
                        <a:ext cx="1219646" cy="5407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4039776"/>
              </p:ext>
            </p:extLst>
          </p:nvPr>
        </p:nvGraphicFramePr>
        <p:xfrm>
          <a:off x="7395591" y="668338"/>
          <a:ext cx="1712913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7" name="Equation" r:id="rId9" imgW="685800" imgH="330120" progId="Equation.DSMT4">
                  <p:embed/>
                </p:oleObj>
              </mc:Choice>
              <mc:Fallback>
                <p:oleObj name="Equation" r:id="rId9" imgW="68580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395591" y="668338"/>
                        <a:ext cx="1712913" cy="56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2200913"/>
              </p:ext>
            </p:extLst>
          </p:nvPr>
        </p:nvGraphicFramePr>
        <p:xfrm>
          <a:off x="5127625" y="5622925"/>
          <a:ext cx="3497263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8" name="Equation" r:id="rId11" imgW="1676160" imgH="558720" progId="Equation.DSMT4">
                  <p:embed/>
                </p:oleObj>
              </mc:Choice>
              <mc:Fallback>
                <p:oleObj name="Equation" r:id="rId11" imgW="167616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25" y="5622925"/>
                        <a:ext cx="3497263" cy="1152525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4370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09550" y="116632"/>
            <a:ext cx="8610600" cy="1684040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Century Schoolbook" pitchFamily="18" charset="0"/>
              </a:rPr>
              <a:t>Contoh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smtClean="0">
                <a:latin typeface="Century Schoolbook" pitchFamily="18" charset="0"/>
              </a:rPr>
              <a:t>4 </a:t>
            </a:r>
            <a:r>
              <a:rPr lang="en-US" b="1" dirty="0" smtClean="0">
                <a:latin typeface="Century Schoolbook" pitchFamily="18" charset="0"/>
              </a:rPr>
              <a:t>: </a:t>
            </a:r>
          </a:p>
          <a:p>
            <a:pPr algn="l"/>
            <a:r>
              <a:rPr lang="en-US" b="1" dirty="0" err="1" smtClean="0">
                <a:latin typeface="Century Schoolbook" pitchFamily="18" charset="0"/>
              </a:rPr>
              <a:t>Tentukan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err="1" smtClean="0">
                <a:latin typeface="Century Schoolbook" pitchFamily="18" charset="0"/>
              </a:rPr>
              <a:t>Ragam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err="1" smtClean="0">
                <a:latin typeface="Century Schoolbook" pitchFamily="18" charset="0"/>
              </a:rPr>
              <a:t>dari</a:t>
            </a:r>
            <a:r>
              <a:rPr lang="en-US" b="1" dirty="0" smtClean="0">
                <a:latin typeface="Century Schoolbook" pitchFamily="18" charset="0"/>
              </a:rPr>
              <a:t> histogram </a:t>
            </a:r>
            <a:r>
              <a:rPr lang="en-US" b="1" dirty="0" err="1" smtClean="0">
                <a:latin typeface="Century Schoolbook" pitchFamily="18" charset="0"/>
              </a:rPr>
              <a:t>berikut</a:t>
            </a:r>
            <a:r>
              <a:rPr lang="en-US" b="1" dirty="0" smtClean="0">
                <a:latin typeface="Century Schoolbook" pitchFamily="18" charset="0"/>
              </a:rPr>
              <a:t>.</a:t>
            </a:r>
            <a:endParaRPr lang="en-US" b="1" dirty="0">
              <a:latin typeface="Century Schoolbook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5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85" y="1831504"/>
            <a:ext cx="8158930" cy="4750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79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79512" y="143569"/>
            <a:ext cx="5257800" cy="610080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Century Schoolbook" pitchFamily="18" charset="0"/>
              </a:rPr>
              <a:t>Penyelesaian</a:t>
            </a:r>
            <a:r>
              <a:rPr lang="en-US" b="1" dirty="0" smtClean="0">
                <a:latin typeface="Century Schoolbook" pitchFamily="18" charset="0"/>
              </a:rPr>
              <a:t>:</a:t>
            </a:r>
            <a:endParaRPr lang="en-US" b="1" dirty="0">
              <a:latin typeface="Century Schoolbook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3265500"/>
              </p:ext>
            </p:extLst>
          </p:nvPr>
        </p:nvGraphicFramePr>
        <p:xfrm>
          <a:off x="179512" y="5157192"/>
          <a:ext cx="428466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1" name="Equation" r:id="rId3" imgW="1701720" imgH="482400" progId="Equation.DSMT4">
                  <p:embed/>
                </p:oleObj>
              </mc:Choice>
              <mc:Fallback>
                <p:oleObj name="Equation" r:id="rId3" imgW="17017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5157192"/>
                        <a:ext cx="4284663" cy="1143000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5401216"/>
              </p:ext>
            </p:extLst>
          </p:nvPr>
        </p:nvGraphicFramePr>
        <p:xfrm>
          <a:off x="107504" y="692696"/>
          <a:ext cx="9001000" cy="4008080"/>
        </p:xfrm>
        <a:graphic>
          <a:graphicData uri="http://schemas.openxmlformats.org/drawingml/2006/table">
            <a:tbl>
              <a:tblPr firstRow="1" bandRow="1">
                <a:effectLst>
                  <a:outerShdw blurRad="152400" dist="317500" dir="5400000" sx="90000" sy="-19000" rotWithShape="0">
                    <a:prstClr val="black">
                      <a:alpha val="15000"/>
                    </a:prstClr>
                  </a:outerShdw>
                </a:effectLst>
                <a:tableStyleId>{7DF18680-E054-41AD-8BC1-D1AEF772440D}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80120"/>
                <a:gridCol w="1316366"/>
                <a:gridCol w="1779978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Interval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∙ X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9688"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383086"/>
              </p:ext>
            </p:extLst>
          </p:nvPr>
        </p:nvGraphicFramePr>
        <p:xfrm>
          <a:off x="5020990" y="692696"/>
          <a:ext cx="919162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2" name="Equation" r:id="rId5" imgW="368280" imgH="253800" progId="Equation.DSMT4">
                  <p:embed/>
                </p:oleObj>
              </mc:Choice>
              <mc:Fallback>
                <p:oleObj name="Equation" r:id="rId5" imgW="3682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20990" y="692696"/>
                        <a:ext cx="919162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641607"/>
              </p:ext>
            </p:extLst>
          </p:nvPr>
        </p:nvGraphicFramePr>
        <p:xfrm>
          <a:off x="6084168" y="692696"/>
          <a:ext cx="1219646" cy="540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3" name="Equation" r:id="rId7" imgW="545760" imgH="330120" progId="Equation.DSMT4">
                  <p:embed/>
                </p:oleObj>
              </mc:Choice>
              <mc:Fallback>
                <p:oleObj name="Equation" r:id="rId7" imgW="54576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84168" y="692696"/>
                        <a:ext cx="1219646" cy="5407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1570407"/>
              </p:ext>
            </p:extLst>
          </p:nvPr>
        </p:nvGraphicFramePr>
        <p:xfrm>
          <a:off x="7395591" y="668338"/>
          <a:ext cx="1712913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4" name="Equation" r:id="rId9" imgW="685800" imgH="330120" progId="Equation.DSMT4">
                  <p:embed/>
                </p:oleObj>
              </mc:Choice>
              <mc:Fallback>
                <p:oleObj name="Equation" r:id="rId9" imgW="68580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395591" y="668338"/>
                        <a:ext cx="1712913" cy="56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4903679"/>
              </p:ext>
            </p:extLst>
          </p:nvPr>
        </p:nvGraphicFramePr>
        <p:xfrm>
          <a:off x="5018038" y="5147667"/>
          <a:ext cx="3497263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5" name="Equation" r:id="rId11" imgW="1676160" imgH="558720" progId="Equation.DSMT4">
                  <p:embed/>
                </p:oleObj>
              </mc:Choice>
              <mc:Fallback>
                <p:oleObj name="Equation" r:id="rId11" imgW="167616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8038" y="5147667"/>
                        <a:ext cx="3497263" cy="1152525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681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7913" y="80566"/>
            <a:ext cx="8610600" cy="1684040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Century Schoolbook" pitchFamily="18" charset="0"/>
              </a:rPr>
              <a:t>Contoh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smtClean="0">
                <a:latin typeface="Century Schoolbook" pitchFamily="18" charset="0"/>
              </a:rPr>
              <a:t>5 </a:t>
            </a:r>
            <a:r>
              <a:rPr lang="en-US" b="1" dirty="0" smtClean="0">
                <a:latin typeface="Century Schoolbook" pitchFamily="18" charset="0"/>
              </a:rPr>
              <a:t>: </a:t>
            </a:r>
          </a:p>
          <a:p>
            <a:pPr algn="l"/>
            <a:r>
              <a:rPr lang="en-US" b="1" dirty="0" err="1" smtClean="0">
                <a:latin typeface="Century Schoolbook" pitchFamily="18" charset="0"/>
              </a:rPr>
              <a:t>Tentukan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err="1" smtClean="0">
                <a:latin typeface="Century Schoolbook" pitchFamily="18" charset="0"/>
              </a:rPr>
              <a:t>Ragam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err="1" smtClean="0">
                <a:latin typeface="Century Schoolbook" pitchFamily="18" charset="0"/>
              </a:rPr>
              <a:t>dari</a:t>
            </a:r>
            <a:r>
              <a:rPr lang="en-US" b="1" dirty="0" smtClean="0">
                <a:latin typeface="Century Schoolbook" pitchFamily="18" charset="0"/>
              </a:rPr>
              <a:t> histogram </a:t>
            </a:r>
            <a:r>
              <a:rPr lang="en-US" b="1" dirty="0" err="1" smtClean="0">
                <a:latin typeface="Century Schoolbook" pitchFamily="18" charset="0"/>
              </a:rPr>
              <a:t>berikut</a:t>
            </a:r>
            <a:r>
              <a:rPr lang="en-US" b="1" dirty="0" smtClean="0">
                <a:latin typeface="Century Schoolbook" pitchFamily="18" charset="0"/>
              </a:rPr>
              <a:t>.</a:t>
            </a:r>
            <a:endParaRPr lang="en-US" b="1" dirty="0">
              <a:latin typeface="Century Schoolbook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3" y="1916832"/>
            <a:ext cx="8753857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373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79512" y="143569"/>
            <a:ext cx="5257800" cy="610080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Century Schoolbook" pitchFamily="18" charset="0"/>
              </a:rPr>
              <a:t>Penyelesaian</a:t>
            </a:r>
            <a:r>
              <a:rPr lang="en-US" b="1" dirty="0" smtClean="0">
                <a:latin typeface="Century Schoolbook" pitchFamily="18" charset="0"/>
              </a:rPr>
              <a:t>:</a:t>
            </a:r>
            <a:endParaRPr lang="en-US" b="1" dirty="0">
              <a:latin typeface="Century Schoolbook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179512" y="5157192"/>
          <a:ext cx="428466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Equation" r:id="rId3" imgW="1701720" imgH="482400" progId="Equation.DSMT4">
                  <p:embed/>
                </p:oleObj>
              </mc:Choice>
              <mc:Fallback>
                <p:oleObj name="Equation" r:id="rId3" imgW="17017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5157192"/>
                        <a:ext cx="4284663" cy="1143000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Content Placeholder 3"/>
          <p:cNvGraphicFramePr>
            <a:graphicFrameLocks/>
          </p:cNvGraphicFramePr>
          <p:nvPr>
            <p:extLst/>
          </p:nvPr>
        </p:nvGraphicFramePr>
        <p:xfrm>
          <a:off x="107504" y="692696"/>
          <a:ext cx="9001000" cy="4008080"/>
        </p:xfrm>
        <a:graphic>
          <a:graphicData uri="http://schemas.openxmlformats.org/drawingml/2006/table">
            <a:tbl>
              <a:tblPr firstRow="1" bandRow="1">
                <a:effectLst>
                  <a:outerShdw blurRad="152400" dist="317500" dir="5400000" sx="90000" sy="-19000" rotWithShape="0">
                    <a:prstClr val="black">
                      <a:alpha val="15000"/>
                    </a:prstClr>
                  </a:outerShdw>
                </a:effectLst>
                <a:tableStyleId>{7DF18680-E054-41AD-8BC1-D1AEF772440D}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80120"/>
                <a:gridCol w="1316366"/>
                <a:gridCol w="1779978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Interval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∙ X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9688"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5020990" y="692696"/>
          <a:ext cx="919162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Equation" r:id="rId5" imgW="368280" imgH="253800" progId="Equation.DSMT4">
                  <p:embed/>
                </p:oleObj>
              </mc:Choice>
              <mc:Fallback>
                <p:oleObj name="Equation" r:id="rId5" imgW="3682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20990" y="692696"/>
                        <a:ext cx="919162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/>
          </p:nvPr>
        </p:nvGraphicFramePr>
        <p:xfrm>
          <a:off x="6084168" y="692696"/>
          <a:ext cx="1219646" cy="540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Equation" r:id="rId7" imgW="545760" imgH="330120" progId="Equation.DSMT4">
                  <p:embed/>
                </p:oleObj>
              </mc:Choice>
              <mc:Fallback>
                <p:oleObj name="Equation" r:id="rId7" imgW="54576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84168" y="692696"/>
                        <a:ext cx="1219646" cy="5407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/>
          </p:nvPr>
        </p:nvGraphicFramePr>
        <p:xfrm>
          <a:off x="7395591" y="668338"/>
          <a:ext cx="1712913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Equation" r:id="rId9" imgW="685800" imgH="330120" progId="Equation.DSMT4">
                  <p:embed/>
                </p:oleObj>
              </mc:Choice>
              <mc:Fallback>
                <p:oleObj name="Equation" r:id="rId9" imgW="68580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395591" y="668338"/>
                        <a:ext cx="1712913" cy="56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5018038" y="5147667"/>
          <a:ext cx="3497263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Equation" r:id="rId11" imgW="1676160" imgH="558720" progId="Equation.DSMT4">
                  <p:embed/>
                </p:oleObj>
              </mc:Choice>
              <mc:Fallback>
                <p:oleObj name="Equation" r:id="rId11" imgW="167616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8038" y="5147667"/>
                        <a:ext cx="3497263" cy="1152525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4177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ln w="28575"/>
        </p:spPr>
        <p:style>
          <a:lnRef idx="2">
            <a:schemeClr val="dk1"/>
          </a:lnRef>
          <a:fillRef idx="1002">
            <a:schemeClr val="dk2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Bodoni MT Black" pitchFamily="18" charset="0"/>
              </a:rPr>
              <a:t>PENGERTIAN</a:t>
            </a:r>
            <a:endParaRPr lang="en-US" dirty="0">
              <a:latin typeface="Bodoni MT Black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  <a:solidFill>
            <a:schemeClr val="accent2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>
              <a:latin typeface="Britannic Bold" pitchFamily="34" charset="0"/>
            </a:endParaRPr>
          </a:p>
          <a:p>
            <a:pPr>
              <a:buNone/>
            </a:pPr>
            <a:r>
              <a:rPr lang="en-GB" dirty="0" smtClean="0"/>
              <a:t>    </a:t>
            </a:r>
            <a:r>
              <a:rPr lang="en-GB" dirty="0" err="1" smtClean="0"/>
              <a:t>Ragam</a:t>
            </a:r>
            <a:r>
              <a:rPr lang="en-GB" dirty="0"/>
              <a:t> </a:t>
            </a:r>
            <a:r>
              <a:rPr lang="en-GB" i="1" dirty="0" smtClean="0"/>
              <a:t>(</a:t>
            </a:r>
            <a:r>
              <a:rPr lang="en-GB" i="1" dirty="0" err="1" smtClean="0"/>
              <a:t>Varians</a:t>
            </a:r>
            <a:r>
              <a:rPr lang="en-GB" i="1" dirty="0" smtClean="0"/>
              <a:t>)</a:t>
            </a:r>
            <a:r>
              <a:rPr lang="en-GB" dirty="0"/>
              <a:t> </a:t>
            </a:r>
            <a:r>
              <a:rPr lang="en-GB" dirty="0" err="1"/>
              <a:t>adalah</a:t>
            </a:r>
            <a:r>
              <a:rPr lang="en-GB" dirty="0"/>
              <a:t> rata-rata </a:t>
            </a:r>
            <a:r>
              <a:rPr lang="en-GB" dirty="0" err="1" smtClean="0"/>
              <a:t>kuadrat</a:t>
            </a:r>
            <a:r>
              <a:rPr lang="en-GB" dirty="0" smtClean="0"/>
              <a:t> </a:t>
            </a:r>
            <a:r>
              <a:rPr lang="en-GB" dirty="0" err="1" smtClean="0"/>
              <a:t>jarak</a:t>
            </a:r>
            <a:r>
              <a:rPr lang="en-GB" dirty="0" smtClean="0"/>
              <a:t> </a:t>
            </a:r>
            <a:r>
              <a:rPr lang="en-GB" dirty="0" err="1" smtClean="0"/>
              <a:t>antara</a:t>
            </a:r>
            <a:r>
              <a:rPr lang="en-GB" dirty="0" smtClean="0"/>
              <a:t> </a:t>
            </a:r>
            <a:r>
              <a:rPr lang="en-GB" dirty="0" err="1"/>
              <a:t>nilai-nilai</a:t>
            </a:r>
            <a:r>
              <a:rPr lang="en-GB" dirty="0"/>
              <a:t> data </a:t>
            </a:r>
            <a:r>
              <a:rPr lang="en-GB" dirty="0" err="1" smtClean="0"/>
              <a:t>terhadap</a:t>
            </a:r>
            <a:r>
              <a:rPr lang="en-GB" dirty="0" smtClean="0"/>
              <a:t> </a:t>
            </a:r>
            <a:r>
              <a:rPr lang="en-GB" dirty="0"/>
              <a:t>rata-</a:t>
            </a:r>
            <a:r>
              <a:rPr lang="en-GB" dirty="0" err="1"/>
              <a:t>ratanya</a:t>
            </a:r>
            <a:r>
              <a:rPr lang="en-GB" dirty="0"/>
              <a:t>. </a:t>
            </a:r>
            <a:endParaRPr lang="en-GB" dirty="0" smtClean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err="1"/>
              <a:t>Nilai</a:t>
            </a:r>
            <a:r>
              <a:rPr lang="en-GB" dirty="0"/>
              <a:t> </a:t>
            </a:r>
            <a:r>
              <a:rPr lang="en-GB" b="1" dirty="0" err="1" smtClean="0"/>
              <a:t>Ragam</a:t>
            </a:r>
            <a:r>
              <a:rPr lang="en-GB" dirty="0"/>
              <a:t> </a:t>
            </a:r>
            <a:r>
              <a:rPr lang="en-GB" dirty="0" err="1" smtClean="0"/>
              <a:t>digunakan</a:t>
            </a:r>
            <a:r>
              <a:rPr lang="en-GB" dirty="0" smtClean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mengetahui</a:t>
            </a:r>
            <a:r>
              <a:rPr lang="en-GB" dirty="0"/>
              <a:t> </a:t>
            </a:r>
            <a:r>
              <a:rPr lang="en-GB" dirty="0" err="1"/>
              <a:t>keseragaman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</a:t>
            </a:r>
            <a:r>
              <a:rPr lang="en-GB" dirty="0" err="1"/>
              <a:t>serangkaian</a:t>
            </a:r>
            <a:r>
              <a:rPr lang="en-GB" dirty="0"/>
              <a:t> data. </a:t>
            </a:r>
            <a:r>
              <a:rPr lang="en-GB" dirty="0" err="1"/>
              <a:t>Semakin</a:t>
            </a:r>
            <a:r>
              <a:rPr lang="en-GB" dirty="0"/>
              <a:t> </a:t>
            </a:r>
            <a:r>
              <a:rPr lang="en-GB" dirty="0" err="1"/>
              <a:t>kecil</a:t>
            </a:r>
            <a:r>
              <a:rPr lang="en-GB" dirty="0"/>
              <a:t> </a:t>
            </a:r>
            <a:r>
              <a:rPr lang="en-GB" dirty="0" err="1"/>
              <a:t>nilai</a:t>
            </a:r>
            <a:r>
              <a:rPr lang="en-GB" dirty="0"/>
              <a:t> </a:t>
            </a:r>
            <a:r>
              <a:rPr lang="en-GB" dirty="0" err="1"/>
              <a:t>koefisien</a:t>
            </a:r>
            <a:r>
              <a:rPr lang="en-GB" dirty="0"/>
              <a:t> </a:t>
            </a:r>
            <a:r>
              <a:rPr lang="en-GB" dirty="0" err="1" smtClean="0"/>
              <a:t>varians</a:t>
            </a:r>
            <a:r>
              <a:rPr lang="en-GB" dirty="0" smtClean="0"/>
              <a:t> </a:t>
            </a:r>
            <a:r>
              <a:rPr lang="en-GB" dirty="0" err="1"/>
              <a:t>menunjukkan</a:t>
            </a:r>
            <a:r>
              <a:rPr lang="en-GB" dirty="0"/>
              <a:t> data yang </a:t>
            </a:r>
            <a:r>
              <a:rPr lang="en-GB" dirty="0" err="1"/>
              <a:t>digunakan</a:t>
            </a:r>
            <a:r>
              <a:rPr lang="en-GB" dirty="0"/>
              <a:t> </a:t>
            </a:r>
            <a:r>
              <a:rPr lang="en-GB" dirty="0" err="1"/>
              <a:t>semakin</a:t>
            </a:r>
            <a:r>
              <a:rPr lang="en-GB" dirty="0"/>
              <a:t> </a:t>
            </a:r>
            <a:r>
              <a:rPr lang="en-GB" dirty="0" err="1" smtClean="0"/>
              <a:t>seragam</a:t>
            </a:r>
            <a:r>
              <a:rPr lang="en-GB" dirty="0" smtClean="0"/>
              <a:t>. </a:t>
            </a:r>
            <a:r>
              <a:rPr lang="nn-NO" dirty="0"/>
              <a:t>Sebaliknya, jika nilai </a:t>
            </a:r>
            <a:r>
              <a:rPr lang="nn-NO" dirty="0" smtClean="0"/>
              <a:t>varians </a:t>
            </a:r>
            <a:r>
              <a:rPr lang="nn-NO" dirty="0"/>
              <a:t>semakin besar, artinya data yang digunakan semakin beragam.</a:t>
            </a:r>
            <a:endParaRPr lang="en-US" dirty="0"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638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  <a:ln w="28575"/>
        </p:spPr>
        <p:style>
          <a:lnRef idx="2">
            <a:schemeClr val="dk1"/>
          </a:lnRef>
          <a:fillRef idx="1002">
            <a:schemeClr val="dk2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Bodoni MT Black" pitchFamily="18" charset="0"/>
              </a:rPr>
              <a:t>PENGERTIAN</a:t>
            </a:r>
            <a:endParaRPr lang="en-US" dirty="0">
              <a:latin typeface="Bodoni MT Black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  <a:solidFill>
            <a:schemeClr val="accent6">
              <a:lumMod val="75000"/>
            </a:schemeClr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Britannic Bold" pitchFamily="34" charset="0"/>
            </a:endParaRPr>
          </a:p>
          <a:p>
            <a:pPr>
              <a:buNone/>
            </a:pPr>
            <a:r>
              <a:rPr lang="en-GB" dirty="0" smtClean="0"/>
              <a:t>    </a:t>
            </a:r>
            <a:r>
              <a:rPr lang="en-GB" dirty="0" err="1"/>
              <a:t>Simpangan</a:t>
            </a:r>
            <a:r>
              <a:rPr lang="en-GB" dirty="0"/>
              <a:t> </a:t>
            </a:r>
            <a:r>
              <a:rPr lang="en-GB" dirty="0" err="1"/>
              <a:t>baku</a:t>
            </a:r>
            <a:r>
              <a:rPr lang="en-GB" dirty="0"/>
              <a:t>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ukuran</a:t>
            </a:r>
            <a:r>
              <a:rPr lang="en-GB" dirty="0"/>
              <a:t> </a:t>
            </a:r>
            <a:r>
              <a:rPr lang="en-GB" dirty="0" err="1"/>
              <a:t>sebaran</a:t>
            </a:r>
            <a:r>
              <a:rPr lang="en-GB" dirty="0"/>
              <a:t> </a:t>
            </a:r>
            <a:r>
              <a:rPr lang="en-GB" dirty="0" err="1"/>
              <a:t>statistik</a:t>
            </a:r>
            <a:r>
              <a:rPr lang="en-GB" dirty="0"/>
              <a:t>, </a:t>
            </a:r>
            <a:r>
              <a:rPr lang="en-GB" dirty="0" err="1"/>
              <a:t>nilai</a:t>
            </a:r>
            <a:r>
              <a:rPr lang="en-GB" dirty="0"/>
              <a:t> yang </a:t>
            </a:r>
            <a:r>
              <a:rPr lang="en-GB" dirty="0" err="1"/>
              <a:t>menggambarkan</a:t>
            </a:r>
            <a:r>
              <a:rPr lang="en-GB" dirty="0"/>
              <a:t> rata-rata </a:t>
            </a:r>
            <a:r>
              <a:rPr lang="en-GB" dirty="0" err="1"/>
              <a:t>jarak</a:t>
            </a:r>
            <a:r>
              <a:rPr lang="en-GB" dirty="0"/>
              <a:t> </a:t>
            </a:r>
            <a:r>
              <a:rPr lang="en-GB" dirty="0" err="1"/>
              <a:t>penyimpangan</a:t>
            </a:r>
            <a:r>
              <a:rPr lang="en-GB" dirty="0"/>
              <a:t> </a:t>
            </a:r>
            <a:r>
              <a:rPr lang="en-GB" dirty="0" err="1"/>
              <a:t>titik-titik</a:t>
            </a:r>
            <a:r>
              <a:rPr lang="en-GB" dirty="0"/>
              <a:t> data yang </a:t>
            </a:r>
            <a:r>
              <a:rPr lang="en-GB" dirty="0" err="1"/>
              <a:t>diukur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</a:t>
            </a:r>
            <a:r>
              <a:rPr lang="en-GB" dirty="0" err="1"/>
              <a:t>nilai</a:t>
            </a:r>
            <a:r>
              <a:rPr lang="en-GB" dirty="0"/>
              <a:t> rata-rata data </a:t>
            </a:r>
            <a:r>
              <a:rPr lang="en-GB" dirty="0" err="1"/>
              <a:t>tersebut</a:t>
            </a:r>
            <a:r>
              <a:rPr lang="en-GB" dirty="0"/>
              <a:t>. </a:t>
            </a:r>
            <a:endParaRPr lang="en-GB" dirty="0" smtClean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err="1" smtClean="0"/>
              <a:t>Nilai</a:t>
            </a:r>
            <a:r>
              <a:rPr lang="en-GB" dirty="0" smtClean="0"/>
              <a:t> </a:t>
            </a:r>
            <a:r>
              <a:rPr lang="en-GB" dirty="0" err="1"/>
              <a:t>dari</a:t>
            </a:r>
            <a:r>
              <a:rPr lang="en-GB" dirty="0"/>
              <a:t> </a:t>
            </a:r>
            <a:r>
              <a:rPr lang="en-GB" dirty="0" err="1"/>
              <a:t>simpangan</a:t>
            </a:r>
            <a:r>
              <a:rPr lang="en-GB" dirty="0"/>
              <a:t> </a:t>
            </a:r>
            <a:r>
              <a:rPr lang="en-GB" dirty="0" err="1"/>
              <a:t>digunakan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membandingkan</a:t>
            </a:r>
            <a:r>
              <a:rPr lang="en-GB" dirty="0"/>
              <a:t> </a:t>
            </a:r>
            <a:r>
              <a:rPr lang="en-GB" dirty="0" err="1"/>
              <a:t>suatu</a:t>
            </a:r>
            <a:r>
              <a:rPr lang="en-GB" dirty="0"/>
              <a:t> </a:t>
            </a:r>
            <a:r>
              <a:rPr lang="en-GB" dirty="0" err="1"/>
              <a:t>kumpulan</a:t>
            </a:r>
            <a:r>
              <a:rPr lang="en-GB" dirty="0"/>
              <a:t> data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kumpulan</a:t>
            </a:r>
            <a:r>
              <a:rPr lang="en-GB" dirty="0"/>
              <a:t> data yang lain.</a:t>
            </a:r>
            <a:endParaRPr lang="en-US" dirty="0"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160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RUMUS </a:t>
            </a:r>
            <a:r>
              <a:rPr lang="en-US" b="1" dirty="0" smtClean="0"/>
              <a:t>RAGAM DAN SIMPANGAN BAKU DATA BERKELOMPOK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04690"/>
            <a:ext cx="9036496" cy="5373960"/>
          </a:xfrm>
          <a:effectLst>
            <a:innerShdw blurRad="114300">
              <a:prstClr val="black"/>
            </a:innerShdw>
            <a:reflection blurRad="6350" stA="50000" endA="295" endPos="92000" dist="1016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en-US" dirty="0">
              <a:latin typeface="Century Schoolbook" pitchFamily="18" charset="0"/>
            </a:endParaRPr>
          </a:p>
          <a:p>
            <a:pPr algn="ctr">
              <a:buNone/>
            </a:pPr>
            <a:endParaRPr lang="en-US" dirty="0" smtClean="0">
              <a:latin typeface="Century Schoolbook" pitchFamily="18" charset="0"/>
            </a:endParaRPr>
          </a:p>
          <a:p>
            <a:pPr algn="ctr">
              <a:buNone/>
            </a:pPr>
            <a:endParaRPr lang="en-US" dirty="0">
              <a:latin typeface="Century Schoolbook" pitchFamily="18" charset="0"/>
            </a:endParaRPr>
          </a:p>
          <a:p>
            <a:pPr algn="ctr">
              <a:buNone/>
            </a:pPr>
            <a:endParaRPr lang="en-US" dirty="0" smtClean="0">
              <a:latin typeface="Century Schoolbook" pitchFamily="18" charset="0"/>
            </a:endParaRPr>
          </a:p>
          <a:p>
            <a:pPr>
              <a:buNone/>
            </a:pPr>
            <a:endParaRPr lang="en-US" dirty="0">
              <a:latin typeface="Century Schoolbook" pitchFamily="18" charset="0"/>
            </a:endParaRPr>
          </a:p>
          <a:p>
            <a:pPr algn="ctr">
              <a:buNone/>
            </a:pPr>
            <a:r>
              <a:rPr lang="en-US" dirty="0">
                <a:latin typeface="Century Schoolbook" pitchFamily="18" charset="0"/>
              </a:rPr>
              <a:t>	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8398890"/>
              </p:ext>
            </p:extLst>
          </p:nvPr>
        </p:nvGraphicFramePr>
        <p:xfrm>
          <a:off x="250825" y="1519238"/>
          <a:ext cx="4321175" cy="185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7" name="Equation" r:id="rId3" imgW="1155600" imgH="558720" progId="Equation.DSMT4">
                  <p:embed/>
                </p:oleObj>
              </mc:Choice>
              <mc:Fallback>
                <p:oleObj name="Equation" r:id="rId3" imgW="115560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519238"/>
                        <a:ext cx="4321175" cy="1852612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0957458"/>
              </p:ext>
            </p:extLst>
          </p:nvPr>
        </p:nvGraphicFramePr>
        <p:xfrm>
          <a:off x="3394743" y="3641181"/>
          <a:ext cx="5616575" cy="296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8" name="Equation" r:id="rId5" imgW="1650960" imgH="1346040" progId="Equation.DSMT4">
                  <p:embed/>
                </p:oleObj>
              </mc:Choice>
              <mc:Fallback>
                <p:oleObj name="Equation" r:id="rId5" imgW="1650960" imgH="1346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4743" y="3641181"/>
                        <a:ext cx="5616575" cy="2965450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3971849"/>
              </p:ext>
            </p:extLst>
          </p:nvPr>
        </p:nvGraphicFramePr>
        <p:xfrm>
          <a:off x="5868143" y="1652161"/>
          <a:ext cx="3143175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9" name="Equation" r:id="rId7" imgW="927000" imgH="482400" progId="Equation.DSMT4">
                  <p:embed/>
                </p:oleObj>
              </mc:Choice>
              <mc:Fallback>
                <p:oleObj name="Equation" r:id="rId7" imgW="9270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3" y="1652161"/>
                        <a:ext cx="3143175" cy="1600200"/>
                      </a:xfrm>
                      <a:prstGeom prst="rect">
                        <a:avLst/>
                      </a:prstGeom>
                      <a:solidFill>
                        <a:schemeClr val="accent3"/>
                      </a:solidFill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ight Arrow 6"/>
          <p:cNvSpPr/>
          <p:nvPr/>
        </p:nvSpPr>
        <p:spPr>
          <a:xfrm>
            <a:off x="4730868" y="220486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5898608"/>
              </p:ext>
            </p:extLst>
          </p:nvPr>
        </p:nvGraphicFramePr>
        <p:xfrm>
          <a:off x="250825" y="4340346"/>
          <a:ext cx="2751673" cy="973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0" name="Equation" r:id="rId9" imgW="596880" imgH="215640" progId="Equation.DSMT4">
                  <p:embed/>
                </p:oleObj>
              </mc:Choice>
              <mc:Fallback>
                <p:oleObj name="Equation" r:id="rId9" imgW="59688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4340346"/>
                        <a:ext cx="2751673" cy="973336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86800" cy="1714202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 algn="l"/>
            <a:r>
              <a:rPr lang="en-US" b="1" dirty="0" err="1" smtClean="0">
                <a:solidFill>
                  <a:schemeClr val="tx1"/>
                </a:solidFill>
                <a:latin typeface="Century Schoolbook" pitchFamily="18" charset="0"/>
              </a:rPr>
              <a:t>Contoh</a:t>
            </a:r>
            <a:r>
              <a:rPr lang="en-US" b="1" dirty="0" smtClean="0">
                <a:solidFill>
                  <a:schemeClr val="tx1"/>
                </a:solidFill>
                <a:latin typeface="Century Schoolbook" pitchFamily="18" charset="0"/>
              </a:rPr>
              <a:t> 1 :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sz="4000" b="1" dirty="0" err="1" smtClean="0">
                <a:latin typeface="Century Schoolbook" pitchFamily="18" charset="0"/>
              </a:rPr>
              <a:t>Tentukan</a:t>
            </a:r>
            <a:r>
              <a:rPr lang="en-US" sz="4000" b="1" dirty="0" smtClean="0">
                <a:latin typeface="Century Schoolbook" pitchFamily="18" charset="0"/>
              </a:rPr>
              <a:t> </a:t>
            </a:r>
            <a:r>
              <a:rPr lang="en-US" sz="4000" b="1" dirty="0" err="1" smtClean="0">
                <a:latin typeface="Century Schoolbook" pitchFamily="18" charset="0"/>
              </a:rPr>
              <a:t>Ragam</a:t>
            </a:r>
            <a:r>
              <a:rPr lang="en-US" sz="4000" b="1" dirty="0" smtClean="0">
                <a:latin typeface="Century Schoolbook" pitchFamily="18" charset="0"/>
              </a:rPr>
              <a:t> </a:t>
            </a:r>
            <a:r>
              <a:rPr lang="en-US" sz="4000" b="1" dirty="0" err="1" smtClean="0">
                <a:latin typeface="Century Schoolbook" pitchFamily="18" charset="0"/>
              </a:rPr>
              <a:t>dan</a:t>
            </a:r>
            <a:r>
              <a:rPr lang="en-US" sz="4000" b="1" dirty="0" smtClean="0">
                <a:latin typeface="Century Schoolbook" pitchFamily="18" charset="0"/>
              </a:rPr>
              <a:t> </a:t>
            </a:r>
            <a:r>
              <a:rPr lang="en-US" sz="4000" b="1" dirty="0" err="1" smtClean="0">
                <a:latin typeface="Century Schoolbook" pitchFamily="18" charset="0"/>
              </a:rPr>
              <a:t>Simpangan</a:t>
            </a:r>
            <a:r>
              <a:rPr lang="en-US" sz="4000" b="1" dirty="0" smtClean="0">
                <a:latin typeface="Century Schoolbook" pitchFamily="18" charset="0"/>
              </a:rPr>
              <a:t> Baku </a:t>
            </a:r>
            <a:r>
              <a:rPr lang="en-US" sz="4000" b="1" dirty="0" err="1" smtClean="0">
                <a:latin typeface="Century Schoolbook" pitchFamily="18" charset="0"/>
              </a:rPr>
              <a:t>dari</a:t>
            </a:r>
            <a:r>
              <a:rPr lang="en-US" sz="4000" b="1" dirty="0" smtClean="0">
                <a:latin typeface="Century Schoolbook" pitchFamily="18" charset="0"/>
              </a:rPr>
              <a:t> data </a:t>
            </a:r>
            <a:r>
              <a:rPr lang="en-US" sz="4000" b="1" dirty="0" err="1" smtClean="0">
                <a:latin typeface="Century Schoolbook" pitchFamily="18" charset="0"/>
              </a:rPr>
              <a:t>tanggal</a:t>
            </a:r>
            <a:r>
              <a:rPr lang="en-US" sz="4000" b="1" dirty="0" smtClean="0">
                <a:latin typeface="Century Schoolbook" pitchFamily="18" charset="0"/>
              </a:rPr>
              <a:t> </a:t>
            </a:r>
            <a:r>
              <a:rPr lang="en-US" sz="4000" b="1" dirty="0" err="1" smtClean="0">
                <a:latin typeface="Century Schoolbook" pitchFamily="18" charset="0"/>
              </a:rPr>
              <a:t>lahir</a:t>
            </a:r>
            <a:r>
              <a:rPr lang="en-US" sz="4000" b="1" dirty="0" smtClean="0">
                <a:latin typeface="Century Schoolbook" pitchFamily="18" charset="0"/>
              </a:rPr>
              <a:t> </a:t>
            </a:r>
            <a:r>
              <a:rPr lang="en-US" sz="4000" b="1" dirty="0" err="1" smtClean="0">
                <a:latin typeface="Century Schoolbook" pitchFamily="18" charset="0"/>
              </a:rPr>
              <a:t>berikut</a:t>
            </a:r>
            <a:r>
              <a:rPr lang="en-US" sz="4000" b="1" dirty="0" smtClean="0">
                <a:latin typeface="Century Schoolbook" pitchFamily="18" charset="0"/>
              </a:rPr>
              <a:t>.</a:t>
            </a:r>
            <a:endParaRPr lang="en-US" sz="4000" b="1" dirty="0">
              <a:latin typeface="Century Schoolbook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6646224"/>
              </p:ext>
            </p:extLst>
          </p:nvPr>
        </p:nvGraphicFramePr>
        <p:xfrm>
          <a:off x="1966628" y="1988840"/>
          <a:ext cx="5256584" cy="4191693"/>
        </p:xfrm>
        <a:graphic>
          <a:graphicData uri="http://schemas.openxmlformats.org/drawingml/2006/table">
            <a:tbl>
              <a:tblPr firstRow="1" bandRow="1">
                <a:effectLst>
                  <a:outerShdw blurRad="152400" dist="317500" dir="5400000" sx="90000" sy="-19000" rotWithShape="0">
                    <a:prstClr val="black">
                      <a:alpha val="15000"/>
                    </a:prstClr>
                  </a:outerShdw>
                </a:effectLst>
                <a:tableStyleId>{7DF18680-E054-41AD-8BC1-D1AEF772440D}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74914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Tanggal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lahir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03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– 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 – 10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 – 15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 – 20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 – 25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 – 30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791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257800" cy="562074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 algn="l"/>
            <a:r>
              <a:rPr lang="en-US" b="1" dirty="0" err="1" smtClean="0">
                <a:latin typeface="Century Schoolbook" pitchFamily="18" charset="0"/>
              </a:rPr>
              <a:t>Penyelesaian</a:t>
            </a:r>
            <a:r>
              <a:rPr lang="en-US" b="1" dirty="0" smtClean="0">
                <a:latin typeface="Century Schoolbook" pitchFamily="18" charset="0"/>
              </a:rPr>
              <a:t>:</a:t>
            </a:r>
            <a:endParaRPr lang="en-US" b="1" dirty="0">
              <a:latin typeface="Century Schoolbook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5050946"/>
              </p:ext>
            </p:extLst>
          </p:nvPr>
        </p:nvGraphicFramePr>
        <p:xfrm>
          <a:off x="107504" y="692696"/>
          <a:ext cx="9001000" cy="4008080"/>
        </p:xfrm>
        <a:graphic>
          <a:graphicData uri="http://schemas.openxmlformats.org/drawingml/2006/table">
            <a:tbl>
              <a:tblPr firstRow="1" bandRow="1">
                <a:effectLst>
                  <a:outerShdw blurRad="152400" dist="317500" dir="5400000" sx="90000" sy="-19000" rotWithShape="0">
                    <a:prstClr val="black">
                      <a:alpha val="15000"/>
                    </a:prstClr>
                  </a:outerShdw>
                </a:effectLst>
                <a:tableStyleId>{7DF18680-E054-41AD-8BC1-D1AEF772440D}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80120"/>
                <a:gridCol w="1316366"/>
                <a:gridCol w="1779978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Tanggal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lahir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∙ X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96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– 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400" b="1" dirty="0" smtClean="0"/>
                        <a:t>-6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36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792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 – 10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-1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14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 – 15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16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128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 – 20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9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81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 – 25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14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196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392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 – 30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19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361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1444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440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2770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own Arrow 2"/>
          <p:cNvSpPr/>
          <p:nvPr/>
        </p:nvSpPr>
        <p:spPr>
          <a:xfrm>
            <a:off x="2251772" y="4797152"/>
            <a:ext cx="4846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own Arrow 5"/>
          <p:cNvSpPr/>
          <p:nvPr/>
        </p:nvSpPr>
        <p:spPr>
          <a:xfrm>
            <a:off x="4067944" y="4797152"/>
            <a:ext cx="4846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269215"/>
              </p:ext>
            </p:extLst>
          </p:nvPr>
        </p:nvGraphicFramePr>
        <p:xfrm>
          <a:off x="5020990" y="692696"/>
          <a:ext cx="919162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8" name="Equation" r:id="rId3" imgW="368280" imgH="253800" progId="Equation.DSMT4">
                  <p:embed/>
                </p:oleObj>
              </mc:Choice>
              <mc:Fallback>
                <p:oleObj name="Equation" r:id="rId3" imgW="3682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20990" y="692696"/>
                        <a:ext cx="919162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4219813"/>
              </p:ext>
            </p:extLst>
          </p:nvPr>
        </p:nvGraphicFramePr>
        <p:xfrm>
          <a:off x="133772" y="5445224"/>
          <a:ext cx="5434831" cy="1202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9" name="Equation" r:id="rId5" imgW="1892160" imgH="482400" progId="Equation.DSMT4">
                  <p:embed/>
                </p:oleObj>
              </mc:Choice>
              <mc:Fallback>
                <p:oleObj name="Equation" r:id="rId5" imgW="18921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772" y="5445224"/>
                        <a:ext cx="5434831" cy="1202828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75000"/>
                        </a:schemeClr>
                      </a:solidFill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228974"/>
              </p:ext>
            </p:extLst>
          </p:nvPr>
        </p:nvGraphicFramePr>
        <p:xfrm>
          <a:off x="7395591" y="668338"/>
          <a:ext cx="1712913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0" name="Equation" r:id="rId7" imgW="685800" imgH="330120" progId="Equation.DSMT4">
                  <p:embed/>
                </p:oleObj>
              </mc:Choice>
              <mc:Fallback>
                <p:oleObj name="Equation" r:id="rId7" imgW="68580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395591" y="668338"/>
                        <a:ext cx="1712913" cy="56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4968644"/>
              </p:ext>
            </p:extLst>
          </p:nvPr>
        </p:nvGraphicFramePr>
        <p:xfrm>
          <a:off x="6084168" y="692696"/>
          <a:ext cx="1219646" cy="540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1" name="Equation" r:id="rId9" imgW="545760" imgH="330120" progId="Equation.DSMT4">
                  <p:embed/>
                </p:oleObj>
              </mc:Choice>
              <mc:Fallback>
                <p:oleObj name="Equation" r:id="rId9" imgW="54576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084168" y="692696"/>
                        <a:ext cx="1219646" cy="5407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257800" cy="562074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 algn="l"/>
            <a:r>
              <a:rPr lang="en-US" b="1" dirty="0" err="1" smtClean="0">
                <a:latin typeface="Century Schoolbook" pitchFamily="18" charset="0"/>
              </a:rPr>
              <a:t>Penyelesaian</a:t>
            </a:r>
            <a:r>
              <a:rPr lang="en-US" b="1" dirty="0" smtClean="0">
                <a:latin typeface="Century Schoolbook" pitchFamily="18" charset="0"/>
              </a:rPr>
              <a:t>:</a:t>
            </a:r>
            <a:endParaRPr lang="en-US" b="1" dirty="0">
              <a:latin typeface="Century Schoolbook" pitchFamily="18" charset="0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2255096" y="4797152"/>
            <a:ext cx="4846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863580" y="654596"/>
          <a:ext cx="1046584" cy="5626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0" name="Equation" r:id="rId3" imgW="419040" imgH="304560" progId="Equation.DSMT4">
                  <p:embed/>
                </p:oleObj>
              </mc:Choice>
              <mc:Fallback>
                <p:oleObj name="Equation" r:id="rId3" imgW="41904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63580" y="654596"/>
                        <a:ext cx="1046584" cy="5626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7126288" y="661988"/>
          <a:ext cx="1554162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1" name="Equation" r:id="rId5" imgW="622080" imgH="304560" progId="Equation.DSMT4">
                  <p:embed/>
                </p:oleObj>
              </mc:Choice>
              <mc:Fallback>
                <p:oleObj name="Equation" r:id="rId5" imgW="6220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126288" y="661988"/>
                        <a:ext cx="1554162" cy="561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4676632"/>
              </p:ext>
            </p:extLst>
          </p:nvPr>
        </p:nvGraphicFramePr>
        <p:xfrm>
          <a:off x="107504" y="692696"/>
          <a:ext cx="9001000" cy="4008080"/>
        </p:xfrm>
        <a:graphic>
          <a:graphicData uri="http://schemas.openxmlformats.org/drawingml/2006/table">
            <a:tbl>
              <a:tblPr firstRow="1" bandRow="1">
                <a:effectLst>
                  <a:outerShdw blurRad="152400" dist="317500" dir="5400000" sx="90000" sy="-19000" rotWithShape="0">
                    <a:prstClr val="black">
                      <a:alpha val="15000"/>
                    </a:prstClr>
                  </a:outerShdw>
                </a:effectLst>
                <a:tableStyleId>{7DF18680-E054-41AD-8BC1-D1AEF772440D}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80120"/>
                <a:gridCol w="1316366"/>
                <a:gridCol w="1779978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Tanggal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lahir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∙ X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96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– 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400" b="1" dirty="0" smtClean="0"/>
                        <a:t>-6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36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792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 – 10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-1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14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 – 15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16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128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 – 20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9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81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 – 25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14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196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392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 – 30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19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361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1444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440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2770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9324209"/>
              </p:ext>
            </p:extLst>
          </p:nvPr>
        </p:nvGraphicFramePr>
        <p:xfrm>
          <a:off x="5020990" y="692696"/>
          <a:ext cx="919162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2" name="Equation" r:id="rId7" imgW="368280" imgH="253800" progId="Equation.DSMT4">
                  <p:embed/>
                </p:oleObj>
              </mc:Choice>
              <mc:Fallback>
                <p:oleObj name="Equation" r:id="rId7" imgW="3682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20990" y="692696"/>
                        <a:ext cx="919162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9322166"/>
              </p:ext>
            </p:extLst>
          </p:nvPr>
        </p:nvGraphicFramePr>
        <p:xfrm>
          <a:off x="6084168" y="692696"/>
          <a:ext cx="1219646" cy="540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3" name="Equation" r:id="rId9" imgW="545760" imgH="330120" progId="Equation.DSMT4">
                  <p:embed/>
                </p:oleObj>
              </mc:Choice>
              <mc:Fallback>
                <p:oleObj name="Equation" r:id="rId9" imgW="54576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084168" y="692696"/>
                        <a:ext cx="1219646" cy="5407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7089405"/>
              </p:ext>
            </p:extLst>
          </p:nvPr>
        </p:nvGraphicFramePr>
        <p:xfrm>
          <a:off x="7395591" y="668338"/>
          <a:ext cx="1712913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4" name="Equation" r:id="rId11" imgW="685800" imgH="330120" progId="Equation.DSMT4">
                  <p:embed/>
                </p:oleObj>
              </mc:Choice>
              <mc:Fallback>
                <p:oleObj name="Equation" r:id="rId11" imgW="68580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395591" y="668338"/>
                        <a:ext cx="1712913" cy="56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4929028"/>
              </p:ext>
            </p:extLst>
          </p:nvPr>
        </p:nvGraphicFramePr>
        <p:xfrm>
          <a:off x="179513" y="5397674"/>
          <a:ext cx="4320480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5" name="Equation" r:id="rId13" imgW="2070000" imgH="558720" progId="Equation.DSMT4">
                  <p:embed/>
                </p:oleObj>
              </mc:Choice>
              <mc:Fallback>
                <p:oleObj name="Equation" r:id="rId13" imgW="207000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3" y="5397674"/>
                        <a:ext cx="4320480" cy="1152525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Bent Arrow 15"/>
          <p:cNvSpPr/>
          <p:nvPr/>
        </p:nvSpPr>
        <p:spPr>
          <a:xfrm rot="10800000">
            <a:off x="4644007" y="4764484"/>
            <a:ext cx="3666269" cy="89676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1732304"/>
              </p:ext>
            </p:extLst>
          </p:nvPr>
        </p:nvGraphicFramePr>
        <p:xfrm>
          <a:off x="5043636" y="5877272"/>
          <a:ext cx="3625850" cy="632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6" name="Equation" r:id="rId15" imgW="1574640" imgH="241200" progId="Equation.DSMT4">
                  <p:embed/>
                </p:oleObj>
              </mc:Choice>
              <mc:Fallback>
                <p:oleObj name="Equation" r:id="rId15" imgW="157464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3636" y="5877272"/>
                        <a:ext cx="3625850" cy="632817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2637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66700" y="620688"/>
            <a:ext cx="8610600" cy="1684040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Century Schoolbook" pitchFamily="18" charset="0"/>
              </a:rPr>
              <a:t>Contoh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smtClean="0">
                <a:latin typeface="Century Schoolbook" pitchFamily="18" charset="0"/>
              </a:rPr>
              <a:t>2 </a:t>
            </a:r>
            <a:r>
              <a:rPr lang="en-US" b="1" dirty="0" smtClean="0">
                <a:latin typeface="Century Schoolbook" pitchFamily="18" charset="0"/>
              </a:rPr>
              <a:t>: </a:t>
            </a:r>
          </a:p>
          <a:p>
            <a:pPr algn="l"/>
            <a:r>
              <a:rPr lang="en-US" b="1" dirty="0" err="1" smtClean="0">
                <a:latin typeface="Century Schoolbook" pitchFamily="18" charset="0"/>
              </a:rPr>
              <a:t>Tentukan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err="1" smtClean="0">
                <a:latin typeface="Century Schoolbook" pitchFamily="18" charset="0"/>
              </a:rPr>
              <a:t>Ragam</a:t>
            </a:r>
            <a:r>
              <a:rPr lang="en-US" b="1" dirty="0" smtClean="0">
                <a:latin typeface="Century Schoolbook" pitchFamily="18" charset="0"/>
              </a:rPr>
              <a:t>  </a:t>
            </a:r>
            <a:r>
              <a:rPr lang="en-US" b="1" dirty="0" err="1" smtClean="0">
                <a:latin typeface="Century Schoolbook" pitchFamily="18" charset="0"/>
              </a:rPr>
              <a:t>dan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err="1" smtClean="0">
                <a:latin typeface="Century Schoolbook" pitchFamily="18" charset="0"/>
              </a:rPr>
              <a:t>Simpangan</a:t>
            </a:r>
            <a:r>
              <a:rPr lang="en-US" b="1" dirty="0" smtClean="0">
                <a:latin typeface="Century Schoolbook" pitchFamily="18" charset="0"/>
              </a:rPr>
              <a:t> Baku </a:t>
            </a:r>
            <a:r>
              <a:rPr lang="en-US" b="1" dirty="0" err="1" smtClean="0">
                <a:latin typeface="Century Schoolbook" pitchFamily="18" charset="0"/>
              </a:rPr>
              <a:t>dari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err="1" smtClean="0">
                <a:latin typeface="Century Schoolbook" pitchFamily="18" charset="0"/>
              </a:rPr>
              <a:t>tabel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b="1" dirty="0" err="1" smtClean="0">
                <a:latin typeface="Century Schoolbook" pitchFamily="18" charset="0"/>
              </a:rPr>
              <a:t>berikut</a:t>
            </a:r>
            <a:r>
              <a:rPr lang="en-US" b="1" dirty="0" smtClean="0">
                <a:latin typeface="Century Schoolbook" pitchFamily="18" charset="0"/>
              </a:rPr>
              <a:t>.</a:t>
            </a:r>
            <a:endParaRPr lang="en-US" b="1" dirty="0">
              <a:latin typeface="Century Schoolbook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81224"/>
              </p:ext>
            </p:extLst>
          </p:nvPr>
        </p:nvGraphicFramePr>
        <p:xfrm>
          <a:off x="318240" y="2892075"/>
          <a:ext cx="8431320" cy="16176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77496"/>
                <a:gridCol w="1296144"/>
                <a:gridCol w="1440160"/>
                <a:gridCol w="1368152"/>
                <a:gridCol w="1224136"/>
                <a:gridCol w="1225232"/>
              </a:tblGrid>
              <a:tr h="672783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NILAI (Xi)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6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7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8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9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10</a:t>
                      </a:r>
                      <a:endParaRPr lang="en-GB" sz="2800" b="1" dirty="0"/>
                    </a:p>
                  </a:txBody>
                  <a:tcPr/>
                </a:tc>
              </a:tr>
              <a:tr h="616967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err="1" smtClean="0"/>
                        <a:t>Frekuensi</a:t>
                      </a:r>
                      <a:r>
                        <a:rPr lang="en-GB" sz="2800" b="1" dirty="0" smtClean="0"/>
                        <a:t> (Fi)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6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8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9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5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4</a:t>
                      </a:r>
                      <a:endParaRPr lang="en-GB" sz="28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314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09549" y="24036"/>
            <a:ext cx="8610600" cy="792088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Century Schoolbook" pitchFamily="18" charset="0"/>
              </a:rPr>
              <a:t>Penyelesaian</a:t>
            </a:r>
            <a:r>
              <a:rPr lang="en-US" b="1" dirty="0" smtClean="0">
                <a:latin typeface="Century Schoolbook" pitchFamily="18" charset="0"/>
              </a:rPr>
              <a:t>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8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055013"/>
              </p:ext>
            </p:extLst>
          </p:nvPr>
        </p:nvGraphicFramePr>
        <p:xfrm>
          <a:off x="195113" y="945840"/>
          <a:ext cx="8521282" cy="375761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96546"/>
                <a:gridCol w="1008112"/>
                <a:gridCol w="1080120"/>
                <a:gridCol w="1008112"/>
                <a:gridCol w="1008112"/>
                <a:gridCol w="1008112"/>
                <a:gridCol w="1512168"/>
              </a:tblGrid>
              <a:tr h="672783"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baseline="0" dirty="0" smtClean="0"/>
                        <a:t>X</a:t>
                      </a:r>
                      <a:r>
                        <a:rPr lang="en-GB" sz="2800" b="1" baseline="0" dirty="0" smtClean="0"/>
                        <a:t>i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6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7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8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9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10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∑</a:t>
                      </a:r>
                      <a:endParaRPr lang="en-GB" sz="2800" b="1" dirty="0"/>
                    </a:p>
                  </a:txBody>
                  <a:tcPr anchor="ctr"/>
                </a:tc>
              </a:tr>
              <a:tr h="616967">
                <a:tc>
                  <a:txBody>
                    <a:bodyPr/>
                    <a:lstStyle/>
                    <a:p>
                      <a:pPr algn="ctr"/>
                      <a:r>
                        <a:rPr lang="en-GB" sz="2800" b="1" i="1" dirty="0" smtClean="0"/>
                        <a:t>F</a:t>
                      </a:r>
                      <a:r>
                        <a:rPr lang="en-GB" sz="2800" b="1" dirty="0" smtClean="0"/>
                        <a:t>i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6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8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9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5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4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32</a:t>
                      </a:r>
                      <a:endParaRPr lang="en-GB" sz="2800" b="1" dirty="0"/>
                    </a:p>
                  </a:txBody>
                  <a:tcPr anchor="ctr"/>
                </a:tc>
              </a:tr>
              <a:tr h="6169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∙ </a:t>
                      </a:r>
                      <a:r>
                        <a:rPr lang="en-US" sz="2800" b="1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36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56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72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45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40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249</a:t>
                      </a:r>
                      <a:endParaRPr lang="en-GB" sz="2800" b="1" dirty="0"/>
                    </a:p>
                  </a:txBody>
                  <a:tcPr anchor="ctr"/>
                </a:tc>
              </a:tr>
              <a:tr h="6169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-2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-1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0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1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2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/>
                    </a:p>
                  </a:txBody>
                  <a:tcPr anchor="ctr"/>
                </a:tc>
              </a:tr>
              <a:tr h="6169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4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1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0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1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4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/>
                    </a:p>
                  </a:txBody>
                  <a:tcPr anchor="ctr"/>
                </a:tc>
              </a:tr>
              <a:tr h="6169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24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8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0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5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16</a:t>
                      </a:r>
                      <a:endParaRPr lang="en-GB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53</a:t>
                      </a:r>
                      <a:endParaRPr lang="en-GB" sz="2800" b="1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700352"/>
              </p:ext>
            </p:extLst>
          </p:nvPr>
        </p:nvGraphicFramePr>
        <p:xfrm>
          <a:off x="283356" y="4869160"/>
          <a:ext cx="3005138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9" name="Equation" r:id="rId5" imgW="1193760" imgH="393480" progId="Equation.DSMT4">
                  <p:embed/>
                </p:oleObj>
              </mc:Choice>
              <mc:Fallback>
                <p:oleObj name="Equation" r:id="rId5" imgW="11937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356" y="4869160"/>
                        <a:ext cx="3005138" cy="979487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5725809"/>
              </p:ext>
            </p:extLst>
          </p:nvPr>
        </p:nvGraphicFramePr>
        <p:xfrm>
          <a:off x="5919837" y="5004097"/>
          <a:ext cx="213360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0" name="Equation" r:id="rId7" imgW="876240" imgH="393480" progId="Equation.DSMT4">
                  <p:embed/>
                </p:oleObj>
              </mc:Choice>
              <mc:Fallback>
                <p:oleObj name="Equation" r:id="rId7" imgW="8762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9837" y="5004097"/>
                        <a:ext cx="2133600" cy="844550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3135719"/>
              </p:ext>
            </p:extLst>
          </p:nvPr>
        </p:nvGraphicFramePr>
        <p:xfrm>
          <a:off x="675271" y="2959100"/>
          <a:ext cx="919162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1" name="Equation" r:id="rId9" imgW="368280" imgH="253800" progId="Equation.DSMT4">
                  <p:embed/>
                </p:oleObj>
              </mc:Choice>
              <mc:Fallback>
                <p:oleObj name="Equation" r:id="rId9" imgW="3682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75271" y="2959100"/>
                        <a:ext cx="919162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106491"/>
              </p:ext>
            </p:extLst>
          </p:nvPr>
        </p:nvGraphicFramePr>
        <p:xfrm>
          <a:off x="566279" y="3453160"/>
          <a:ext cx="1219646" cy="540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2" name="Equation" r:id="rId11" imgW="545760" imgH="330120" progId="Equation.DSMT4">
                  <p:embed/>
                </p:oleObj>
              </mc:Choice>
              <mc:Fallback>
                <p:oleObj name="Equation" r:id="rId11" imgW="54576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66279" y="3453160"/>
                        <a:ext cx="1219646" cy="5407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044808"/>
              </p:ext>
            </p:extLst>
          </p:nvPr>
        </p:nvGraphicFramePr>
        <p:xfrm>
          <a:off x="319645" y="4098751"/>
          <a:ext cx="1712913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3" name="Equation" r:id="rId13" imgW="685800" imgH="330120" progId="Equation.DSMT4">
                  <p:embed/>
                </p:oleObj>
              </mc:Choice>
              <mc:Fallback>
                <p:oleObj name="Equation" r:id="rId13" imgW="68580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19645" y="4098751"/>
                        <a:ext cx="1712913" cy="565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7389617"/>
              </p:ext>
            </p:extLst>
          </p:nvPr>
        </p:nvGraphicFramePr>
        <p:xfrm>
          <a:off x="5580112" y="6093296"/>
          <a:ext cx="281305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4" name="Equation" r:id="rId15" imgW="1155600" imgH="241200" progId="Equation.DSMT4">
                  <p:embed/>
                </p:oleObj>
              </mc:Choice>
              <mc:Fallback>
                <p:oleObj name="Equation" r:id="rId15" imgW="11556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6093296"/>
                        <a:ext cx="2813050" cy="517525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58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</TotalTime>
  <Words>374</Words>
  <Application>Microsoft Office PowerPoint</Application>
  <PresentationFormat>On-screen Show (4:3)</PresentationFormat>
  <Paragraphs>234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ＭＳ Ｐゴシック</vt:lpstr>
      <vt:lpstr>Arial</vt:lpstr>
      <vt:lpstr>Bodoni MT Black</vt:lpstr>
      <vt:lpstr>Britannic Bold</vt:lpstr>
      <vt:lpstr>Calibri</vt:lpstr>
      <vt:lpstr>Century Schoolbook</vt:lpstr>
      <vt:lpstr>Open Sans Light</vt:lpstr>
      <vt:lpstr>Times New Roman</vt:lpstr>
      <vt:lpstr>Office Theme</vt:lpstr>
      <vt:lpstr>MathType 6.0 Equation</vt:lpstr>
      <vt:lpstr>Equation</vt:lpstr>
      <vt:lpstr>STATISTIKA</vt:lpstr>
      <vt:lpstr>PENGERTIAN</vt:lpstr>
      <vt:lpstr>PENGERTIAN</vt:lpstr>
      <vt:lpstr>RUMUS RAGAM DAN SIMPANGAN BAKU DATA BERKELOMPOK</vt:lpstr>
      <vt:lpstr>Contoh 1 : Tentukan Ragam dan Simpangan Baku dari data tanggal lahir berikut.</vt:lpstr>
      <vt:lpstr>Penyelesaian:</vt:lpstr>
      <vt:lpstr>Penyelesaian:</vt:lpstr>
      <vt:lpstr>PowerPoint Presentation</vt:lpstr>
      <vt:lpstr>PowerPoint Presentation</vt:lpstr>
      <vt:lpstr>PowerPoint Presentation</vt:lpstr>
      <vt:lpstr>MEAN</vt:lpstr>
      <vt:lpstr>PowerPoint Presentation</vt:lpstr>
      <vt:lpstr>MEAN</vt:lpstr>
      <vt:lpstr>PowerPoint Presentation</vt:lpstr>
      <vt:lpstr>MEAN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lenovo</cp:lastModifiedBy>
  <cp:revision>89</cp:revision>
  <dcterms:created xsi:type="dcterms:W3CDTF">2019-10-01T08:18:17Z</dcterms:created>
  <dcterms:modified xsi:type="dcterms:W3CDTF">2020-11-01T02:37:01Z</dcterms:modified>
</cp:coreProperties>
</file>