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3" autoAdjust="0"/>
    <p:restoredTop sz="94660"/>
  </p:normalViewPr>
  <p:slideViewPr>
    <p:cSldViewPr>
      <p:cViewPr varScale="1">
        <p:scale>
          <a:sx n="70" d="100"/>
          <a:sy n="70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008C-406E-45C7-BAC7-1C850421A28D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85DD-7990-4527-B4D8-6676A6F44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008C-406E-45C7-BAC7-1C850421A28D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85DD-7990-4527-B4D8-6676A6F44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008C-406E-45C7-BAC7-1C850421A28D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85DD-7990-4527-B4D8-6676A6F44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008C-406E-45C7-BAC7-1C850421A28D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85DD-7990-4527-B4D8-6676A6F44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008C-406E-45C7-BAC7-1C850421A28D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85DD-7990-4527-B4D8-6676A6F44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008C-406E-45C7-BAC7-1C850421A28D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85DD-7990-4527-B4D8-6676A6F44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008C-406E-45C7-BAC7-1C850421A28D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85DD-7990-4527-B4D8-6676A6F44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008C-406E-45C7-BAC7-1C850421A28D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85DD-7990-4527-B4D8-6676A6F44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008C-406E-45C7-BAC7-1C850421A28D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85DD-7990-4527-B4D8-6676A6F44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008C-406E-45C7-BAC7-1C850421A28D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85DD-7990-4527-B4D8-6676A6F44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008C-406E-45C7-BAC7-1C850421A28D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85DD-7990-4527-B4D8-6676A6F44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D008C-406E-45C7-BAC7-1C850421A28D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685DD-7990-4527-B4D8-6676A6F442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33739" y="71414"/>
            <a:ext cx="8963877" cy="6557986"/>
            <a:chOff x="133739" y="71414"/>
            <a:chExt cx="8963877" cy="6557986"/>
          </a:xfrm>
        </p:grpSpPr>
        <p:sp>
          <p:nvSpPr>
            <p:cNvPr id="8" name="Rectangle 7"/>
            <p:cNvSpPr/>
            <p:nvPr userDrawn="1"/>
          </p:nvSpPr>
          <p:spPr>
            <a:xfrm>
              <a:off x="133739" y="247650"/>
              <a:ext cx="8839200" cy="6381750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8686800" y="71414"/>
              <a:ext cx="410816" cy="304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4932040" y="1124744"/>
            <a:ext cx="3888432" cy="2438264"/>
          </a:xfrm>
        </p:spPr>
        <p:txBody>
          <a:bodyPr>
            <a:noAutofit/>
          </a:bodyPr>
          <a:lstStyle/>
          <a:p>
            <a:pPr algn="l">
              <a:lnSpc>
                <a:spcPct val="110000"/>
              </a:lnSpc>
              <a:spcBef>
                <a:spcPts val="1200"/>
              </a:spcBef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Kemampuan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dasar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miliki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setelah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mempelajari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bab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berikut</a:t>
            </a:r>
            <a:r>
              <a:rPr lang="id-ID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177800" indent="-177800" algn="l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menganalisis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kualitatif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gejala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kuantum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mencakup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hakikat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si</a:t>
            </a:r>
            <a:r>
              <a:rPr lang="id-ID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fat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sifat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radiasi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benda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hitam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serta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penerapannya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68552" y="4797152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2900">
              <a:spcBef>
                <a:spcPts val="1200"/>
              </a:spcBef>
              <a:buAutoNum type="alphaUcPeriod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Radiasi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Panas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indent="-342900">
              <a:spcBef>
                <a:spcPts val="1200"/>
              </a:spcBef>
              <a:buAutoNum type="alphaUcPeriod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Intensitas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Radiasi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3744416" cy="581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548680"/>
            <a:ext cx="4597279" cy="2997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780928"/>
            <a:ext cx="4556280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Radiasi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Panas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785927"/>
            <a:ext cx="8229600" cy="1857388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Radiasi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dipancarkan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benda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akibat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suhunya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radiasi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panas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thermal radiation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lvl="0">
              <a:spcBef>
                <a:spcPct val="20000"/>
              </a:spcBef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Benda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hitam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benda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permukaanya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menyerap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radiasi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datang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radiasi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dipantulkan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keluar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benda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hitam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789040"/>
            <a:ext cx="8317588" cy="2459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42286"/>
            <a:ext cx="8229600" cy="1143000"/>
          </a:xfrm>
          <a:prstGeom prst="rect">
            <a:avLst/>
          </a:prstGeom>
          <a:solidFill>
            <a:srgbClr val="002060"/>
          </a:solidFill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Intensitas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Radiasi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28596" y="1500174"/>
            <a:ext cx="8215370" cy="571504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Hukum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Stefan-Boltzmann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596" y="3849334"/>
            <a:ext cx="8358246" cy="2294310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Josef Stefan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mendapatkan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secara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eksperimen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bahwa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daya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total per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satuan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luas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yang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dipancarkan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pada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semua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frekuensi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oleh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suatu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benda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hitam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panas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. I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total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(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intensitas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radiasi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total),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adalah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sebanding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pangkat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emapat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suhu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mutlaknya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  <a:endParaRPr lang="en-US" sz="2400" i="1" dirty="0">
              <a:latin typeface="Arial" pitchFamily="34" charset="0"/>
              <a:cs typeface="Arial" pitchFamily="34" charset="0"/>
              <a:sym typeface="Symbo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034" y="2373807"/>
            <a:ext cx="2428892" cy="76944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Teorema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Kirchhoff</a:t>
            </a:r>
          </a:p>
          <a:p>
            <a:pPr>
              <a:spcBef>
                <a:spcPct val="20000"/>
              </a:spcBef>
            </a:pPr>
            <a:r>
              <a:rPr lang="en-US" sz="2000" i="1" dirty="0" smtClean="0">
                <a:latin typeface="Arial" pitchFamily="34" charset="0"/>
                <a:cs typeface="Arial" pitchFamily="34" charset="0"/>
                <a:sym typeface="Symbol"/>
              </a:rPr>
              <a:t>R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 f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 =  J(</a:t>
            </a:r>
            <a:r>
              <a:rPr lang="en-US" sz="2000" i="1" dirty="0" smtClean="0">
                <a:latin typeface="Arial" pitchFamily="34" charset="0"/>
                <a:cs typeface="Arial" pitchFamily="34" charset="0"/>
                <a:sym typeface="Symbol"/>
              </a:rPr>
              <a:t>f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en-US" sz="2000" i="1" dirty="0" smtClean="0"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28596" y="357166"/>
            <a:ext cx="3286148" cy="642942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Hukum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Stefan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28596" y="1058006"/>
            <a:ext cx="4143404" cy="1299424"/>
            <a:chOff x="428596" y="1058006"/>
            <a:chExt cx="4143404" cy="1299424"/>
          </a:xfrm>
        </p:grpSpPr>
        <p:sp>
          <p:nvSpPr>
            <p:cNvPr id="3" name="Content Placeholder 2"/>
            <p:cNvSpPr txBox="1">
              <a:spLocks/>
            </p:cNvSpPr>
            <p:nvPr/>
          </p:nvSpPr>
          <p:spPr>
            <a:xfrm>
              <a:off x="428596" y="1142984"/>
              <a:ext cx="4143404" cy="1214446"/>
            </a:xfrm>
            <a:prstGeom prst="rect">
              <a:avLst/>
            </a:prstGeom>
            <a:ln w="38100">
              <a:solidFill>
                <a:srgbClr val="FFC000"/>
              </a:solidFill>
              <a:prstDash val="sysDash"/>
            </a:ln>
          </p:spPr>
          <p:txBody>
            <a:bodyPr/>
            <a:lstStyle/>
            <a:p>
              <a:pPr marL="514350" indent="-514350">
                <a:spcBef>
                  <a:spcPct val="20000"/>
                </a:spcBef>
                <a:defRPr/>
              </a:pPr>
              <a:endParaRPr lang="id-ID" sz="1000" i="1" dirty="0" smtClean="0">
                <a:latin typeface="Arial" pitchFamily="34" charset="0"/>
                <a:cs typeface="Arial" pitchFamily="34" charset="0"/>
              </a:endParaRPr>
            </a:p>
            <a:p>
              <a:pPr marL="514350" indent="-514350">
                <a:spcBef>
                  <a:spcPct val="20000"/>
                </a:spcBef>
                <a:defRPr/>
              </a:pPr>
              <a:r>
                <a:rPr lang="en-US" sz="3200" i="1" dirty="0" smtClean="0">
                  <a:latin typeface="Arial" pitchFamily="34" charset="0"/>
                  <a:cs typeface="Arial" pitchFamily="34" charset="0"/>
                </a:rPr>
                <a:t>I 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total</a:t>
              </a:r>
              <a:r>
                <a:rPr lang="en-US" sz="3200" i="1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= 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  <a:sym typeface="Symbol"/>
                </a:rPr>
                <a:t>R</a:t>
              </a:r>
              <a:r>
                <a:rPr lang="en-US" sz="3200" i="1" baseline="-25000" dirty="0" err="1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  <a:sym typeface="Symbol"/>
                </a:rPr>
                <a:t> 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  <a:sym typeface="Symbol"/>
                </a:rPr>
                <a:t>d</a:t>
              </a:r>
              <a:r>
                <a:rPr lang="en-US" sz="3200" i="1" dirty="0" err="1" smtClean="0">
                  <a:latin typeface="Arial" pitchFamily="34" charset="0"/>
                  <a:cs typeface="Arial" pitchFamily="34" charset="0"/>
                  <a:sym typeface="Symbol"/>
                </a:rPr>
                <a:t>f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  <a:sym typeface="Symbol"/>
                </a:rPr>
                <a:t>  = </a:t>
              </a:r>
              <a:r>
                <a:rPr lang="en-US" sz="3200" i="1" dirty="0" smtClean="0"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en-US" sz="3200" baseline="30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baseline="30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2800" dirty="0" smtClean="0">
                <a:latin typeface="Arial" pitchFamily="34" charset="0"/>
                <a:cs typeface="Arial" pitchFamily="34" charset="0"/>
              </a:endParaRPr>
            </a:p>
            <a:p>
              <a:pPr marL="514350" indent="-514350">
                <a:spcBef>
                  <a:spcPct val="20000"/>
                </a:spcBef>
                <a:defRPr/>
              </a:pPr>
              <a:endParaRPr kumimoji="0" lang="en-US" sz="1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643042" y="1058006"/>
              <a:ext cx="3241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aseline="-25000" dirty="0" smtClean="0">
                  <a:latin typeface="Arial" pitchFamily="34" charset="0"/>
                  <a:cs typeface="Arial" pitchFamily="34" charset="0"/>
                </a:rPr>
                <a:t>~</a:t>
              </a:r>
              <a:endParaRPr lang="en-U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643042" y="1714488"/>
              <a:ext cx="31771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aseline="-250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en-US" sz="28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" name="Content Placeholder 2"/>
          <p:cNvSpPr txBox="1">
            <a:spLocks/>
          </p:cNvSpPr>
          <p:nvPr/>
        </p:nvSpPr>
        <p:spPr>
          <a:xfrm>
            <a:off x="5286380" y="2643182"/>
            <a:ext cx="2643206" cy="1071570"/>
          </a:xfrm>
          <a:prstGeom prst="rect">
            <a:avLst/>
          </a:prstGeom>
          <a:ln w="38100">
            <a:solidFill>
              <a:srgbClr val="FFFF00"/>
            </a:solidFill>
            <a:prstDash val="lgDash"/>
          </a:ln>
        </p:spPr>
        <p:txBody>
          <a:bodyPr/>
          <a:lstStyle/>
          <a:p>
            <a:pPr marL="514350" indent="-514350">
              <a:spcBef>
                <a:spcPct val="20000"/>
              </a:spcBef>
              <a:defRPr/>
            </a:pPr>
            <a:endParaRPr lang="id-ID" sz="1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ct val="20000"/>
              </a:spcBef>
              <a:defRPr/>
            </a:pP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total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en-US" sz="3200" dirty="0" err="1" smtClean="0">
                <a:latin typeface="Arial" pitchFamily="34" charset="0"/>
                <a:cs typeface="Arial" pitchFamily="34" charset="0"/>
                <a:sym typeface="Symbol"/>
              </a:rPr>
              <a:t>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ct val="20000"/>
              </a:spcBef>
              <a:defRPr/>
            </a:pPr>
            <a:endParaRPr kumimoji="0" lang="en-US" sz="3200" b="0" i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14348" y="4143380"/>
            <a:ext cx="3857652" cy="1928826"/>
            <a:chOff x="357158" y="4143380"/>
            <a:chExt cx="3857652" cy="1928826"/>
          </a:xfrm>
        </p:grpSpPr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357158" y="4143380"/>
              <a:ext cx="3857652" cy="1928826"/>
            </a:xfrm>
            <a:prstGeom prst="rect">
              <a:avLst/>
            </a:prstGeom>
            <a:ln w="38100">
              <a:solidFill>
                <a:srgbClr val="FF0000"/>
              </a:solidFill>
              <a:prstDash val="dashDot"/>
            </a:ln>
          </p:spPr>
          <p:txBody>
            <a:bodyPr/>
            <a:lstStyle/>
            <a:p>
              <a:pPr marL="514350" indent="-514350" algn="ctr">
                <a:spcBef>
                  <a:spcPct val="20000"/>
                </a:spcBef>
                <a:defRPr/>
              </a:pPr>
              <a:r>
                <a:rPr lang="en-US" sz="3200" i="1" dirty="0" smtClean="0">
                  <a:latin typeface="Arial" pitchFamily="34" charset="0"/>
                  <a:cs typeface="Arial" pitchFamily="34" charset="0"/>
                </a:rPr>
                <a:t>I 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total</a:t>
              </a:r>
              <a:r>
                <a:rPr lang="en-US" sz="3200" i="1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= 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  <a:sym typeface="Symbol"/>
                </a:rPr>
                <a:t>     = </a:t>
              </a:r>
              <a:r>
                <a:rPr lang="en-US" sz="2800" i="1" dirty="0" err="1" smtClean="0">
                  <a:latin typeface="Arial" pitchFamily="34" charset="0"/>
                  <a:cs typeface="Arial" pitchFamily="34" charset="0"/>
                  <a:sym typeface="Symbol"/>
                </a:rPr>
                <a:t>e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  <a:sym typeface="Symbol"/>
                </a:rPr>
                <a:t></a:t>
              </a:r>
              <a:r>
                <a:rPr lang="en-US" sz="3200" i="1" dirty="0" err="1" smtClean="0"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en-US" sz="3200" baseline="30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baseline="30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id-ID" sz="2800" baseline="30000" dirty="0" smtClean="0">
                <a:latin typeface="Arial" pitchFamily="34" charset="0"/>
                <a:cs typeface="Arial" pitchFamily="34" charset="0"/>
              </a:endParaRPr>
            </a:p>
            <a:p>
              <a:pPr marL="514350" indent="-514350" algn="ctr">
                <a:spcBef>
                  <a:spcPct val="20000"/>
                </a:spcBef>
                <a:defRPr/>
              </a:pPr>
              <a:endParaRPr lang="id-ID" sz="1000" dirty="0" smtClean="0">
                <a:latin typeface="Arial" pitchFamily="34" charset="0"/>
                <a:cs typeface="Arial" pitchFamily="34" charset="0"/>
                <a:sym typeface="Symbol"/>
              </a:endParaRPr>
            </a:p>
            <a:p>
              <a:pPr marL="514350" indent="-514350" algn="ctr">
                <a:spcBef>
                  <a:spcPct val="20000"/>
                </a:spcBef>
                <a:defRPr/>
              </a:pPr>
              <a:r>
                <a:rPr lang="en-US" sz="2800" dirty="0" err="1" smtClean="0">
                  <a:latin typeface="Arial" pitchFamily="34" charset="0"/>
                  <a:cs typeface="Arial" pitchFamily="34" charset="0"/>
                  <a:sym typeface="Symbol"/>
                </a:rPr>
                <a:t>atau</a:t>
              </a:r>
              <a:endParaRPr lang="id-ID" sz="2800" dirty="0" smtClean="0">
                <a:latin typeface="Arial" pitchFamily="34" charset="0"/>
                <a:cs typeface="Arial" pitchFamily="34" charset="0"/>
                <a:sym typeface="Symbol"/>
              </a:endParaRPr>
            </a:p>
            <a:p>
              <a:pPr marL="514350" indent="-514350" algn="ctr">
                <a:spcBef>
                  <a:spcPct val="20000"/>
                </a:spcBef>
                <a:defRPr/>
              </a:pPr>
              <a:r>
                <a:rPr lang="en-US" sz="2800" i="1" dirty="0" smtClean="0">
                  <a:latin typeface="Arial" pitchFamily="34" charset="0"/>
                  <a:cs typeface="Arial" pitchFamily="34" charset="0"/>
                  <a:sym typeface="Symbol"/>
                </a:rPr>
                <a:t>P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  <a:sym typeface="Symbol"/>
                </a:rPr>
                <a:t> =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  <a:sym typeface="Symbol"/>
                </a:rPr>
                <a:t>e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  <a:sym typeface="Symbol"/>
                </a:rPr>
                <a:t></a:t>
              </a:r>
              <a:r>
                <a:rPr lang="en-US" sz="2800" i="1" dirty="0" err="1" smtClean="0">
                  <a:latin typeface="Arial" pitchFamily="34" charset="0"/>
                  <a:cs typeface="Arial" pitchFamily="34" charset="0"/>
                  <a:sym typeface="Symbol"/>
                </a:rPr>
                <a:t>AT</a:t>
              </a:r>
              <a:r>
                <a:rPr lang="en-US" sz="2800" baseline="30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baseline="30000" dirty="0" smtClean="0"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  <a:sym typeface="Symbol"/>
                </a:rPr>
                <a:t>   </a:t>
              </a:r>
              <a:endParaRPr lang="en-US" sz="2800" dirty="0" smtClean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000232" y="4143380"/>
              <a:ext cx="448504" cy="857690"/>
              <a:chOff x="4357686" y="3363466"/>
              <a:chExt cx="448504" cy="85769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408324" y="3363466"/>
                <a:ext cx="397866" cy="477054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sz="2500" i="1" dirty="0" smtClean="0">
                    <a:latin typeface="Arial" pitchFamily="34" charset="0"/>
                    <a:cs typeface="Arial" pitchFamily="34" charset="0"/>
                    <a:sym typeface="Symbol"/>
                  </a:rPr>
                  <a:t>P</a:t>
                </a:r>
                <a:endParaRPr lang="en-US" sz="25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372228" y="3744102"/>
                <a:ext cx="397866" cy="477054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sz="2500" i="1" dirty="0" smtClean="0">
                    <a:latin typeface="Arial" pitchFamily="34" charset="0"/>
                    <a:cs typeface="Arial" pitchFamily="34" charset="0"/>
                    <a:sym typeface="Symbol"/>
                  </a:rPr>
                  <a:t>A</a:t>
                </a:r>
                <a:endParaRPr lang="en-US" sz="2500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4357686" y="3786190"/>
                <a:ext cx="428628" cy="1588"/>
              </a:xfrm>
              <a:prstGeom prst="line">
                <a:avLst/>
              </a:prstGeom>
              <a:ln w="381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785794"/>
            <a:ext cx="4000496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Content Placeholder 2"/>
          <p:cNvSpPr txBox="1">
            <a:spLocks/>
          </p:cNvSpPr>
          <p:nvPr/>
        </p:nvSpPr>
        <p:spPr>
          <a:xfrm>
            <a:off x="428596" y="500042"/>
            <a:ext cx="5857916" cy="59406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Hukum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Pergeseran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Wie</a:t>
            </a:r>
            <a:r>
              <a:rPr kumimoji="0" lang="id-ID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</a:t>
            </a:r>
            <a:endParaRPr kumimoji="0" lang="en-US" sz="3200" b="1" i="0" u="none" strike="noStrike" kern="1200" cap="none" spc="0" normalizeH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28596" y="1357298"/>
            <a:ext cx="4929222" cy="2714644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Panjang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gelombang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membuat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intensitas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radiasi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maksimum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suatu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benda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hitam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,</a:t>
            </a:r>
            <a:r>
              <a:rPr lang="id-ID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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aseline="-25000" dirty="0" err="1" smtClean="0">
                <a:latin typeface="Arial" pitchFamily="34" charset="0"/>
                <a:cs typeface="Arial" pitchFamily="34" charset="0"/>
              </a:rPr>
              <a:t>maks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bergeser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ke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panjang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gelombang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lebih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pendek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begitu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benda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hitam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menjadi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lebih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panas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28596" y="4357694"/>
            <a:ext cx="4929222" cy="1643074"/>
            <a:chOff x="1500166" y="3143248"/>
            <a:chExt cx="4929222" cy="1643074"/>
          </a:xfrm>
        </p:grpSpPr>
        <p:sp>
          <p:nvSpPr>
            <p:cNvPr id="4" name="Content Placeholder 2"/>
            <p:cNvSpPr txBox="1">
              <a:spLocks/>
            </p:cNvSpPr>
            <p:nvPr/>
          </p:nvSpPr>
          <p:spPr>
            <a:xfrm>
              <a:off x="1643042" y="3786190"/>
              <a:ext cx="4714908" cy="1000132"/>
            </a:xfrm>
            <a:prstGeom prst="rect">
              <a:avLst/>
            </a:prstGeom>
          </p:spPr>
          <p:txBody>
            <a:bodyPr/>
            <a:lstStyle/>
            <a:p>
              <a:pPr marL="514350" indent="-514350">
                <a:spcBef>
                  <a:spcPct val="20000"/>
                </a:spcBef>
                <a:defRPr/>
              </a:pPr>
              <a:r>
                <a:rPr lang="en-US" sz="3200" dirty="0" smtClean="0">
                  <a:latin typeface="Arial" pitchFamily="34" charset="0"/>
                  <a:cs typeface="Arial" pitchFamily="34" charset="0"/>
                  <a:sym typeface="Symbol"/>
                </a:rPr>
                <a:t></a:t>
              </a:r>
              <a:r>
                <a:rPr lang="en-US" sz="3200" i="1" dirty="0" smtClean="0">
                  <a:latin typeface="Arial" pitchFamily="34" charset="0"/>
                  <a:cs typeface="Arial" pitchFamily="34" charset="0"/>
                  <a:sym typeface="Symbol"/>
                </a:rPr>
                <a:t> </a:t>
              </a:r>
              <a:r>
                <a:rPr lang="en-US" sz="3200" baseline="-25000" dirty="0" err="1" smtClean="0">
                  <a:latin typeface="Arial" pitchFamily="34" charset="0"/>
                  <a:cs typeface="Arial" pitchFamily="34" charset="0"/>
                </a:rPr>
                <a:t>maks</a:t>
              </a:r>
              <a:r>
                <a:rPr lang="en-US" sz="32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i="1" dirty="0" smtClean="0">
                  <a:latin typeface="Arial" pitchFamily="34" charset="0"/>
                  <a:cs typeface="Arial" pitchFamily="34" charset="0"/>
                  <a:sym typeface="Symbol"/>
                </a:rPr>
                <a:t>T 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= </a:t>
              </a:r>
              <a:r>
                <a:rPr lang="en-US" sz="3200" i="1" dirty="0" smtClean="0">
                  <a:latin typeface="Arial" pitchFamily="34" charset="0"/>
                  <a:cs typeface="Arial" pitchFamily="34" charset="0"/>
                  <a:sym typeface="Symbol"/>
                </a:rPr>
                <a:t>C 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  <a:sym typeface="Symbol"/>
                </a:rPr>
                <a:t>= 2,90 10</a:t>
              </a:r>
              <a:r>
                <a:rPr lang="en-US" sz="3200" baseline="30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aseline="30000" dirty="0" smtClean="0">
                  <a:latin typeface="Arial" pitchFamily="34" charset="0"/>
                  <a:cs typeface="Arial" pitchFamily="34" charset="0"/>
                  <a:sym typeface="Symbol"/>
                </a:rPr>
                <a:t></a:t>
              </a:r>
              <a:r>
                <a:rPr lang="en-US" sz="2800" baseline="30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2800" dirty="0" smtClean="0">
                <a:latin typeface="Arial" pitchFamily="34" charset="0"/>
                <a:cs typeface="Arial" pitchFamily="34" charset="0"/>
              </a:endParaRPr>
            </a:p>
            <a:p>
              <a:pPr marL="514350" indent="-514350">
                <a:spcBef>
                  <a:spcPct val="20000"/>
                </a:spcBef>
                <a:defRPr/>
              </a:pPr>
              <a:endPara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500166" y="3143248"/>
              <a:ext cx="4929222" cy="1557349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 algn="ctr">
                <a:spcBef>
                  <a:spcPct val="20000"/>
                </a:spcBef>
              </a:pPr>
              <a:r>
                <a:rPr lang="en-US" sz="2800" b="1" dirty="0" err="1" smtClean="0">
                  <a:latin typeface="Arial" pitchFamily="34" charset="0"/>
                  <a:cs typeface="Arial" pitchFamily="34" charset="0"/>
                  <a:sym typeface="Symbol"/>
                </a:rPr>
                <a:t>Hukum</a:t>
              </a:r>
              <a:r>
                <a:rPr lang="en-US" sz="2800" b="1" dirty="0" smtClean="0">
                  <a:latin typeface="Arial" pitchFamily="34" charset="0"/>
                  <a:cs typeface="Arial" pitchFamily="34" charset="0"/>
                  <a:sym typeface="Symbol"/>
                </a:rPr>
                <a:t> </a:t>
              </a:r>
              <a:r>
                <a:rPr lang="en-US" sz="2800" b="1" dirty="0" err="1" smtClean="0">
                  <a:latin typeface="Arial" pitchFamily="34" charset="0"/>
                  <a:cs typeface="Arial" pitchFamily="34" charset="0"/>
                  <a:sym typeface="Symbol"/>
                </a:rPr>
                <a:t>pergeseran</a:t>
              </a:r>
              <a:r>
                <a:rPr lang="en-US" sz="2800" b="1" dirty="0" smtClean="0">
                  <a:latin typeface="Arial" pitchFamily="34" charset="0"/>
                  <a:cs typeface="Arial" pitchFamily="34" charset="0"/>
                  <a:sym typeface="Symbol"/>
                </a:rPr>
                <a:t> Wien</a:t>
              </a:r>
              <a:endParaRPr lang="id-ID" sz="2800" b="1" dirty="0" smtClean="0">
                <a:latin typeface="Arial" pitchFamily="34" charset="0"/>
                <a:cs typeface="Arial" pitchFamily="34" charset="0"/>
                <a:sym typeface="Symbol"/>
              </a:endParaRPr>
            </a:p>
            <a:p>
              <a:pPr lvl="0" algn="ctr">
                <a:spcBef>
                  <a:spcPct val="20000"/>
                </a:spcBef>
              </a:pPr>
              <a:endParaRPr lang="id-ID" sz="2800" b="1" dirty="0" smtClean="0">
                <a:latin typeface="Arial" pitchFamily="34" charset="0"/>
                <a:cs typeface="Arial" pitchFamily="34" charset="0"/>
                <a:sym typeface="Symbol"/>
              </a:endParaRPr>
            </a:p>
            <a:p>
              <a:pPr lvl="0" algn="ctr">
                <a:spcBef>
                  <a:spcPct val="20000"/>
                </a:spcBef>
              </a:pPr>
              <a:endParaRPr lang="en-US" sz="2800" b="1" dirty="0">
                <a:latin typeface="Arial" pitchFamily="34" charset="0"/>
                <a:cs typeface="Arial" pitchFamily="34" charset="0"/>
                <a:sym typeface="Symbo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28596" y="263172"/>
            <a:ext cx="8215370" cy="571504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Teori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Klasik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Radiasi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Benda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Hitam</a:t>
            </a:r>
            <a:endParaRPr kumimoji="0" lang="en-US" sz="3200" b="1" i="0" u="none" strike="noStrike" kern="1200" cap="none" spc="0" normalizeH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71472" y="1285860"/>
            <a:ext cx="5000660" cy="1717393"/>
            <a:chOff x="642910" y="1285860"/>
            <a:chExt cx="5000660" cy="1717393"/>
          </a:xfrm>
        </p:grpSpPr>
        <p:grpSp>
          <p:nvGrpSpPr>
            <p:cNvPr id="10" name="Group 9"/>
            <p:cNvGrpSpPr/>
            <p:nvPr/>
          </p:nvGrpSpPr>
          <p:grpSpPr>
            <a:xfrm>
              <a:off x="2715181" y="2074329"/>
              <a:ext cx="499497" cy="783167"/>
              <a:chOff x="4619374" y="5072556"/>
              <a:chExt cx="407484" cy="783167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4619374" y="5072556"/>
                <a:ext cx="4074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 smtClean="0">
                    <a:latin typeface="Arial" pitchFamily="34" charset="0"/>
                    <a:cs typeface="Arial" pitchFamily="34" charset="0"/>
                    <a:sym typeface="Symbol"/>
                  </a:rPr>
                  <a:t>C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4643438" y="5394058"/>
                <a:ext cx="3561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latin typeface="Arial" pitchFamily="34" charset="0"/>
                    <a:cs typeface="Arial" pitchFamily="34" charset="0"/>
                    <a:sym typeface="Symbol"/>
                  </a:rPr>
                  <a:t>4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4643438" y="5429264"/>
                <a:ext cx="285752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Rectangle 7"/>
            <p:cNvSpPr/>
            <p:nvPr/>
          </p:nvSpPr>
          <p:spPr>
            <a:xfrm>
              <a:off x="642910" y="1285860"/>
              <a:ext cx="5000660" cy="1717393"/>
            </a:xfrm>
            <a:prstGeom prst="rect">
              <a:avLst/>
            </a:prstGeom>
            <a:ln w="19050"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400" dirty="0" err="1" smtClean="0">
                  <a:latin typeface="Arial" pitchFamily="34" charset="0"/>
                  <a:cs typeface="Arial" pitchFamily="34" charset="0"/>
                  <a:sym typeface="Symbol"/>
                </a:rPr>
                <a:t>Hubungan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  <a:sym typeface="Symbol"/>
                </a:rPr>
                <a:t>antara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  <a:sym typeface="Symbol"/>
                </a:rPr>
                <a:t>J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(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  <a:sym typeface="Symbol"/>
                </a:rPr>
                <a:t>f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,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)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  <a:sym typeface="Symbol"/>
                </a:rPr>
                <a:t>dan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  <a:sym typeface="Symbol"/>
                </a:rPr>
                <a:t>u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(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  <a:sym typeface="Symbol"/>
                </a:rPr>
                <a:t>f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,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), yang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  <a:sym typeface="Symbol"/>
                </a:rPr>
                <a:t>sebanding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  <a:sym typeface="Symbol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  <a:sym typeface="Symbol"/>
                </a:rPr>
                <a:t>dinyatakan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  <a:sym typeface="Symbol"/>
                </a:rPr>
                <a:t>oleh</a:t>
              </a:r>
              <a:endParaRPr lang="en-US" sz="2400" dirty="0" smtClean="0">
                <a:latin typeface="Arial" pitchFamily="34" charset="0"/>
                <a:cs typeface="Arial" pitchFamily="34" charset="0"/>
                <a:sym typeface="Symbol"/>
              </a:endParaRPr>
            </a:p>
            <a:p>
              <a:pPr>
                <a:spcBef>
                  <a:spcPct val="20000"/>
                </a:spcBef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J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(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  <a:sym typeface="Symbol"/>
                </a:rPr>
                <a:t>f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,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) =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  <a:sym typeface="Symbol"/>
                </a:rPr>
                <a:t>u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(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  <a:sym typeface="Symbol"/>
                </a:rPr>
                <a:t>f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,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)</a:t>
              </a:r>
              <a:endParaRPr lang="id-ID" sz="2400" dirty="0" smtClean="0">
                <a:latin typeface="Arial" pitchFamily="34" charset="0"/>
                <a:cs typeface="Arial" pitchFamily="34" charset="0"/>
                <a:sym typeface="Symbol"/>
              </a:endParaRPr>
            </a:p>
            <a:p>
              <a:pPr>
                <a:spcBef>
                  <a:spcPct val="20000"/>
                </a:spcBef>
              </a:pPr>
              <a:endParaRPr lang="en-US" sz="2400" dirty="0">
                <a:latin typeface="Arial" pitchFamily="34" charset="0"/>
                <a:cs typeface="Arial" pitchFamily="34" charset="0"/>
                <a:sym typeface="Symbol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3428992" y="3286124"/>
            <a:ext cx="5254110" cy="127419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Bentuk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fungsi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uviversal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dinyatakan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oleh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Wien,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memilki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bentuk</a:t>
            </a:r>
            <a:endParaRPr lang="en-US" sz="24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spcBef>
                <a:spcPct val="20000"/>
              </a:spcBef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(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) =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  <a:sym typeface="Symbol"/>
              </a:rPr>
              <a:t>Af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 5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 e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  <a:sym typeface="Symbol"/>
              </a:rPr>
              <a:t> </a:t>
            </a:r>
            <a:r>
              <a:rPr lang="en-US" sz="2400" i="1" baseline="30000" dirty="0" smtClean="0">
                <a:latin typeface="Arial" pitchFamily="34" charset="0"/>
                <a:cs typeface="Arial" pitchFamily="34" charset="0"/>
              </a:rPr>
              <a:t>Bf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i="1" baseline="30000" dirty="0" smtClean="0">
                <a:latin typeface="Arial" pitchFamily="34" charset="0"/>
                <a:cs typeface="Arial" pitchFamily="34" charset="0"/>
              </a:rPr>
              <a:t>T</a:t>
            </a:r>
            <a:endParaRPr lang="en-US" sz="2400" dirty="0" smtClean="0">
              <a:latin typeface="Arial" pitchFamily="34" charset="0"/>
              <a:cs typeface="Arial" pitchFamily="34" charset="0"/>
              <a:sym typeface="Symbo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473" y="4857760"/>
            <a:ext cx="5214974" cy="1089529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bentuk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panjang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gelombang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,</a:t>
            </a:r>
          </a:p>
          <a:p>
            <a:pPr>
              <a:spcBef>
                <a:spcPct val="20000"/>
              </a:spcBef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(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) = 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 1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 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e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  <a:sym typeface="Symbol"/>
              </a:rPr>
              <a:t> </a:t>
            </a:r>
            <a:r>
              <a:rPr lang="en-US" sz="2400" i="1" baseline="30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id-ID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  <a:sym typeface="Symbol"/>
              </a:rPr>
              <a:t></a:t>
            </a:r>
            <a:r>
              <a:rPr lang="en-US" sz="2400" i="1" baseline="30000" dirty="0" smtClean="0">
                <a:latin typeface="Arial" pitchFamily="34" charset="0"/>
                <a:cs typeface="Arial" pitchFamily="34" charset="0"/>
              </a:rPr>
              <a:t>T</a:t>
            </a:r>
            <a:endParaRPr lang="id-ID" sz="2400" i="1" baseline="30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</a:pPr>
            <a:endParaRPr lang="en-US" sz="1000" dirty="0" smtClean="0">
              <a:latin typeface="Arial" pitchFamily="34" charset="0"/>
              <a:cs typeface="Arial" pitchFamily="34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-142908" y="3929066"/>
            <a:ext cx="5214974" cy="2286016"/>
          </a:xfrm>
          <a:prstGeom prst="rect">
            <a:avLst/>
          </a:prstGeom>
        </p:spPr>
        <p:txBody>
          <a:bodyPr/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Kerapatan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energi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per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panjang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gelombang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(, 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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(, 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) = 8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kT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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Pernyataan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dikenal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sebagi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hukum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Royleigh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-Jeans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5426262" cy="293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068960"/>
            <a:ext cx="3604390" cy="3465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28596" y="263172"/>
            <a:ext cx="8715404" cy="736936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Teori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Planck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tentang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Radiasi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Benda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Hitam</a:t>
            </a:r>
            <a:endParaRPr kumimoji="0" lang="en-US" sz="3200" b="1" i="0" u="none" strike="noStrike" kern="1200" cap="none" spc="0" normalizeH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28596" y="1571612"/>
            <a:ext cx="8358246" cy="4286256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Planck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memulai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membuat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suatu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anggapan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baru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tentang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sifat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dasar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getaran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molekul-molekul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dinding-dinding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rongga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hitam</a:t>
            </a:r>
            <a:endParaRPr lang="id-ID" sz="20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spcBef>
                <a:spcPct val="20000"/>
              </a:spcBef>
            </a:pPr>
            <a:endParaRPr lang="en-US" sz="20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marL="457200" indent="-457200">
              <a:spcBef>
                <a:spcPct val="20000"/>
              </a:spcBef>
              <a:buAutoNum type="arabicParenBoth"/>
            </a:pP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Radiasi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dipancarkan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getaran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molekul-molekul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tidaklah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kontinu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tetapi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paket-paket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energi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diskret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,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disebut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  <a:sym typeface="Symbol"/>
              </a:rPr>
              <a:t>kuantum</a:t>
            </a:r>
            <a:r>
              <a:rPr lang="en-US" sz="2000" i="1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  <a:endParaRPr lang="id-ID" sz="2000" i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marL="457200" indent="-457200" algn="ctr">
              <a:spcBef>
                <a:spcPct val="20000"/>
              </a:spcBef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400" b="1" i="1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nhf</a:t>
            </a:r>
            <a:endParaRPr lang="id-ID" sz="2400" b="1" i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ct val="20000"/>
              </a:spcBef>
            </a:pPr>
            <a:endParaRPr lang="id-ID" sz="2000" i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marL="457200" indent="-457200">
              <a:spcBef>
                <a:spcPct val="20000"/>
              </a:spcBef>
            </a:pPr>
            <a:r>
              <a:rPr lang="id-ID" sz="2000" dirty="0" smtClean="0">
                <a:latin typeface="Arial" pitchFamily="34" charset="0"/>
                <a:cs typeface="Arial" pitchFamily="34" charset="0"/>
                <a:sym typeface="Symbol"/>
              </a:rPr>
              <a:t>(2)	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Molekul-molekul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memeancarkan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menyerap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energi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satuan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diskret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energi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cahaya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,</a:t>
            </a:r>
            <a:r>
              <a:rPr lang="id-ID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disebut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  <a:sym typeface="Symbol"/>
              </a:rPr>
              <a:t>kuantum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sekarang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Symbol"/>
              </a:rPr>
              <a:t>disebut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  <a:sym typeface="Symbol"/>
              </a:rPr>
              <a:t>foton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).</a:t>
            </a:r>
          </a:p>
          <a:p>
            <a:pPr marL="457200" indent="-457200">
              <a:spcBef>
                <a:spcPct val="20000"/>
              </a:spcBef>
              <a:buAutoNum type="arabicParenBoth"/>
            </a:pPr>
            <a:endParaRPr lang="id-ID" sz="2000" b="1" i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spcBef>
                <a:spcPct val="20000"/>
              </a:spcBef>
            </a:pPr>
            <a:endParaRPr lang="en-US" sz="2000" dirty="0">
              <a:latin typeface="Arial" pitchFamily="34" charset="0"/>
              <a:cs typeface="Arial" pitchFamily="34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28596" y="285752"/>
            <a:ext cx="8358246" cy="2500306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20000"/>
              </a:spcBef>
            </a:pPr>
            <a:endParaRPr lang="en-US" sz="3200" dirty="0">
              <a:latin typeface="Arial" pitchFamily="34" charset="0"/>
              <a:cs typeface="Arial" pitchFamily="34" charset="0"/>
              <a:sym typeface="Symbol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4541016" cy="6256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" name="Group 9"/>
          <p:cNvGrpSpPr/>
          <p:nvPr/>
        </p:nvGrpSpPr>
        <p:grpSpPr>
          <a:xfrm>
            <a:off x="4143403" y="4239156"/>
            <a:ext cx="4714877" cy="1975926"/>
            <a:chOff x="500065" y="4143380"/>
            <a:chExt cx="4714877" cy="1975926"/>
          </a:xfrm>
        </p:grpSpPr>
        <p:grpSp>
          <p:nvGrpSpPr>
            <p:cNvPr id="7" name="Group 6"/>
            <p:cNvGrpSpPr/>
            <p:nvPr/>
          </p:nvGrpSpPr>
          <p:grpSpPr>
            <a:xfrm>
              <a:off x="2612000" y="4714884"/>
              <a:ext cx="2531504" cy="1143008"/>
              <a:chOff x="3357554" y="3857628"/>
              <a:chExt cx="1953464" cy="1143008"/>
            </a:xfrm>
          </p:grpSpPr>
          <p:sp>
            <p:nvSpPr>
              <p:cNvPr id="3" name="Content Placeholder 2"/>
              <p:cNvSpPr txBox="1">
                <a:spLocks/>
              </p:cNvSpPr>
              <p:nvPr/>
            </p:nvSpPr>
            <p:spPr>
              <a:xfrm>
                <a:off x="3596506" y="3857628"/>
                <a:ext cx="1714512" cy="571504"/>
              </a:xfrm>
              <a:prstGeom prst="rect">
                <a:avLst/>
              </a:prstGeom>
            </p:spPr>
            <p:txBody>
              <a:bodyPr/>
              <a:lstStyle/>
              <a:p>
                <a:pPr marL="514350" indent="-514350">
                  <a:spcBef>
                    <a:spcPct val="20000"/>
                  </a:spcBef>
                  <a:defRPr/>
                </a:pP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8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  <a:sym typeface="Symbol"/>
                  </a:rPr>
                  <a:t></a:t>
                </a:r>
                <a:r>
                  <a:rPr lang="en-US" sz="3600" i="1" dirty="0" smtClean="0">
                    <a:latin typeface="Arial" pitchFamily="34" charset="0"/>
                    <a:cs typeface="Arial" pitchFamily="34" charset="0"/>
                    <a:sym typeface="Symbol"/>
                  </a:rPr>
                  <a:t>hc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  <a:sym typeface="Symbol"/>
                  </a:rPr>
                  <a:t></a:t>
                </a:r>
                <a:r>
                  <a:rPr lang="en-US" sz="3600" baseline="30000" dirty="0" smtClean="0">
                    <a:latin typeface="Arial" pitchFamily="34" charset="0"/>
                    <a:cs typeface="Arial" pitchFamily="34" charset="0"/>
                    <a:sym typeface="Symbol"/>
                  </a:rPr>
                  <a:t></a:t>
                </a:r>
                <a:r>
                  <a:rPr lang="en-US" sz="3600" baseline="30000" dirty="0" smtClean="0">
                    <a:latin typeface="Arial" pitchFamily="34" charset="0"/>
                    <a:cs typeface="Arial" pitchFamily="34" charset="0"/>
                  </a:rPr>
                  <a:t>4</a:t>
                </a:r>
                <a:endParaRPr lang="en-US" sz="3600" dirty="0" smtClean="0">
                  <a:latin typeface="Arial" pitchFamily="34" charset="0"/>
                  <a:cs typeface="Arial" pitchFamily="34" charset="0"/>
                </a:endParaRPr>
              </a:p>
              <a:p>
                <a:pPr marL="514350" indent="-514350">
                  <a:spcBef>
                    <a:spcPct val="20000"/>
                  </a:spcBef>
                  <a:defRPr/>
                </a:pPr>
                <a:endParaRPr kumimoji="0" lang="en-US" sz="3600" b="0" i="1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3376584" y="4429132"/>
                <a:ext cx="1928826" cy="571504"/>
              </a:xfrm>
              <a:prstGeom prst="rect">
                <a:avLst/>
              </a:prstGeom>
            </p:spPr>
            <p:txBody>
              <a:bodyPr/>
              <a:lstStyle/>
              <a:p>
                <a:pPr marL="514350" indent="-514350">
                  <a:spcBef>
                    <a:spcPct val="20000"/>
                  </a:spcBef>
                  <a:defRPr/>
                </a:pPr>
                <a:r>
                  <a:rPr lang="en-US" sz="3600" i="1" dirty="0" smtClean="0">
                    <a:latin typeface="Arial" pitchFamily="34" charset="0"/>
                    <a:cs typeface="Arial" pitchFamily="34" charset="0"/>
                    <a:sym typeface="Symbol"/>
                  </a:rPr>
                  <a:t>e</a:t>
                </a:r>
                <a:r>
                  <a:rPr lang="en-US" sz="3600" baseline="30000" dirty="0" smtClean="0"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en-US" sz="3600" i="1" baseline="30000" dirty="0" err="1" smtClean="0">
                    <a:latin typeface="Arial" pitchFamily="34" charset="0"/>
                    <a:cs typeface="Arial" pitchFamily="34" charset="0"/>
                  </a:rPr>
                  <a:t>hc</a:t>
                </a:r>
                <a:r>
                  <a:rPr lang="en-US" sz="3600" baseline="30000" dirty="0" smtClean="0">
                    <a:latin typeface="Arial" pitchFamily="34" charset="0"/>
                    <a:cs typeface="Arial" pitchFamily="34" charset="0"/>
                  </a:rPr>
                  <a:t>/</a:t>
                </a:r>
                <a:r>
                  <a:rPr lang="en-US" sz="3600" baseline="30000" dirty="0" smtClean="0">
                    <a:latin typeface="Arial" pitchFamily="34" charset="0"/>
                    <a:cs typeface="Arial" pitchFamily="34" charset="0"/>
                    <a:sym typeface="Symbol"/>
                  </a:rPr>
                  <a:t></a:t>
                </a:r>
                <a:r>
                  <a:rPr lang="en-US" sz="3600" baseline="30000" dirty="0" err="1" smtClean="0">
                    <a:latin typeface="Arial" pitchFamily="34" charset="0"/>
                    <a:cs typeface="Arial" pitchFamily="34" charset="0"/>
                    <a:sym typeface="Symbol"/>
                  </a:rPr>
                  <a:t>k</a:t>
                </a:r>
                <a:r>
                  <a:rPr lang="en-US" sz="3600" i="1" baseline="30000" dirty="0" err="1" smtClean="0"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lang="en-US" sz="3600" i="1" dirty="0" smtClean="0">
                    <a:latin typeface="Arial" pitchFamily="34" charset="0"/>
                    <a:cs typeface="Arial" pitchFamily="34" charset="0"/>
                    <a:sym typeface="Symbol"/>
                  </a:rPr>
                  <a:t>   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  <a:sym typeface="Symbol"/>
                  </a:rPr>
                  <a:t>1</a:t>
                </a:r>
                <a:endParaRPr kumimoji="0" lang="en-US" sz="3600" b="0" i="1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3357554" y="4429132"/>
                <a:ext cx="178595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/>
            <p:cNvSpPr/>
            <p:nvPr/>
          </p:nvSpPr>
          <p:spPr>
            <a:xfrm>
              <a:off x="500065" y="4143380"/>
              <a:ext cx="4714877" cy="197592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pPr marL="514350" indent="-514350">
                <a:spcBef>
                  <a:spcPct val="20000"/>
                </a:spcBef>
              </a:pPr>
              <a:r>
                <a:rPr lang="id-ID" sz="3200" b="1" i="1" dirty="0" smtClean="0">
                  <a:latin typeface="Arial" pitchFamily="34" charset="0"/>
                  <a:cs typeface="Arial" pitchFamily="34" charset="0"/>
                  <a:sym typeface="Symbol"/>
                </a:rPr>
                <a:t>Hukum radiasi Planck</a:t>
              </a:r>
            </a:p>
            <a:p>
              <a:pPr marL="514350" indent="-514350">
                <a:spcBef>
                  <a:spcPct val="20000"/>
                </a:spcBef>
              </a:pPr>
              <a:r>
                <a:rPr lang="en-US" sz="3600" i="1" dirty="0" smtClean="0">
                  <a:latin typeface="Arial" pitchFamily="34" charset="0"/>
                  <a:cs typeface="Arial" pitchFamily="34" charset="0"/>
                  <a:sym typeface="Symbol"/>
                </a:rPr>
                <a:t></a:t>
              </a:r>
              <a:r>
                <a:rPr lang="en-US" sz="3600" dirty="0" smtClean="0">
                  <a:latin typeface="Arial" pitchFamily="34" charset="0"/>
                  <a:cs typeface="Arial" pitchFamily="34" charset="0"/>
                  <a:sym typeface="Symbol"/>
                </a:rPr>
                <a:t> (, </a:t>
              </a:r>
              <a:r>
                <a:rPr lang="en-US" sz="3600" i="1" dirty="0" smtClean="0"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en-US" sz="3600" dirty="0" smtClean="0">
                  <a:latin typeface="Arial" pitchFamily="34" charset="0"/>
                  <a:cs typeface="Arial" pitchFamily="34" charset="0"/>
                  <a:sym typeface="Symbol"/>
                </a:rPr>
                <a:t>) =</a:t>
              </a:r>
            </a:p>
            <a:p>
              <a:pPr marL="514350" indent="-514350">
                <a:spcBef>
                  <a:spcPct val="20000"/>
                </a:spcBef>
              </a:pPr>
              <a:endParaRPr lang="en-US" sz="3600" dirty="0" smtClean="0">
                <a:latin typeface="Arial" pitchFamily="34" charset="0"/>
                <a:cs typeface="Arial" pitchFamily="34" charset="0"/>
                <a:sym typeface="Symbo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387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Esis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7  Radiasi Benda Hitam</dc:title>
  <dc:creator>Heru</dc:creator>
  <cp:lastModifiedBy>Bambang</cp:lastModifiedBy>
  <cp:revision>31</cp:revision>
  <dcterms:created xsi:type="dcterms:W3CDTF">2001-01-01T18:27:29Z</dcterms:created>
  <dcterms:modified xsi:type="dcterms:W3CDTF">2012-03-01T01:48:48Z</dcterms:modified>
</cp:coreProperties>
</file>