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80" r:id="rId4"/>
    <p:sldId id="279" r:id="rId5"/>
    <p:sldId id="278" r:id="rId6"/>
    <p:sldId id="283" r:id="rId7"/>
    <p:sldId id="282" r:id="rId8"/>
    <p:sldId id="281" r:id="rId9"/>
    <p:sldId id="284" r:id="rId10"/>
    <p:sldId id="267" r:id="rId11"/>
    <p:sldId id="271" r:id="rId12"/>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8BC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1BCB4BFB-C592-43DD-8534-D5BFBD047DA2}"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D58E3-03F6-43CB-97EA-78B480AB334F}"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D5E4BF17-EB2D-4421-9148-E164C4E6CCAF}"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567A55E0-2E1E-4746-8B49-956CCF497BA7}"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2E133756-5A67-42D3-A0F8-BB4001F040C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AD44188-DB3A-41C0-9C1F-ADBAC714E27C}" type="slidenum">
              <a:rPr lang="fr-CA"/>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49E952C1-F75D-4FBC-A125-144669E02B1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92BAE-E176-4313-AD28-0390A1B30A68}" type="slidenum">
              <a:rPr lang="fr-CA"/>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11A26574-1E84-4F82-B3C3-9E87611C683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DC043B3-1B15-4A73-A852-221BC13EA1D4}"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7A5E4C10-B9B1-4197-99DD-A9934C0A17D5}"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E7C6BD2-42C9-4FD9-90E6-BADDD64D794B}"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2F728A79-882A-421E-AE52-9AF55DFCFE66}" type="datetimeFigureOut">
              <a:rPr lang="fr-FR"/>
              <a:pPr>
                <a:defRPr/>
              </a:pPr>
              <a:t>19/05/2014</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A6925354-E7F1-46CF-99E4-C5D4A79DE230}"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88E31762-948D-49DC-BB42-03650B8E6BA7}" type="datetimeFigureOut">
              <a:rPr lang="fr-FR"/>
              <a:pPr>
                <a:defRPr/>
              </a:pPr>
              <a:t>19/05/2014</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017624E5-E79E-48A7-9611-C310E52B9B39}"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CC3AF08-E72C-4B91-A260-BC3A38D3BADD}" type="datetimeFigureOut">
              <a:rPr lang="fr-FR"/>
              <a:pPr>
                <a:defRPr/>
              </a:pPr>
              <a:t>19/05/2014</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FEBF6982-B7BC-477D-961A-47143FC6697C}"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2045F3E4-3DE1-427B-8236-A58D33B19ADC}"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436D79A-6F2E-438A-B5FA-7593A2FE1E1F}"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7D838C25-D547-46AC-B6FE-CE870D736FAB}"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A479AE6E-0B55-4E32-865C-0B8D3AF701E9}"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172826D-E893-493D-80E5-50E3D6010B79}" type="datetimeFigureOut">
              <a:rPr lang="fr-FR"/>
              <a:pPr>
                <a:defRPr/>
              </a:pPr>
              <a:t>19/05/2014</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1D44B36-6031-45EF-9A2D-380B3024FDE4}"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1300194" y="1558918"/>
            <a:ext cx="7772400" cy="869950"/>
          </a:xfrm>
        </p:spPr>
        <p:txBody>
          <a:bodyPr/>
          <a:lstStyle/>
          <a:p>
            <a:r>
              <a:rPr lang="id-ID" b="1" dirty="0" smtClean="0">
                <a:solidFill>
                  <a:schemeClr val="tx2">
                    <a:lumMod val="75000"/>
                  </a:schemeClr>
                </a:solidFill>
              </a:rPr>
              <a:t>KLASIFIKASI KELOMPOK SOSIAL MENURUT AHLI</a:t>
            </a:r>
            <a:endParaRPr lang="fr-CA" b="1" dirty="0" smtClean="0">
              <a:solidFill>
                <a:schemeClr val="tx2">
                  <a:lumMod val="75000"/>
                </a:schemeClr>
              </a:solidFill>
            </a:endParaRPr>
          </a:p>
        </p:txBody>
      </p:sp>
      <p:pic>
        <p:nvPicPr>
          <p:cNvPr id="4" name="Picture 1"/>
          <p:cNvPicPr>
            <a:picLocks noChangeAspect="1" noChangeArrowheads="1"/>
          </p:cNvPicPr>
          <p:nvPr/>
        </p:nvPicPr>
        <p:blipFill>
          <a:blip r:embed="rId3"/>
          <a:srcRect/>
          <a:stretch>
            <a:fillRect/>
          </a:stretch>
        </p:blipFill>
        <p:spPr bwMode="auto">
          <a:xfrm>
            <a:off x="0" y="1500174"/>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Pertanyaan Uji Pengetahuan</a:t>
            </a:r>
            <a:endParaRPr lang="fr-CA" dirty="0" smtClean="0">
              <a:solidFill>
                <a:schemeClr val="bg1"/>
              </a:solidFill>
            </a:endParaRPr>
          </a:p>
        </p:txBody>
      </p:sp>
      <p:sp>
        <p:nvSpPr>
          <p:cNvPr id="6" name="Espace réservé du contenu 2"/>
          <p:cNvSpPr>
            <a:spLocks noGrp="1"/>
          </p:cNvSpPr>
          <p:nvPr>
            <p:ph idx="1"/>
          </p:nvPr>
        </p:nvSpPr>
        <p:spPr>
          <a:xfrm>
            <a:off x="457200" y="2143116"/>
            <a:ext cx="8229600" cy="3983047"/>
          </a:xfrm>
        </p:spPr>
        <p:txBody>
          <a:bodyPr rtlCol="0">
            <a:normAutofit/>
          </a:bodyPr>
          <a:lstStyle/>
          <a:p>
            <a:pPr marL="514350" lvl="0" indent="-514350" algn="just">
              <a:buFont typeface="+mj-lt"/>
              <a:buAutoNum type="arabicPeriod"/>
            </a:pPr>
            <a:r>
              <a:rPr lang="id-ID" dirty="0" smtClean="0"/>
              <a:t>Jelaskan perbedaan antara </a:t>
            </a:r>
            <a:r>
              <a:rPr lang="nb-NO" i="1" dirty="0" smtClean="0"/>
              <a:t>gemeinschaft</a:t>
            </a:r>
            <a:r>
              <a:rPr lang="nb-NO" dirty="0" smtClean="0"/>
              <a:t> d</a:t>
            </a:r>
            <a:r>
              <a:rPr lang="id-ID" dirty="0" smtClean="0"/>
              <a:t>eng</a:t>
            </a:r>
            <a:r>
              <a:rPr lang="nb-NO" dirty="0" smtClean="0"/>
              <a:t>an </a:t>
            </a:r>
            <a:r>
              <a:rPr lang="nb-NO" i="1" dirty="0" smtClean="0"/>
              <a:t>gesellschaft</a:t>
            </a:r>
            <a:r>
              <a:rPr lang="id-ID" dirty="0" smtClean="0"/>
              <a:t> !</a:t>
            </a:r>
          </a:p>
          <a:p>
            <a:pPr marL="514350" lvl="0" indent="-514350" algn="just">
              <a:buFont typeface="+mj-lt"/>
              <a:buAutoNum type="arabicPeriod"/>
            </a:pPr>
            <a:r>
              <a:rPr lang="id-ID" dirty="0" smtClean="0"/>
              <a:t>Apakah yang dimaksud dengan </a:t>
            </a:r>
            <a:r>
              <a:rPr lang="nb-NO" dirty="0" smtClean="0"/>
              <a:t>kelompok terbuka</a:t>
            </a:r>
            <a:r>
              <a:rPr lang="id-ID" dirty="0" smtClean="0"/>
              <a:t> ?</a:t>
            </a:r>
          </a:p>
          <a:p>
            <a:pPr marL="514350" indent="-514350" algn="just">
              <a:buFont typeface="+mj-lt"/>
              <a:buAutoNum type="arabicPeriod"/>
            </a:pPr>
            <a:r>
              <a:rPr lang="id-ID" dirty="0" smtClean="0"/>
              <a:t>Apakah yang dimaksud dengan kelompok pemecahan masalah ?</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171729" y="428604"/>
            <a:ext cx="6543675" cy="4525963"/>
          </a:xfrm>
        </p:spPr>
        <p:txBody>
          <a:bodyPr/>
          <a:lstStyle/>
          <a:p>
            <a:pPr algn="ctr">
              <a:buNone/>
            </a:pPr>
            <a:r>
              <a:rPr lang="id-ID" dirty="0" smtClean="0"/>
              <a:t>	</a:t>
            </a:r>
          </a:p>
          <a:p>
            <a:pPr algn="ctr">
              <a:buNone/>
            </a:pPr>
            <a:endParaRPr lang="id-ID" dirty="0" smtClean="0">
              <a:solidFill>
                <a:schemeClr val="tx2">
                  <a:lumMod val="75000"/>
                </a:schemeClr>
              </a:solidFill>
            </a:endParaRPr>
          </a:p>
          <a:p>
            <a:pPr algn="ctr">
              <a:buNone/>
            </a:pPr>
            <a:endParaRPr lang="id-ID" dirty="0" smtClean="0">
              <a:solidFill>
                <a:schemeClr val="tx2">
                  <a:lumMod val="75000"/>
                </a:schemeClr>
              </a:solidFill>
            </a:endParaRPr>
          </a:p>
          <a:p>
            <a:pPr algn="ctr">
              <a:buNone/>
            </a:pPr>
            <a:endParaRPr lang="id-ID" sz="1800" dirty="0" smtClean="0">
              <a:solidFill>
                <a:schemeClr val="tx2">
                  <a:lumMod val="75000"/>
                </a:schemeClr>
              </a:solidFill>
            </a:endParaRPr>
          </a:p>
          <a:p>
            <a:pPr algn="ctr">
              <a:buNone/>
            </a:pPr>
            <a:r>
              <a:rPr lang="id-ID" sz="5400" b="1" dirty="0" smtClean="0">
                <a:solidFill>
                  <a:schemeClr val="tx2">
                    <a:lumMod val="75000"/>
                  </a:schemeClr>
                </a:solidFill>
              </a:rPr>
              <a:t>Salam Sosiologi !</a:t>
            </a:r>
            <a:endParaRPr lang="fr-CA" sz="5400" b="1"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Emile Durkheim</a:t>
            </a:r>
            <a:endParaRPr lang="fr-CA" dirty="0" smtClean="0">
              <a:solidFill>
                <a:schemeClr val="bg1"/>
              </a:solidFill>
            </a:endParaRPr>
          </a:p>
        </p:txBody>
      </p:sp>
      <p:sp>
        <p:nvSpPr>
          <p:cNvPr id="6" name="Espace réservé du contenu 2"/>
          <p:cNvSpPr>
            <a:spLocks noGrp="1"/>
          </p:cNvSpPr>
          <p:nvPr>
            <p:ph idx="1"/>
          </p:nvPr>
        </p:nvSpPr>
        <p:spPr>
          <a:xfrm>
            <a:off x="457200" y="1500174"/>
            <a:ext cx="8229600" cy="5072098"/>
          </a:xfrm>
        </p:spPr>
        <p:txBody>
          <a:bodyPr rtlCol="0">
            <a:normAutofit fontScale="77500" lnSpcReduction="20000"/>
          </a:bodyPr>
          <a:lstStyle/>
          <a:p>
            <a:pPr algn="just"/>
            <a:r>
              <a:rPr lang="id-ID" b="1" i="1" dirty="0" smtClean="0">
                <a:solidFill>
                  <a:schemeClr val="tx2">
                    <a:lumMod val="75000"/>
                  </a:schemeClr>
                </a:solidFill>
              </a:rPr>
              <a:t>Kelompok dengan Solidaritas Mekanis </a:t>
            </a:r>
          </a:p>
          <a:p>
            <a:pPr algn="just">
              <a:buNone/>
            </a:pPr>
            <a:r>
              <a:rPr lang="id-ID" dirty="0" smtClean="0"/>
              <a:t>	Dalam </a:t>
            </a:r>
            <a:r>
              <a:rPr lang="id-ID" dirty="0" smtClean="0"/>
              <a:t>masyarakat dengan solidaritas mekanis, yang diutamakan adalah persamaan perilaku dan sikap. Seluruh warga masyarakat diikat oleh kesadaran kolektif, yaitu suatu kesadaran bersama yang mencakup keseluruhan kepercayaan dan perasaan kelompok, bersifat ekstrem serta memaksa. </a:t>
            </a:r>
          </a:p>
          <a:p>
            <a:pPr algn="just"/>
            <a:r>
              <a:rPr lang="en-US" b="1" i="1" dirty="0" err="1" smtClean="0">
                <a:solidFill>
                  <a:schemeClr val="tx2">
                    <a:lumMod val="75000"/>
                  </a:schemeClr>
                </a:solidFill>
              </a:rPr>
              <a:t>Kelompok</a:t>
            </a:r>
            <a:r>
              <a:rPr lang="en-US" b="1" i="1" dirty="0" smtClean="0">
                <a:solidFill>
                  <a:schemeClr val="tx2">
                    <a:lumMod val="75000"/>
                  </a:schemeClr>
                </a:solidFill>
              </a:rPr>
              <a:t> </a:t>
            </a:r>
            <a:r>
              <a:rPr lang="en-US" b="1" i="1" dirty="0" err="1" smtClean="0">
                <a:solidFill>
                  <a:schemeClr val="tx2">
                    <a:lumMod val="75000"/>
                  </a:schemeClr>
                </a:solidFill>
              </a:rPr>
              <a:t>dengan</a:t>
            </a:r>
            <a:r>
              <a:rPr lang="en-US" b="1" i="1" dirty="0" smtClean="0">
                <a:solidFill>
                  <a:schemeClr val="tx2">
                    <a:lumMod val="75000"/>
                  </a:schemeClr>
                </a:solidFill>
              </a:rPr>
              <a:t> </a:t>
            </a:r>
            <a:r>
              <a:rPr lang="en-US" b="1" i="1" dirty="0" err="1" smtClean="0">
                <a:solidFill>
                  <a:schemeClr val="tx2">
                    <a:lumMod val="75000"/>
                  </a:schemeClr>
                </a:solidFill>
              </a:rPr>
              <a:t>Solidaritas</a:t>
            </a:r>
            <a:r>
              <a:rPr lang="en-US" b="1" i="1" dirty="0" smtClean="0">
                <a:solidFill>
                  <a:schemeClr val="tx2">
                    <a:lumMod val="75000"/>
                  </a:schemeClr>
                </a:solidFill>
              </a:rPr>
              <a:t> </a:t>
            </a:r>
            <a:r>
              <a:rPr lang="en-US" b="1" i="1" dirty="0" err="1" smtClean="0">
                <a:solidFill>
                  <a:schemeClr val="tx2">
                    <a:lumMod val="75000"/>
                  </a:schemeClr>
                </a:solidFill>
              </a:rPr>
              <a:t>Organis</a:t>
            </a:r>
            <a:r>
              <a:rPr lang="en-US" i="1" dirty="0" smtClean="0">
                <a:solidFill>
                  <a:schemeClr val="tx2">
                    <a:lumMod val="75000"/>
                  </a:schemeClr>
                </a:solidFill>
              </a:rPr>
              <a:t> </a:t>
            </a:r>
            <a:endParaRPr lang="id-ID" i="1" dirty="0" smtClean="0">
              <a:solidFill>
                <a:schemeClr val="tx2">
                  <a:lumMod val="75000"/>
                </a:schemeClr>
              </a:solidFill>
            </a:endParaRPr>
          </a:p>
          <a:p>
            <a:pPr algn="just">
              <a:buNone/>
            </a:pPr>
            <a:r>
              <a:rPr lang="id-ID" i="1" dirty="0" smtClean="0"/>
              <a:t>	</a:t>
            </a:r>
            <a:r>
              <a:rPr lang="id-ID" dirty="0" smtClean="0"/>
              <a:t>Masyarakat </a:t>
            </a:r>
            <a:r>
              <a:rPr lang="id-ID" dirty="0" smtClean="0"/>
              <a:t>dengan solidaritas organis telah mengenal pembagian kerja yang terperinci sehingga dipersatukan oleh rasa kesalingtergantungan (</a:t>
            </a:r>
            <a:r>
              <a:rPr lang="id-ID" i="1" dirty="0" smtClean="0"/>
              <a:t>interdependency</a:t>
            </a:r>
            <a:r>
              <a:rPr lang="id-ID" dirty="0" smtClean="0"/>
              <a:t>) antar bagian. Pada masyarakat ini, ikatan utama yang mempersatukannya bukan lagi kesadaran kolektif, melainkan kesepakatan yang terjalin di antara berbagai profesi. </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Ferdinand Tonnies</a:t>
            </a:r>
            <a:endParaRPr lang="fr-CA" dirty="0" smtClean="0">
              <a:solidFill>
                <a:schemeClr val="bg1"/>
              </a:solidFill>
            </a:endParaRPr>
          </a:p>
        </p:txBody>
      </p:sp>
      <p:sp>
        <p:nvSpPr>
          <p:cNvPr id="6" name="Espace réservé du contenu 2"/>
          <p:cNvSpPr>
            <a:spLocks noGrp="1"/>
          </p:cNvSpPr>
          <p:nvPr>
            <p:ph idx="1"/>
          </p:nvPr>
        </p:nvSpPr>
        <p:spPr>
          <a:xfrm>
            <a:off x="457200" y="1428736"/>
            <a:ext cx="8229600" cy="5214974"/>
          </a:xfrm>
        </p:spPr>
        <p:txBody>
          <a:bodyPr rtlCol="0">
            <a:noAutofit/>
          </a:bodyPr>
          <a:lstStyle/>
          <a:p>
            <a:pPr algn="just">
              <a:buNone/>
            </a:pPr>
            <a:r>
              <a:rPr lang="en-US" sz="2300" dirty="0" err="1" smtClean="0"/>
              <a:t>Dalam</a:t>
            </a:r>
            <a:r>
              <a:rPr lang="en-US" sz="2300" dirty="0" smtClean="0"/>
              <a:t> </a:t>
            </a:r>
            <a:r>
              <a:rPr lang="en-US" sz="2300" dirty="0" err="1" smtClean="0"/>
              <a:t>bukunya</a:t>
            </a:r>
            <a:r>
              <a:rPr lang="en-US" sz="2300" dirty="0" smtClean="0"/>
              <a:t> yang </a:t>
            </a:r>
            <a:r>
              <a:rPr lang="en-US" sz="2300" dirty="0" err="1" smtClean="0"/>
              <a:t>berjudul</a:t>
            </a:r>
            <a:r>
              <a:rPr lang="en-US" sz="2300" dirty="0" smtClean="0"/>
              <a:t> </a:t>
            </a:r>
            <a:r>
              <a:rPr lang="en-US" sz="2300" i="1" dirty="0" err="1" smtClean="0"/>
              <a:t>Gemeinschaft</a:t>
            </a:r>
            <a:r>
              <a:rPr lang="en-US" sz="2300" i="1" dirty="0" smtClean="0"/>
              <a:t> und </a:t>
            </a:r>
            <a:r>
              <a:rPr lang="en-US" sz="2300" i="1" dirty="0" err="1" smtClean="0"/>
              <a:t>Gesellschaft</a:t>
            </a:r>
            <a:r>
              <a:rPr lang="en-US" sz="2300" dirty="0" smtClean="0"/>
              <a:t>, Ferdinand </a:t>
            </a:r>
            <a:r>
              <a:rPr lang="en-US" sz="2300" dirty="0" err="1" smtClean="0"/>
              <a:t>Tonnies</a:t>
            </a:r>
            <a:r>
              <a:rPr lang="en-US" sz="2300" dirty="0" smtClean="0"/>
              <a:t> </a:t>
            </a:r>
            <a:r>
              <a:rPr lang="en-US" sz="2300" dirty="0" err="1" smtClean="0"/>
              <a:t>membuat</a:t>
            </a:r>
            <a:r>
              <a:rPr lang="en-US" sz="2300" dirty="0" smtClean="0"/>
              <a:t> </a:t>
            </a:r>
            <a:r>
              <a:rPr lang="en-US" sz="2300" dirty="0" err="1" smtClean="0"/>
              <a:t>perbedaan</a:t>
            </a:r>
            <a:r>
              <a:rPr lang="en-US" sz="2300" dirty="0" smtClean="0"/>
              <a:t> </a:t>
            </a:r>
            <a:r>
              <a:rPr lang="en-US" sz="2300" dirty="0" err="1" smtClean="0"/>
              <a:t>antara</a:t>
            </a:r>
            <a:r>
              <a:rPr lang="en-US" sz="2300" dirty="0" smtClean="0"/>
              <a:t> </a:t>
            </a:r>
            <a:r>
              <a:rPr lang="en-US" sz="2300" dirty="0" err="1" smtClean="0"/>
              <a:t>dua</a:t>
            </a:r>
            <a:r>
              <a:rPr lang="en-US" sz="2300" dirty="0" smtClean="0"/>
              <a:t> </a:t>
            </a:r>
            <a:r>
              <a:rPr lang="en-US" sz="2300" dirty="0" err="1" smtClean="0"/>
              <a:t>jenis</a:t>
            </a:r>
            <a:r>
              <a:rPr lang="en-US" sz="2300" dirty="0" smtClean="0"/>
              <a:t> </a:t>
            </a:r>
            <a:r>
              <a:rPr lang="en-US" sz="2300" dirty="0" err="1" smtClean="0"/>
              <a:t>kelompok</a:t>
            </a:r>
            <a:r>
              <a:rPr lang="en-US" sz="2300" dirty="0" smtClean="0"/>
              <a:t> yang </a:t>
            </a:r>
            <a:r>
              <a:rPr lang="en-US" sz="2300" dirty="0" err="1" smtClean="0"/>
              <a:t>dinamakannya</a:t>
            </a:r>
            <a:r>
              <a:rPr lang="en-US" sz="2300" dirty="0" smtClean="0"/>
              <a:t> </a:t>
            </a:r>
            <a:r>
              <a:rPr lang="en-US" sz="2300" i="1" dirty="0" err="1" smtClean="0"/>
              <a:t>gemeinschaft</a:t>
            </a:r>
            <a:r>
              <a:rPr lang="en-US" sz="2300" dirty="0" smtClean="0"/>
              <a:t> </a:t>
            </a:r>
            <a:r>
              <a:rPr lang="en-US" sz="2300" dirty="0" err="1" smtClean="0"/>
              <a:t>dan</a:t>
            </a:r>
            <a:r>
              <a:rPr lang="en-US" sz="2300" dirty="0" smtClean="0"/>
              <a:t> </a:t>
            </a:r>
            <a:r>
              <a:rPr lang="en-US" sz="2300" i="1" dirty="0" err="1" smtClean="0"/>
              <a:t>gesellschaft</a:t>
            </a:r>
            <a:r>
              <a:rPr lang="en-US" sz="2300" dirty="0" smtClean="0"/>
              <a:t>. </a:t>
            </a:r>
            <a:r>
              <a:rPr lang="en-US" sz="2300" dirty="0" err="1" smtClean="0"/>
              <a:t>Bentuk</a:t>
            </a:r>
            <a:r>
              <a:rPr lang="en-US" sz="2300" dirty="0" smtClean="0"/>
              <a:t> </a:t>
            </a:r>
            <a:r>
              <a:rPr lang="en-US" sz="2300" dirty="0" err="1" smtClean="0"/>
              <a:t>kelompok</a:t>
            </a:r>
            <a:r>
              <a:rPr lang="en-US" sz="2300" dirty="0" smtClean="0"/>
              <a:t> </a:t>
            </a:r>
            <a:r>
              <a:rPr lang="en-US" sz="2300" dirty="0" err="1" smtClean="0"/>
              <a:t>sosial</a:t>
            </a:r>
            <a:r>
              <a:rPr lang="en-US" sz="2300" dirty="0" smtClean="0"/>
              <a:t> </a:t>
            </a:r>
            <a:r>
              <a:rPr lang="en-US" sz="2300" dirty="0" err="1" smtClean="0"/>
              <a:t>semacam</a:t>
            </a:r>
            <a:r>
              <a:rPr lang="en-US" sz="2300" dirty="0" smtClean="0"/>
              <a:t> </a:t>
            </a:r>
            <a:r>
              <a:rPr lang="en-US" sz="2300" dirty="0" err="1" smtClean="0"/>
              <a:t>ini</a:t>
            </a:r>
            <a:r>
              <a:rPr lang="en-US" sz="2300" dirty="0" smtClean="0"/>
              <a:t> </a:t>
            </a:r>
            <a:r>
              <a:rPr lang="en-US" sz="2300" dirty="0" err="1" smtClean="0"/>
              <a:t>oleh</a:t>
            </a:r>
            <a:r>
              <a:rPr lang="en-US" sz="2300" dirty="0" smtClean="0"/>
              <a:t> Prof. </a:t>
            </a:r>
            <a:r>
              <a:rPr lang="en-US" sz="2300" dirty="0" err="1" smtClean="0"/>
              <a:t>Djojodigoeno</a:t>
            </a:r>
            <a:r>
              <a:rPr lang="en-US" sz="2300" dirty="0" smtClean="0"/>
              <a:t>, </a:t>
            </a:r>
            <a:r>
              <a:rPr lang="en-US" sz="2300" dirty="0" err="1" smtClean="0"/>
              <a:t>sosiolog</a:t>
            </a:r>
            <a:r>
              <a:rPr lang="en-US" sz="2300" dirty="0" smtClean="0"/>
              <a:t> </a:t>
            </a:r>
            <a:r>
              <a:rPr lang="en-US" sz="2300" dirty="0" err="1" smtClean="0"/>
              <a:t>dari</a:t>
            </a:r>
            <a:r>
              <a:rPr lang="en-US" sz="2300" dirty="0" smtClean="0"/>
              <a:t> </a:t>
            </a:r>
            <a:r>
              <a:rPr lang="en-US" sz="2300" dirty="0" err="1" smtClean="0"/>
              <a:t>Universitas</a:t>
            </a:r>
            <a:r>
              <a:rPr lang="en-US" sz="2300" dirty="0" smtClean="0"/>
              <a:t> Gajah </a:t>
            </a:r>
            <a:r>
              <a:rPr lang="en-US" sz="2300" dirty="0" err="1" smtClean="0"/>
              <a:t>Mada</a:t>
            </a:r>
            <a:r>
              <a:rPr lang="en-US" sz="2300" dirty="0" smtClean="0"/>
              <a:t>, </a:t>
            </a:r>
            <a:r>
              <a:rPr lang="en-US" sz="2300" dirty="0" err="1" smtClean="0"/>
              <a:t>diterjemahkan</a:t>
            </a:r>
            <a:r>
              <a:rPr lang="en-US" sz="2300" dirty="0" smtClean="0"/>
              <a:t> </a:t>
            </a:r>
            <a:r>
              <a:rPr lang="en-US" sz="2300" dirty="0" err="1" smtClean="0"/>
              <a:t>sebagai</a:t>
            </a:r>
            <a:r>
              <a:rPr lang="id-ID" sz="2300" dirty="0" smtClean="0"/>
              <a:t> :</a:t>
            </a:r>
          </a:p>
          <a:p>
            <a:pPr marL="514350" indent="-514350" algn="just">
              <a:buFont typeface="+mj-lt"/>
              <a:buAutoNum type="arabicPeriod"/>
            </a:pPr>
            <a:r>
              <a:rPr lang="en-US" sz="2300" b="1" i="1" dirty="0" err="1" smtClean="0">
                <a:solidFill>
                  <a:schemeClr val="tx2">
                    <a:lumMod val="75000"/>
                  </a:schemeClr>
                </a:solidFill>
              </a:rPr>
              <a:t>Kelompok</a:t>
            </a:r>
            <a:r>
              <a:rPr lang="en-US" sz="2300" b="1" i="1" dirty="0" smtClean="0">
                <a:solidFill>
                  <a:schemeClr val="tx2">
                    <a:lumMod val="75000"/>
                  </a:schemeClr>
                </a:solidFill>
              </a:rPr>
              <a:t> </a:t>
            </a:r>
            <a:r>
              <a:rPr lang="en-US" sz="2300" b="1" i="1" dirty="0" err="1" smtClean="0">
                <a:solidFill>
                  <a:schemeClr val="tx2">
                    <a:lumMod val="75000"/>
                  </a:schemeClr>
                </a:solidFill>
              </a:rPr>
              <a:t>Paguyuban</a:t>
            </a:r>
            <a:r>
              <a:rPr lang="id-ID" sz="2300" b="1" dirty="0" smtClean="0">
                <a:solidFill>
                  <a:schemeClr val="tx2">
                    <a:lumMod val="75000"/>
                  </a:schemeClr>
                </a:solidFill>
              </a:rPr>
              <a:t> (</a:t>
            </a:r>
            <a:r>
              <a:rPr lang="en-US" sz="2300" b="1" i="1" dirty="0" err="1" smtClean="0">
                <a:solidFill>
                  <a:schemeClr val="tx2">
                    <a:lumMod val="75000"/>
                  </a:schemeClr>
                </a:solidFill>
              </a:rPr>
              <a:t>gemeinschaft</a:t>
            </a:r>
            <a:r>
              <a:rPr lang="en-US" sz="2300" b="1" dirty="0" smtClean="0">
                <a:solidFill>
                  <a:schemeClr val="tx2">
                    <a:lumMod val="75000"/>
                  </a:schemeClr>
                </a:solidFill>
              </a:rPr>
              <a:t>)</a:t>
            </a:r>
            <a:r>
              <a:rPr lang="id-ID" sz="2300" dirty="0" smtClean="0"/>
              <a:t>, yakni</a:t>
            </a:r>
            <a:r>
              <a:rPr lang="en-US" sz="2300" dirty="0" smtClean="0"/>
              <a:t> </a:t>
            </a:r>
            <a:r>
              <a:rPr lang="en-US" sz="2300" dirty="0" err="1" smtClean="0"/>
              <a:t>suatu</a:t>
            </a:r>
            <a:r>
              <a:rPr lang="en-US" sz="2300" dirty="0" smtClean="0"/>
              <a:t> </a:t>
            </a:r>
            <a:r>
              <a:rPr lang="en-US" sz="2300" dirty="0" err="1" smtClean="0"/>
              <a:t>bentuk</a:t>
            </a:r>
            <a:r>
              <a:rPr lang="en-US" sz="2300" dirty="0" smtClean="0"/>
              <a:t> </a:t>
            </a:r>
            <a:r>
              <a:rPr lang="en-US" sz="2300" dirty="0" err="1" smtClean="0"/>
              <a:t>kehidupan</a:t>
            </a:r>
            <a:r>
              <a:rPr lang="en-US" sz="2300" dirty="0" smtClean="0"/>
              <a:t> </a:t>
            </a:r>
            <a:r>
              <a:rPr lang="en-US" sz="2300" dirty="0" err="1" smtClean="0"/>
              <a:t>bersama</a:t>
            </a:r>
            <a:r>
              <a:rPr lang="en-US" sz="2300" dirty="0" smtClean="0"/>
              <a:t> </a:t>
            </a:r>
            <a:r>
              <a:rPr lang="en-US" sz="2300" dirty="0" err="1" smtClean="0"/>
              <a:t>dimana</a:t>
            </a:r>
            <a:r>
              <a:rPr lang="en-US" sz="2300" dirty="0" smtClean="0"/>
              <a:t> </a:t>
            </a:r>
            <a:r>
              <a:rPr lang="en-US" sz="2300" dirty="0" err="1" smtClean="0"/>
              <a:t>anggota-anggotanya</a:t>
            </a:r>
            <a:r>
              <a:rPr lang="en-US" sz="2300" dirty="0" smtClean="0"/>
              <a:t> </a:t>
            </a:r>
            <a:r>
              <a:rPr lang="en-US" sz="2300" dirty="0" err="1" smtClean="0"/>
              <a:t>diikat</a:t>
            </a:r>
            <a:r>
              <a:rPr lang="en-US" sz="2300" dirty="0" smtClean="0"/>
              <a:t> </a:t>
            </a:r>
            <a:r>
              <a:rPr lang="en-US" sz="2300" dirty="0" err="1" smtClean="0"/>
              <a:t>oleh</a:t>
            </a:r>
            <a:r>
              <a:rPr lang="en-US" sz="2300" dirty="0" smtClean="0"/>
              <a:t> </a:t>
            </a:r>
            <a:r>
              <a:rPr lang="en-US" sz="2300" dirty="0" err="1" smtClean="0"/>
              <a:t>hubungan</a:t>
            </a:r>
            <a:r>
              <a:rPr lang="en-US" sz="2300" dirty="0" smtClean="0"/>
              <a:t> </a:t>
            </a:r>
            <a:r>
              <a:rPr lang="en-US" sz="2300" dirty="0" err="1" smtClean="0"/>
              <a:t>batin</a:t>
            </a:r>
            <a:r>
              <a:rPr lang="en-US" sz="2300" dirty="0" smtClean="0"/>
              <a:t> yang </a:t>
            </a:r>
            <a:r>
              <a:rPr lang="en-US" sz="2300" dirty="0" err="1" smtClean="0"/>
              <a:t>murni</a:t>
            </a:r>
            <a:r>
              <a:rPr lang="en-US" sz="2300" dirty="0" smtClean="0"/>
              <a:t> </a:t>
            </a:r>
            <a:r>
              <a:rPr lang="en-US" sz="2300" dirty="0" err="1" smtClean="0"/>
              <a:t>dan</a:t>
            </a:r>
            <a:r>
              <a:rPr lang="en-US" sz="2300" dirty="0" smtClean="0"/>
              <a:t> </a:t>
            </a:r>
            <a:r>
              <a:rPr lang="en-US" sz="2300" dirty="0" err="1" smtClean="0"/>
              <a:t>bersifat</a:t>
            </a:r>
            <a:r>
              <a:rPr lang="en-US" sz="2300" dirty="0" smtClean="0"/>
              <a:t> </a:t>
            </a:r>
            <a:r>
              <a:rPr lang="en-US" sz="2300" dirty="0" err="1" smtClean="0"/>
              <a:t>alamiah</a:t>
            </a:r>
            <a:r>
              <a:rPr lang="en-US" sz="2300" dirty="0" smtClean="0"/>
              <a:t> </a:t>
            </a:r>
            <a:r>
              <a:rPr lang="en-US" sz="2300" dirty="0" err="1" smtClean="0"/>
              <a:t>serta</a:t>
            </a:r>
            <a:r>
              <a:rPr lang="en-US" sz="2300" dirty="0" smtClean="0"/>
              <a:t> </a:t>
            </a:r>
            <a:r>
              <a:rPr lang="en-US" sz="2300" dirty="0" err="1" smtClean="0"/>
              <a:t>relatif</a:t>
            </a:r>
            <a:r>
              <a:rPr lang="en-US" sz="2300" dirty="0" smtClean="0"/>
              <a:t> </a:t>
            </a:r>
            <a:r>
              <a:rPr lang="en-US" sz="2300" dirty="0" err="1" smtClean="0"/>
              <a:t>langgeng</a:t>
            </a:r>
            <a:r>
              <a:rPr lang="en-US" sz="2300" dirty="0" smtClean="0"/>
              <a:t>.  </a:t>
            </a:r>
            <a:endParaRPr lang="id-ID" sz="2300" dirty="0" smtClean="0"/>
          </a:p>
          <a:p>
            <a:pPr marL="514350" indent="-514350" algn="just">
              <a:buFont typeface="+mj-lt"/>
              <a:buAutoNum type="arabicPeriod"/>
            </a:pPr>
            <a:r>
              <a:rPr lang="en-US" sz="2300" b="1" i="1" dirty="0" err="1" smtClean="0">
                <a:solidFill>
                  <a:schemeClr val="tx2">
                    <a:lumMod val="75000"/>
                  </a:schemeClr>
                </a:solidFill>
              </a:rPr>
              <a:t>Kelompok</a:t>
            </a:r>
            <a:r>
              <a:rPr lang="en-US" sz="2300" b="1" i="1" dirty="0" smtClean="0">
                <a:solidFill>
                  <a:schemeClr val="tx2">
                    <a:lumMod val="75000"/>
                  </a:schemeClr>
                </a:solidFill>
              </a:rPr>
              <a:t> </a:t>
            </a:r>
            <a:r>
              <a:rPr lang="en-US" sz="2300" b="1" i="1" dirty="0" err="1" smtClean="0">
                <a:solidFill>
                  <a:schemeClr val="tx2">
                    <a:lumMod val="75000"/>
                  </a:schemeClr>
                </a:solidFill>
              </a:rPr>
              <a:t>Patembayan</a:t>
            </a:r>
            <a:r>
              <a:rPr lang="id-ID" sz="2300" b="1" i="1" dirty="0" smtClean="0">
                <a:solidFill>
                  <a:schemeClr val="tx2">
                    <a:lumMod val="75000"/>
                  </a:schemeClr>
                </a:solidFill>
              </a:rPr>
              <a:t> </a:t>
            </a:r>
            <a:r>
              <a:rPr lang="id-ID" sz="2300" b="1" dirty="0" smtClean="0">
                <a:solidFill>
                  <a:schemeClr val="tx2">
                    <a:lumMod val="75000"/>
                  </a:schemeClr>
                </a:solidFill>
              </a:rPr>
              <a:t>(</a:t>
            </a:r>
            <a:r>
              <a:rPr lang="id-ID" sz="2300" b="1" i="1" dirty="0" smtClean="0">
                <a:solidFill>
                  <a:schemeClr val="tx2">
                    <a:lumMod val="75000"/>
                  </a:schemeClr>
                </a:solidFill>
              </a:rPr>
              <a:t>gesellschaft</a:t>
            </a:r>
            <a:r>
              <a:rPr lang="id-ID" sz="2300" b="1" dirty="0" smtClean="0">
                <a:solidFill>
                  <a:schemeClr val="tx2">
                    <a:lumMod val="75000"/>
                  </a:schemeClr>
                </a:solidFill>
              </a:rPr>
              <a:t>)</a:t>
            </a:r>
            <a:r>
              <a:rPr lang="id-ID" sz="2300" dirty="0" smtClean="0"/>
              <a:t> yang </a:t>
            </a:r>
            <a:r>
              <a:rPr lang="id-ID" sz="2300" dirty="0" smtClean="0"/>
              <a:t>identik dengan masyarakat kota. Kelompok patembayan sengaja dibentuk dan diorganisasikan oleh sejumlah orang untuk memenuhi kepentingan tertentu.</a:t>
            </a:r>
            <a:endParaRPr lang="fr-CA" sz="2300" dirty="0" smtClean="0">
              <a:solidFill>
                <a:srgbClr val="438BC4"/>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R.C. Ziller</a:t>
            </a:r>
            <a:endParaRPr lang="fr-CA" dirty="0" smtClean="0">
              <a:solidFill>
                <a:schemeClr val="bg1"/>
              </a:solidFill>
            </a:endParaRPr>
          </a:p>
        </p:txBody>
      </p:sp>
      <p:sp>
        <p:nvSpPr>
          <p:cNvPr id="6" name="Espace réservé du contenu 2"/>
          <p:cNvSpPr>
            <a:spLocks noGrp="1"/>
          </p:cNvSpPr>
          <p:nvPr>
            <p:ph idx="1"/>
          </p:nvPr>
        </p:nvSpPr>
        <p:spPr>
          <a:xfrm>
            <a:off x="457200" y="1357298"/>
            <a:ext cx="8229600" cy="5072098"/>
          </a:xfrm>
        </p:spPr>
        <p:txBody>
          <a:bodyPr rtlCol="0">
            <a:normAutofit lnSpcReduction="10000"/>
          </a:bodyPr>
          <a:lstStyle/>
          <a:p>
            <a:pPr lvl="0" algn="just"/>
            <a:r>
              <a:rPr lang="id-ID" b="1" i="1" dirty="0" smtClean="0">
                <a:solidFill>
                  <a:schemeClr val="tx2">
                    <a:lumMod val="75000"/>
                  </a:schemeClr>
                </a:solidFill>
              </a:rPr>
              <a:t>Kelompok terbuka</a:t>
            </a:r>
          </a:p>
          <a:p>
            <a:pPr algn="just">
              <a:buNone/>
            </a:pPr>
            <a:r>
              <a:rPr lang="id-ID" dirty="0" smtClean="0"/>
              <a:t>	Kelompok </a:t>
            </a:r>
            <a:r>
              <a:rPr lang="id-ID" dirty="0" smtClean="0"/>
              <a:t>terbuka adalah suatu kelompok yang sangat peka dan tanggap terhadap berbagai bentuk perubahan maupun pembaharuan. </a:t>
            </a:r>
          </a:p>
          <a:p>
            <a:pPr lvl="0" algn="just"/>
            <a:r>
              <a:rPr lang="id-ID" b="1" i="1" dirty="0" smtClean="0">
                <a:solidFill>
                  <a:schemeClr val="tx2">
                    <a:lumMod val="75000"/>
                  </a:schemeClr>
                </a:solidFill>
              </a:rPr>
              <a:t>Kelompok tertutup</a:t>
            </a:r>
          </a:p>
          <a:p>
            <a:pPr algn="just">
              <a:buNone/>
            </a:pPr>
            <a:r>
              <a:rPr lang="id-ID" dirty="0" smtClean="0"/>
              <a:t>	Kelompok </a:t>
            </a:r>
            <a:r>
              <a:rPr lang="id-ID" dirty="0" smtClean="0"/>
              <a:t>tertutup cenderung sulit menerima perubahan dan lazimnya lebih mengutamakan upaya-upaya untuk menjaga kestabilan kelompok. </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Robert Bierstedt</a:t>
            </a:r>
            <a:endParaRPr lang="fr-CA" dirty="0" smtClean="0">
              <a:solidFill>
                <a:schemeClr val="bg1"/>
              </a:solidFill>
            </a:endParaRPr>
          </a:p>
        </p:txBody>
      </p:sp>
      <p:sp>
        <p:nvSpPr>
          <p:cNvPr id="6" name="Espace réservé du contenu 2"/>
          <p:cNvSpPr>
            <a:spLocks noGrp="1"/>
          </p:cNvSpPr>
          <p:nvPr>
            <p:ph idx="1"/>
          </p:nvPr>
        </p:nvSpPr>
        <p:spPr>
          <a:xfrm>
            <a:off x="457200" y="1285860"/>
            <a:ext cx="8229600" cy="5214974"/>
          </a:xfrm>
        </p:spPr>
        <p:txBody>
          <a:bodyPr rtlCol="0">
            <a:normAutofit fontScale="70000" lnSpcReduction="20000"/>
          </a:bodyPr>
          <a:lstStyle/>
          <a:p>
            <a:pPr lvl="0" algn="just"/>
            <a:r>
              <a:rPr lang="en-US" b="1" dirty="0" err="1" smtClean="0">
                <a:solidFill>
                  <a:schemeClr val="tx2">
                    <a:lumMod val="75000"/>
                  </a:schemeClr>
                </a:solidFill>
              </a:rPr>
              <a:t>Kelompok</a:t>
            </a:r>
            <a:r>
              <a:rPr lang="en-US" b="1" dirty="0" smtClean="0">
                <a:solidFill>
                  <a:schemeClr val="tx2">
                    <a:lumMod val="75000"/>
                  </a:schemeClr>
                </a:solidFill>
              </a:rPr>
              <a:t> </a:t>
            </a:r>
            <a:r>
              <a:rPr lang="en-US" b="1" dirty="0" err="1" smtClean="0">
                <a:solidFill>
                  <a:schemeClr val="tx2">
                    <a:lumMod val="75000"/>
                  </a:schemeClr>
                </a:solidFill>
              </a:rPr>
              <a:t>asosiasi</a:t>
            </a:r>
            <a:r>
              <a:rPr lang="en-US" b="1" i="1" dirty="0" smtClean="0">
                <a:solidFill>
                  <a:schemeClr val="tx2">
                    <a:lumMod val="75000"/>
                  </a:schemeClr>
                </a:solidFill>
              </a:rPr>
              <a:t> (associational group)</a:t>
            </a:r>
            <a:endParaRPr lang="id-ID" b="1" dirty="0" smtClean="0">
              <a:solidFill>
                <a:schemeClr val="tx2">
                  <a:lumMod val="75000"/>
                </a:schemeClr>
              </a:solidFill>
            </a:endParaRPr>
          </a:p>
          <a:p>
            <a:pPr algn="just">
              <a:buNone/>
            </a:pPr>
            <a:r>
              <a:rPr lang="id-ID" dirty="0" smtClean="0"/>
              <a:t>	</a:t>
            </a:r>
            <a:r>
              <a:rPr lang="en-US" dirty="0" smtClean="0"/>
              <a:t>Para </a:t>
            </a:r>
            <a:r>
              <a:rPr lang="en-US" dirty="0" err="1" smtClean="0"/>
              <a:t>anggotanya</a:t>
            </a:r>
            <a:r>
              <a:rPr lang="en-US" dirty="0" smtClean="0"/>
              <a:t> </a:t>
            </a:r>
            <a:r>
              <a:rPr lang="en-US" dirty="0" err="1" smtClean="0"/>
              <a:t>mempunyai</a:t>
            </a:r>
            <a:r>
              <a:rPr lang="en-US" dirty="0" smtClean="0"/>
              <a:t> </a:t>
            </a:r>
            <a:r>
              <a:rPr lang="en-US" dirty="0" err="1" smtClean="0"/>
              <a:t>kesadaran</a:t>
            </a:r>
            <a:r>
              <a:rPr lang="en-US" dirty="0" smtClean="0"/>
              <a:t> </a:t>
            </a:r>
            <a:r>
              <a:rPr lang="en-US" dirty="0" err="1" smtClean="0"/>
              <a:t>jenis</a:t>
            </a:r>
            <a:r>
              <a:rPr lang="en-US" dirty="0" smtClean="0"/>
              <a:t>, </a:t>
            </a:r>
            <a:r>
              <a:rPr lang="en-US" dirty="0" err="1" smtClean="0"/>
              <a:t>persamaan</a:t>
            </a:r>
            <a:r>
              <a:rPr lang="en-US" dirty="0" smtClean="0"/>
              <a:t> </a:t>
            </a:r>
            <a:r>
              <a:rPr lang="en-US" dirty="0" err="1" smtClean="0"/>
              <a:t>kepentingan</a:t>
            </a:r>
            <a:r>
              <a:rPr lang="en-US" dirty="0" smtClean="0"/>
              <a:t> </a:t>
            </a:r>
            <a:r>
              <a:rPr lang="en-US" dirty="0" err="1" smtClean="0"/>
              <a:t>pribadi</a:t>
            </a:r>
            <a:r>
              <a:rPr lang="en-US" dirty="0" smtClean="0"/>
              <a:t> </a:t>
            </a:r>
            <a:r>
              <a:rPr lang="en-US" dirty="0" err="1" smtClean="0"/>
              <a:t>maupun</a:t>
            </a:r>
            <a:r>
              <a:rPr lang="en-US" dirty="0" smtClean="0"/>
              <a:t> </a:t>
            </a:r>
            <a:r>
              <a:rPr lang="en-US" dirty="0" err="1" smtClean="0"/>
              <a:t>kepentingan</a:t>
            </a:r>
            <a:r>
              <a:rPr lang="en-US" dirty="0" smtClean="0"/>
              <a:t> </a:t>
            </a:r>
            <a:r>
              <a:rPr lang="en-US" dirty="0" err="1" smtClean="0"/>
              <a:t>bersama</a:t>
            </a:r>
            <a:r>
              <a:rPr lang="en-US" dirty="0" smtClean="0"/>
              <a:t>, </a:t>
            </a:r>
            <a:r>
              <a:rPr lang="en-US" dirty="0" err="1" smtClean="0"/>
              <a:t>ada</a:t>
            </a:r>
            <a:r>
              <a:rPr lang="en-US" dirty="0" smtClean="0"/>
              <a:t> </a:t>
            </a:r>
            <a:r>
              <a:rPr lang="en-US" dirty="0" err="1" smtClean="0"/>
              <a:t>kontak</a:t>
            </a:r>
            <a:r>
              <a:rPr lang="en-US" dirty="0" smtClean="0"/>
              <a:t> </a:t>
            </a:r>
            <a:r>
              <a:rPr lang="en-US" dirty="0" err="1" smtClean="0"/>
              <a:t>dan</a:t>
            </a:r>
            <a:r>
              <a:rPr lang="en-US" dirty="0" smtClean="0"/>
              <a:t> </a:t>
            </a:r>
            <a:r>
              <a:rPr lang="en-US" dirty="0" err="1" smtClean="0"/>
              <a:t>komunikasi</a:t>
            </a:r>
            <a:r>
              <a:rPr lang="en-US" dirty="0" smtClean="0"/>
              <a:t>, </a:t>
            </a:r>
            <a:r>
              <a:rPr lang="en-US" dirty="0" err="1" smtClean="0"/>
              <a:t>di</a:t>
            </a:r>
            <a:r>
              <a:rPr lang="en-US" dirty="0" smtClean="0"/>
              <a:t> </a:t>
            </a:r>
            <a:r>
              <a:rPr lang="en-US" dirty="0" err="1" smtClean="0"/>
              <a:t>antara</a:t>
            </a:r>
            <a:r>
              <a:rPr lang="en-US" dirty="0" smtClean="0"/>
              <a:t> </a:t>
            </a:r>
            <a:r>
              <a:rPr lang="en-US" dirty="0" err="1" smtClean="0"/>
              <a:t>para</a:t>
            </a:r>
            <a:r>
              <a:rPr lang="en-US" dirty="0" smtClean="0"/>
              <a:t> </a:t>
            </a:r>
            <a:r>
              <a:rPr lang="en-US" dirty="0" err="1" smtClean="0"/>
              <a:t>anggota</a:t>
            </a:r>
            <a:r>
              <a:rPr lang="en-US" dirty="0" smtClean="0"/>
              <a:t> </a:t>
            </a:r>
            <a:r>
              <a:rPr lang="en-US" dirty="0" err="1" smtClean="0"/>
              <a:t>dijumpai</a:t>
            </a:r>
            <a:r>
              <a:rPr lang="en-US" dirty="0" smtClean="0"/>
              <a:t> </a:t>
            </a:r>
            <a:r>
              <a:rPr lang="en-US" dirty="0" err="1" smtClean="0"/>
              <a:t>adanya</a:t>
            </a:r>
            <a:r>
              <a:rPr lang="en-US" dirty="0" smtClean="0"/>
              <a:t> </a:t>
            </a:r>
            <a:r>
              <a:rPr lang="en-US" dirty="0" err="1" smtClean="0"/>
              <a:t>ikatan</a:t>
            </a:r>
            <a:r>
              <a:rPr lang="en-US" dirty="0" smtClean="0"/>
              <a:t> </a:t>
            </a:r>
            <a:r>
              <a:rPr lang="en-US" dirty="0" err="1" smtClean="0"/>
              <a:t>organisasi</a:t>
            </a:r>
            <a:r>
              <a:rPr lang="en-US" dirty="0" smtClean="0"/>
              <a:t> formal.</a:t>
            </a:r>
            <a:endParaRPr lang="id-ID" dirty="0" smtClean="0"/>
          </a:p>
          <a:p>
            <a:pPr lvl="0" algn="just"/>
            <a:r>
              <a:rPr lang="en-US" b="1" dirty="0" err="1" smtClean="0">
                <a:solidFill>
                  <a:schemeClr val="tx2">
                    <a:lumMod val="75000"/>
                  </a:schemeClr>
                </a:solidFill>
              </a:rPr>
              <a:t>Kelompok</a:t>
            </a:r>
            <a:r>
              <a:rPr lang="en-US" b="1" dirty="0" smtClean="0">
                <a:solidFill>
                  <a:schemeClr val="tx2">
                    <a:lumMod val="75000"/>
                  </a:schemeClr>
                </a:solidFill>
              </a:rPr>
              <a:t> </a:t>
            </a:r>
            <a:r>
              <a:rPr lang="en-US" b="1" dirty="0" err="1" smtClean="0">
                <a:solidFill>
                  <a:schemeClr val="tx2">
                    <a:lumMod val="75000"/>
                  </a:schemeClr>
                </a:solidFill>
              </a:rPr>
              <a:t>sosial</a:t>
            </a:r>
            <a:r>
              <a:rPr lang="en-US" b="1" i="1" dirty="0" smtClean="0">
                <a:solidFill>
                  <a:schemeClr val="tx2">
                    <a:lumMod val="75000"/>
                  </a:schemeClr>
                </a:solidFill>
              </a:rPr>
              <a:t> (social group)</a:t>
            </a:r>
            <a:endParaRPr lang="id-ID" b="1" dirty="0" smtClean="0">
              <a:solidFill>
                <a:schemeClr val="tx2">
                  <a:lumMod val="75000"/>
                </a:schemeClr>
              </a:solidFill>
            </a:endParaRPr>
          </a:p>
          <a:p>
            <a:pPr algn="just">
              <a:buNone/>
            </a:pPr>
            <a:r>
              <a:rPr lang="id-ID" dirty="0" smtClean="0"/>
              <a:t>	Anggotanya </a:t>
            </a:r>
            <a:r>
              <a:rPr lang="id-ID" dirty="0" smtClean="0"/>
              <a:t>mempunyai kesadaran jenis dan berhubungan satu dengan yang lain, tapi tidak terikat dalam ikatan organisasi.</a:t>
            </a:r>
          </a:p>
          <a:p>
            <a:pPr lvl="0" algn="just"/>
            <a:r>
              <a:rPr lang="en-US" b="1" dirty="0" err="1" smtClean="0">
                <a:solidFill>
                  <a:schemeClr val="tx2">
                    <a:lumMod val="75000"/>
                  </a:schemeClr>
                </a:solidFill>
              </a:rPr>
              <a:t>Kelompok</a:t>
            </a:r>
            <a:r>
              <a:rPr lang="en-US" b="1" dirty="0" smtClean="0">
                <a:solidFill>
                  <a:schemeClr val="tx2">
                    <a:lumMod val="75000"/>
                  </a:schemeClr>
                </a:solidFill>
              </a:rPr>
              <a:t> </a:t>
            </a:r>
            <a:r>
              <a:rPr lang="en-US" b="1" dirty="0" err="1" smtClean="0">
                <a:solidFill>
                  <a:schemeClr val="tx2">
                    <a:lumMod val="75000"/>
                  </a:schemeClr>
                </a:solidFill>
              </a:rPr>
              <a:t>kemasyarakatan</a:t>
            </a:r>
            <a:r>
              <a:rPr lang="en-US" b="1" i="1" dirty="0" smtClean="0">
                <a:solidFill>
                  <a:schemeClr val="tx2">
                    <a:lumMod val="75000"/>
                  </a:schemeClr>
                </a:solidFill>
              </a:rPr>
              <a:t> (societal group)</a:t>
            </a:r>
            <a:endParaRPr lang="id-ID" b="1" dirty="0" smtClean="0">
              <a:solidFill>
                <a:schemeClr val="tx2">
                  <a:lumMod val="75000"/>
                </a:schemeClr>
              </a:solidFill>
            </a:endParaRPr>
          </a:p>
          <a:p>
            <a:pPr algn="just">
              <a:buNone/>
            </a:pPr>
            <a:r>
              <a:rPr lang="id-ID" dirty="0" smtClean="0"/>
              <a:t>	Kelompok </a:t>
            </a:r>
            <a:r>
              <a:rPr lang="id-ID" dirty="0" smtClean="0"/>
              <a:t>yang hanya memiliki kesadaran akan persamaan di antara mereka. Belum ada kontak dan komunikasi di antara mereka, dan juga tak ada organisasi.</a:t>
            </a:r>
          </a:p>
          <a:p>
            <a:pPr lvl="0" algn="just"/>
            <a:r>
              <a:rPr lang="en-US" b="1" dirty="0" err="1" smtClean="0">
                <a:solidFill>
                  <a:schemeClr val="tx2">
                    <a:lumMod val="75000"/>
                  </a:schemeClr>
                </a:solidFill>
              </a:rPr>
              <a:t>Kelompok</a:t>
            </a:r>
            <a:r>
              <a:rPr lang="en-US" b="1" dirty="0" smtClean="0">
                <a:solidFill>
                  <a:schemeClr val="tx2">
                    <a:lumMod val="75000"/>
                  </a:schemeClr>
                </a:solidFill>
              </a:rPr>
              <a:t> </a:t>
            </a:r>
            <a:r>
              <a:rPr lang="en-US" b="1" dirty="0" err="1" smtClean="0">
                <a:solidFill>
                  <a:schemeClr val="tx2">
                    <a:lumMod val="75000"/>
                  </a:schemeClr>
                </a:solidFill>
              </a:rPr>
              <a:t>statistik</a:t>
            </a:r>
            <a:r>
              <a:rPr lang="en-US" b="1" i="1" dirty="0" smtClean="0">
                <a:solidFill>
                  <a:schemeClr val="tx2">
                    <a:lumMod val="75000"/>
                  </a:schemeClr>
                </a:solidFill>
              </a:rPr>
              <a:t> (statistical group)</a:t>
            </a:r>
            <a:endParaRPr lang="id-ID" b="1" dirty="0" smtClean="0">
              <a:solidFill>
                <a:schemeClr val="tx2">
                  <a:lumMod val="75000"/>
                </a:schemeClr>
              </a:solidFill>
            </a:endParaRPr>
          </a:p>
          <a:p>
            <a:pPr algn="just">
              <a:buNone/>
            </a:pPr>
            <a:r>
              <a:rPr lang="id-ID" dirty="0" smtClean="0"/>
              <a:t>	Tidak </a:t>
            </a:r>
            <a:r>
              <a:rPr lang="id-ID" dirty="0" smtClean="0"/>
              <a:t>memenuhi seluruh kriteria Bierstedt. Kelompok statistik hanya ada dalam arti analitis dan merupakan hasil ciptaan para ilmuwan sosial.</a:t>
            </a:r>
          </a:p>
          <a:p>
            <a:pPr lvl="1" algn="just">
              <a:buNone/>
            </a:pPr>
            <a:r>
              <a:rPr lang="id-ID" dirty="0" smtClean="0"/>
              <a:t> </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Robert K. Merton</a:t>
            </a:r>
            <a:endParaRPr lang="fr-CA" dirty="0" smtClean="0">
              <a:solidFill>
                <a:schemeClr val="bg1"/>
              </a:solidFill>
            </a:endParaRPr>
          </a:p>
        </p:txBody>
      </p:sp>
      <p:sp>
        <p:nvSpPr>
          <p:cNvPr id="6" name="Espace réservé du contenu 2"/>
          <p:cNvSpPr>
            <a:spLocks noGrp="1"/>
          </p:cNvSpPr>
          <p:nvPr>
            <p:ph idx="1"/>
          </p:nvPr>
        </p:nvSpPr>
        <p:spPr>
          <a:xfrm>
            <a:off x="457200" y="1428736"/>
            <a:ext cx="8229600" cy="5072098"/>
          </a:xfrm>
        </p:spPr>
        <p:txBody>
          <a:bodyPr rtlCol="0">
            <a:normAutofit fontScale="92500" lnSpcReduction="20000"/>
          </a:bodyPr>
          <a:lstStyle/>
          <a:p>
            <a:pPr lvl="0" algn="just"/>
            <a:r>
              <a:rPr lang="id-ID" b="1" i="1" dirty="0" smtClean="0">
                <a:solidFill>
                  <a:schemeClr val="tx2">
                    <a:lumMod val="75000"/>
                  </a:schemeClr>
                </a:solidFill>
              </a:rPr>
              <a:t>Kelompok keanggotaan (membership group)</a:t>
            </a:r>
          </a:p>
          <a:p>
            <a:pPr algn="just">
              <a:buNone/>
            </a:pPr>
            <a:r>
              <a:rPr lang="id-ID" dirty="0" smtClean="0"/>
              <a:t>	Kelompok </a:t>
            </a:r>
            <a:r>
              <a:rPr lang="id-ID" dirty="0" smtClean="0"/>
              <a:t>keanggotaan merupakan kelompok dimana seseorang secara fisik maupun administratif memang menjadi anggota, namun tidak dijadikan acuan dalam sikap, penilaian, dan tindakan.</a:t>
            </a:r>
          </a:p>
          <a:p>
            <a:pPr lvl="0" algn="just"/>
            <a:r>
              <a:rPr lang="id-ID" b="1" i="1" dirty="0" smtClean="0">
                <a:solidFill>
                  <a:schemeClr val="tx2">
                    <a:lumMod val="75000"/>
                  </a:schemeClr>
                </a:solidFill>
              </a:rPr>
              <a:t>Kelompok acuan (reference group)</a:t>
            </a:r>
          </a:p>
          <a:p>
            <a:pPr algn="just">
              <a:buNone/>
            </a:pPr>
            <a:r>
              <a:rPr lang="id-ID" dirty="0" smtClean="0"/>
              <a:t>	Kelompok </a:t>
            </a:r>
            <a:r>
              <a:rPr lang="id-ID" dirty="0" smtClean="0"/>
              <a:t>acuan merupakan kelompok sosial yang menjadi ukuran bagi seseorang untuk membentuk pribadi dan perilakunya. Nilai serta norma yang berlaku dalam kelompok dijadikan acuan untuk bersikap, menilai, dan bertindak.</a:t>
            </a:r>
            <a:r>
              <a:rPr lang="id-ID" dirty="0" smtClean="0"/>
              <a:t> </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Ronald B. Adler</a:t>
            </a:r>
            <a:endParaRPr lang="fr-CA" dirty="0" smtClean="0">
              <a:solidFill>
                <a:schemeClr val="bg1"/>
              </a:solidFill>
            </a:endParaRPr>
          </a:p>
        </p:txBody>
      </p:sp>
      <p:sp>
        <p:nvSpPr>
          <p:cNvPr id="6" name="Espace réservé du contenu 2"/>
          <p:cNvSpPr>
            <a:spLocks noGrp="1"/>
          </p:cNvSpPr>
          <p:nvPr>
            <p:ph idx="1"/>
          </p:nvPr>
        </p:nvSpPr>
        <p:spPr>
          <a:xfrm>
            <a:off x="457200" y="1285860"/>
            <a:ext cx="8229600" cy="5572140"/>
          </a:xfrm>
        </p:spPr>
        <p:txBody>
          <a:bodyPr rtlCol="0">
            <a:normAutofit fontScale="62500" lnSpcReduction="20000"/>
          </a:bodyPr>
          <a:lstStyle/>
          <a:p>
            <a:pPr marL="342900" lvl="1" indent="-342900" algn="just">
              <a:buFont typeface="Arial" charset="0"/>
              <a:buChar char="•"/>
            </a:pPr>
            <a:r>
              <a:rPr lang="en-US" sz="3600" b="1" i="1" dirty="0" err="1" smtClean="0">
                <a:solidFill>
                  <a:schemeClr val="tx2">
                    <a:lumMod val="75000"/>
                  </a:schemeClr>
                </a:solidFill>
              </a:rPr>
              <a:t>Kelompok</a:t>
            </a:r>
            <a:r>
              <a:rPr lang="en-US" sz="3600" b="1" i="1" dirty="0" smtClean="0">
                <a:solidFill>
                  <a:schemeClr val="tx2">
                    <a:lumMod val="75000"/>
                  </a:schemeClr>
                </a:solidFill>
              </a:rPr>
              <a:t> </a:t>
            </a:r>
            <a:r>
              <a:rPr lang="en-US" sz="3600" b="1" i="1" dirty="0" err="1" smtClean="0">
                <a:solidFill>
                  <a:schemeClr val="tx2">
                    <a:lumMod val="75000"/>
                  </a:schemeClr>
                </a:solidFill>
              </a:rPr>
              <a:t>belajar</a:t>
            </a:r>
            <a:r>
              <a:rPr lang="en-US" sz="3600" b="1" i="1" dirty="0" smtClean="0">
                <a:solidFill>
                  <a:schemeClr val="tx2">
                    <a:lumMod val="75000"/>
                  </a:schemeClr>
                </a:solidFill>
              </a:rPr>
              <a:t> (learning group)</a:t>
            </a:r>
            <a:endParaRPr lang="id-ID" sz="3600" b="1" i="1" dirty="0" smtClean="0">
              <a:solidFill>
                <a:schemeClr val="tx2">
                  <a:lumMod val="75000"/>
                </a:schemeClr>
              </a:solidFill>
            </a:endParaRPr>
          </a:p>
          <a:p>
            <a:pPr algn="just">
              <a:buNone/>
            </a:pPr>
            <a:r>
              <a:rPr lang="id-ID" sz="3600" dirty="0" smtClean="0"/>
              <a:t>	</a:t>
            </a:r>
            <a:r>
              <a:rPr lang="en-US" sz="3600" dirty="0" err="1" smtClean="0"/>
              <a:t>Kelompok</a:t>
            </a:r>
            <a:r>
              <a:rPr lang="en-US" sz="3600" dirty="0" smtClean="0"/>
              <a:t> </a:t>
            </a:r>
            <a:r>
              <a:rPr lang="en-US" sz="3600" dirty="0" err="1" smtClean="0"/>
              <a:t>belajar</a:t>
            </a:r>
            <a:r>
              <a:rPr lang="en-US" sz="3600" dirty="0" smtClean="0"/>
              <a:t> </a:t>
            </a:r>
            <a:r>
              <a:rPr lang="en-US" sz="3600" dirty="0" err="1" smtClean="0"/>
              <a:t>adalah</a:t>
            </a:r>
            <a:r>
              <a:rPr lang="en-US" sz="3600" dirty="0" smtClean="0"/>
              <a:t> </a:t>
            </a:r>
            <a:r>
              <a:rPr lang="en-US" sz="3600" dirty="0" err="1" smtClean="0"/>
              <a:t>kelompok</a:t>
            </a:r>
            <a:r>
              <a:rPr lang="en-US" sz="3600" dirty="0" smtClean="0"/>
              <a:t> yang </a:t>
            </a:r>
            <a:r>
              <a:rPr lang="en-US" sz="3600" dirty="0" err="1" smtClean="0"/>
              <a:t>bertujuan</a:t>
            </a:r>
            <a:r>
              <a:rPr lang="en-US" sz="3600" dirty="0" smtClean="0"/>
              <a:t> </a:t>
            </a:r>
            <a:r>
              <a:rPr lang="en-US" sz="3600" dirty="0" err="1" smtClean="0"/>
              <a:t>untuk</a:t>
            </a:r>
            <a:r>
              <a:rPr lang="en-US" sz="3600" dirty="0" smtClean="0"/>
              <a:t> </a:t>
            </a:r>
            <a:r>
              <a:rPr lang="en-US" sz="3600" dirty="0" err="1" smtClean="0"/>
              <a:t>meningkatkan</a:t>
            </a:r>
            <a:r>
              <a:rPr lang="en-US" sz="3600" dirty="0" smtClean="0"/>
              <a:t> </a:t>
            </a:r>
            <a:r>
              <a:rPr lang="en-US" sz="3600" dirty="0" err="1" smtClean="0"/>
              <a:t>pengetahuan</a:t>
            </a:r>
            <a:r>
              <a:rPr lang="en-US" sz="3600" dirty="0" smtClean="0"/>
              <a:t> </a:t>
            </a:r>
            <a:r>
              <a:rPr lang="en-US" sz="3600" dirty="0" err="1" smtClean="0"/>
              <a:t>dan</a:t>
            </a:r>
            <a:r>
              <a:rPr lang="en-US" sz="3600" dirty="0" smtClean="0"/>
              <a:t> </a:t>
            </a:r>
            <a:r>
              <a:rPr lang="en-US" sz="3600" dirty="0" err="1" smtClean="0"/>
              <a:t>kemampuan</a:t>
            </a:r>
            <a:r>
              <a:rPr lang="en-US" sz="3600" dirty="0" smtClean="0"/>
              <a:t> </a:t>
            </a:r>
            <a:r>
              <a:rPr lang="en-US" sz="3600" dirty="0" err="1" smtClean="0"/>
              <a:t>diri</a:t>
            </a:r>
            <a:r>
              <a:rPr lang="en-US" sz="3600" dirty="0" smtClean="0"/>
              <a:t> </a:t>
            </a:r>
            <a:r>
              <a:rPr lang="en-US" sz="3600" dirty="0" err="1" smtClean="0"/>
              <a:t>para</a:t>
            </a:r>
            <a:r>
              <a:rPr lang="en-US" sz="3600" dirty="0" smtClean="0"/>
              <a:t> </a:t>
            </a:r>
            <a:r>
              <a:rPr lang="en-US" sz="3600" dirty="0" err="1" smtClean="0"/>
              <a:t>anggotanya</a:t>
            </a:r>
            <a:r>
              <a:rPr lang="en-US" sz="3600" dirty="0" smtClean="0"/>
              <a:t>, </a:t>
            </a:r>
            <a:r>
              <a:rPr lang="en-US" sz="3600" dirty="0" err="1" smtClean="0"/>
              <a:t>juga</a:t>
            </a:r>
            <a:r>
              <a:rPr lang="en-US" sz="3600" dirty="0" smtClean="0"/>
              <a:t> </a:t>
            </a:r>
            <a:r>
              <a:rPr lang="en-US" sz="3600" dirty="0" err="1" smtClean="0"/>
              <a:t>berbagi</a:t>
            </a:r>
            <a:r>
              <a:rPr lang="en-US" sz="3600" dirty="0" smtClean="0"/>
              <a:t> </a:t>
            </a:r>
            <a:r>
              <a:rPr lang="en-US" sz="3600" dirty="0" err="1" smtClean="0"/>
              <a:t>informasi</a:t>
            </a:r>
            <a:r>
              <a:rPr lang="en-US" sz="3600" dirty="0" smtClean="0"/>
              <a:t> </a:t>
            </a:r>
            <a:r>
              <a:rPr lang="en-US" sz="3600" dirty="0" err="1" smtClean="0"/>
              <a:t>aktual</a:t>
            </a:r>
            <a:r>
              <a:rPr lang="en-US" sz="3600" dirty="0" smtClean="0"/>
              <a:t> </a:t>
            </a:r>
            <a:r>
              <a:rPr lang="en-US" sz="3600" dirty="0" err="1" smtClean="0"/>
              <a:t>mengenai</a:t>
            </a:r>
            <a:r>
              <a:rPr lang="en-US" sz="3600" dirty="0" smtClean="0"/>
              <a:t> </a:t>
            </a:r>
            <a:r>
              <a:rPr lang="en-US" sz="3600" dirty="0" err="1" smtClean="0"/>
              <a:t>berbagai</a:t>
            </a:r>
            <a:r>
              <a:rPr lang="en-US" sz="3600" dirty="0" smtClean="0"/>
              <a:t> </a:t>
            </a:r>
            <a:r>
              <a:rPr lang="en-US" sz="3600" dirty="0" err="1" smtClean="0"/>
              <a:t>hal</a:t>
            </a:r>
            <a:r>
              <a:rPr lang="en-US" sz="3600" dirty="0" smtClean="0"/>
              <a:t>.</a:t>
            </a:r>
            <a:endParaRPr lang="id-ID" sz="3600" dirty="0" smtClean="0"/>
          </a:p>
          <a:p>
            <a:pPr algn="just"/>
            <a:r>
              <a:rPr lang="en-US" sz="3600" b="1" i="1" dirty="0" err="1" smtClean="0">
                <a:solidFill>
                  <a:schemeClr val="tx2">
                    <a:lumMod val="75000"/>
                  </a:schemeClr>
                </a:solidFill>
              </a:rPr>
              <a:t>Kelompok</a:t>
            </a:r>
            <a:r>
              <a:rPr lang="en-US" sz="3600" b="1" i="1" dirty="0" smtClean="0">
                <a:solidFill>
                  <a:schemeClr val="tx2">
                    <a:lumMod val="75000"/>
                  </a:schemeClr>
                </a:solidFill>
              </a:rPr>
              <a:t> </a:t>
            </a:r>
            <a:r>
              <a:rPr lang="en-US" sz="3600" b="1" i="1" dirty="0" err="1" smtClean="0">
                <a:solidFill>
                  <a:schemeClr val="tx2">
                    <a:lumMod val="75000"/>
                  </a:schemeClr>
                </a:solidFill>
              </a:rPr>
              <a:t>pertumbuhan</a:t>
            </a:r>
            <a:r>
              <a:rPr lang="en-US" sz="3600" b="1" i="1" dirty="0" smtClean="0">
                <a:solidFill>
                  <a:schemeClr val="tx2">
                    <a:lumMod val="75000"/>
                  </a:schemeClr>
                </a:solidFill>
              </a:rPr>
              <a:t> (growth group) </a:t>
            </a:r>
            <a:endParaRPr lang="id-ID" sz="3600" b="1" i="1" dirty="0" smtClean="0">
              <a:solidFill>
                <a:schemeClr val="tx2">
                  <a:lumMod val="75000"/>
                </a:schemeClr>
              </a:solidFill>
            </a:endParaRPr>
          </a:p>
          <a:p>
            <a:pPr algn="just">
              <a:buNone/>
            </a:pPr>
            <a:r>
              <a:rPr lang="id-ID" sz="3600" dirty="0" smtClean="0"/>
              <a:t>	</a:t>
            </a:r>
            <a:r>
              <a:rPr lang="en-US" sz="3600" dirty="0" err="1" smtClean="0"/>
              <a:t>Kelompok</a:t>
            </a:r>
            <a:r>
              <a:rPr lang="en-US" sz="3600" dirty="0" smtClean="0"/>
              <a:t> </a:t>
            </a:r>
            <a:r>
              <a:rPr lang="en-US" sz="3600" dirty="0" err="1" smtClean="0"/>
              <a:t>pertumbuhan</a:t>
            </a:r>
            <a:r>
              <a:rPr lang="en-US" sz="3600" dirty="0" smtClean="0"/>
              <a:t> </a:t>
            </a:r>
            <a:r>
              <a:rPr lang="en-US" sz="3600" dirty="0" err="1" smtClean="0"/>
              <a:t>memfokuskan</a:t>
            </a:r>
            <a:r>
              <a:rPr lang="en-US" sz="3600" dirty="0" smtClean="0"/>
              <a:t> </a:t>
            </a:r>
            <a:r>
              <a:rPr lang="en-US" sz="3600" dirty="0" err="1" smtClean="0"/>
              <a:t>perhatiannya</a:t>
            </a:r>
            <a:r>
              <a:rPr lang="en-US" sz="3600" dirty="0" smtClean="0"/>
              <a:t> </a:t>
            </a:r>
            <a:r>
              <a:rPr lang="en-US" sz="3600" dirty="0" err="1" smtClean="0"/>
              <a:t>pada</a:t>
            </a:r>
            <a:r>
              <a:rPr lang="en-US" sz="3600" dirty="0" smtClean="0"/>
              <a:t> </a:t>
            </a:r>
            <a:r>
              <a:rPr lang="en-US" sz="3600" dirty="0" err="1" smtClean="0"/>
              <a:t>permasalahan</a:t>
            </a:r>
            <a:r>
              <a:rPr lang="en-US" sz="3600" dirty="0" smtClean="0"/>
              <a:t> </a:t>
            </a:r>
            <a:r>
              <a:rPr lang="en-US" sz="3600" dirty="0" err="1" smtClean="0"/>
              <a:t>pribadi</a:t>
            </a:r>
            <a:r>
              <a:rPr lang="en-US" sz="3600" dirty="0" smtClean="0"/>
              <a:t> yang </a:t>
            </a:r>
            <a:r>
              <a:rPr lang="en-US" sz="3600" dirty="0" err="1" smtClean="0"/>
              <a:t>dihadapi</a:t>
            </a:r>
            <a:r>
              <a:rPr lang="en-US" sz="3600" dirty="0" smtClean="0"/>
              <a:t> </a:t>
            </a:r>
            <a:r>
              <a:rPr lang="en-US" sz="3600" dirty="0" err="1" smtClean="0"/>
              <a:t>para</a:t>
            </a:r>
            <a:r>
              <a:rPr lang="en-US" sz="3600" dirty="0" smtClean="0"/>
              <a:t> </a:t>
            </a:r>
            <a:r>
              <a:rPr lang="en-US" sz="3600" dirty="0" err="1" smtClean="0"/>
              <a:t>anggotanya</a:t>
            </a:r>
            <a:r>
              <a:rPr lang="en-US" sz="3600" dirty="0" smtClean="0"/>
              <a:t>. </a:t>
            </a:r>
            <a:r>
              <a:rPr lang="en-US" sz="3600" dirty="0" err="1" smtClean="0"/>
              <a:t>Tujuan</a:t>
            </a:r>
            <a:r>
              <a:rPr lang="en-US" sz="3600" dirty="0" smtClean="0"/>
              <a:t> </a:t>
            </a:r>
            <a:r>
              <a:rPr lang="en-US" sz="3600" dirty="0" err="1" smtClean="0"/>
              <a:t>kelompok</a:t>
            </a:r>
            <a:r>
              <a:rPr lang="en-US" sz="3600" dirty="0" smtClean="0"/>
              <a:t> </a:t>
            </a:r>
            <a:r>
              <a:rPr lang="en-US" sz="3600" dirty="0" err="1" smtClean="0"/>
              <a:t>diarahkan</a:t>
            </a:r>
            <a:r>
              <a:rPr lang="en-US" sz="3600" dirty="0" smtClean="0"/>
              <a:t> </a:t>
            </a:r>
            <a:r>
              <a:rPr lang="en-US" sz="3600" dirty="0" err="1" smtClean="0"/>
              <a:t>kepada</a:t>
            </a:r>
            <a:r>
              <a:rPr lang="en-US" sz="3600" dirty="0" smtClean="0"/>
              <a:t> </a:t>
            </a:r>
            <a:r>
              <a:rPr lang="en-US" sz="3600" dirty="0" err="1" smtClean="0"/>
              <a:t>usaha</a:t>
            </a:r>
            <a:r>
              <a:rPr lang="en-US" sz="3600" dirty="0" smtClean="0"/>
              <a:t> </a:t>
            </a:r>
            <a:r>
              <a:rPr lang="en-US" sz="3600" dirty="0" err="1" smtClean="0"/>
              <a:t>membantu</a:t>
            </a:r>
            <a:r>
              <a:rPr lang="en-US" sz="3600" dirty="0" smtClean="0"/>
              <a:t> </a:t>
            </a:r>
            <a:r>
              <a:rPr lang="en-US" sz="3600" dirty="0" err="1" smtClean="0"/>
              <a:t>para</a:t>
            </a:r>
            <a:r>
              <a:rPr lang="en-US" sz="3600" dirty="0" smtClean="0"/>
              <a:t> </a:t>
            </a:r>
            <a:r>
              <a:rPr lang="en-US" sz="3600" dirty="0" err="1" smtClean="0"/>
              <a:t>anggotanya</a:t>
            </a:r>
            <a:r>
              <a:rPr lang="en-US" sz="3600" dirty="0" smtClean="0"/>
              <a:t> </a:t>
            </a:r>
            <a:r>
              <a:rPr lang="en-US" sz="3600" dirty="0" err="1" smtClean="0"/>
              <a:t>dalam</a:t>
            </a:r>
            <a:r>
              <a:rPr lang="en-US" sz="3600" dirty="0" smtClean="0"/>
              <a:t> </a:t>
            </a:r>
            <a:r>
              <a:rPr lang="en-US" sz="3600" dirty="0" err="1" smtClean="0"/>
              <a:t>mengidentifikasi</a:t>
            </a:r>
            <a:r>
              <a:rPr lang="en-US" sz="3600" dirty="0" smtClean="0"/>
              <a:t> </a:t>
            </a:r>
            <a:r>
              <a:rPr lang="en-US" sz="3600" dirty="0" err="1" smtClean="0"/>
              <a:t>tantangan</a:t>
            </a:r>
            <a:r>
              <a:rPr lang="en-US" sz="3600" dirty="0" smtClean="0"/>
              <a:t> </a:t>
            </a:r>
            <a:r>
              <a:rPr lang="en-US" sz="3600" dirty="0" err="1" smtClean="0"/>
              <a:t>dan</a:t>
            </a:r>
            <a:r>
              <a:rPr lang="en-US" sz="3600" dirty="0" smtClean="0"/>
              <a:t> </a:t>
            </a:r>
            <a:r>
              <a:rPr lang="en-US" sz="3600" dirty="0" err="1" smtClean="0"/>
              <a:t>mengarahkan</a:t>
            </a:r>
            <a:r>
              <a:rPr lang="en-US" sz="3600" dirty="0" smtClean="0"/>
              <a:t> </a:t>
            </a:r>
            <a:r>
              <a:rPr lang="en-US" sz="3600" dirty="0" err="1" smtClean="0"/>
              <a:t>perkembangan</a:t>
            </a:r>
            <a:r>
              <a:rPr lang="en-US" sz="3600" dirty="0" smtClean="0"/>
              <a:t> </a:t>
            </a:r>
            <a:r>
              <a:rPr lang="en-US" sz="3600" dirty="0" err="1" smtClean="0"/>
              <a:t>kepribadian</a:t>
            </a:r>
            <a:r>
              <a:rPr lang="en-US" sz="3600" dirty="0" smtClean="0"/>
              <a:t>.</a:t>
            </a:r>
            <a:endParaRPr lang="id-ID" sz="3600" dirty="0" smtClean="0"/>
          </a:p>
          <a:p>
            <a:pPr marL="342900" lvl="1" indent="-342900" algn="just">
              <a:buFont typeface="Arial" charset="0"/>
              <a:buChar char="•"/>
            </a:pPr>
            <a:r>
              <a:rPr lang="en-US" sz="3600" b="1" i="1" dirty="0" err="1" smtClean="0">
                <a:solidFill>
                  <a:schemeClr val="tx2">
                    <a:lumMod val="75000"/>
                  </a:schemeClr>
                </a:solidFill>
              </a:rPr>
              <a:t>Kelompok</a:t>
            </a:r>
            <a:r>
              <a:rPr lang="en-US" sz="3600" b="1" i="1" dirty="0" smtClean="0">
                <a:solidFill>
                  <a:schemeClr val="tx2">
                    <a:lumMod val="75000"/>
                  </a:schemeClr>
                </a:solidFill>
              </a:rPr>
              <a:t> </a:t>
            </a:r>
            <a:r>
              <a:rPr lang="en-US" sz="3600" b="1" i="1" dirty="0" err="1" smtClean="0">
                <a:solidFill>
                  <a:schemeClr val="tx2">
                    <a:lumMod val="75000"/>
                  </a:schemeClr>
                </a:solidFill>
              </a:rPr>
              <a:t>pemecahan</a:t>
            </a:r>
            <a:r>
              <a:rPr lang="en-US" sz="3600" b="1" i="1" dirty="0" smtClean="0">
                <a:solidFill>
                  <a:schemeClr val="tx2">
                    <a:lumMod val="75000"/>
                  </a:schemeClr>
                </a:solidFill>
              </a:rPr>
              <a:t> </a:t>
            </a:r>
            <a:r>
              <a:rPr lang="en-US" sz="3600" b="1" i="1" dirty="0" err="1" smtClean="0">
                <a:solidFill>
                  <a:schemeClr val="tx2">
                    <a:lumMod val="75000"/>
                  </a:schemeClr>
                </a:solidFill>
              </a:rPr>
              <a:t>masalah</a:t>
            </a:r>
            <a:r>
              <a:rPr lang="en-US" sz="3600" b="1" i="1" dirty="0" smtClean="0">
                <a:solidFill>
                  <a:schemeClr val="tx2">
                    <a:lumMod val="75000"/>
                  </a:schemeClr>
                </a:solidFill>
              </a:rPr>
              <a:t> (problem solving group)</a:t>
            </a:r>
            <a:endParaRPr lang="id-ID" sz="3600" b="1" i="1" dirty="0" smtClean="0">
              <a:solidFill>
                <a:schemeClr val="tx2">
                  <a:lumMod val="75000"/>
                </a:schemeClr>
              </a:solidFill>
            </a:endParaRPr>
          </a:p>
          <a:p>
            <a:pPr algn="just">
              <a:buNone/>
            </a:pPr>
            <a:r>
              <a:rPr lang="id-ID" sz="3600" dirty="0" smtClean="0"/>
              <a:t>	</a:t>
            </a:r>
            <a:r>
              <a:rPr lang="en-US" sz="3600" dirty="0" err="1" smtClean="0"/>
              <a:t>Kelompok</a:t>
            </a:r>
            <a:r>
              <a:rPr lang="en-US" sz="3600" dirty="0" smtClean="0"/>
              <a:t> </a:t>
            </a:r>
            <a:r>
              <a:rPr lang="en-US" sz="3600" dirty="0" err="1" smtClean="0"/>
              <a:t>ini</a:t>
            </a:r>
            <a:r>
              <a:rPr lang="en-US" sz="3600" dirty="0" smtClean="0"/>
              <a:t> </a:t>
            </a:r>
            <a:r>
              <a:rPr lang="en-US" sz="3600" dirty="0" err="1" smtClean="0"/>
              <a:t>bertujuan</a:t>
            </a:r>
            <a:r>
              <a:rPr lang="en-US" sz="3600" dirty="0" smtClean="0"/>
              <a:t> </a:t>
            </a:r>
            <a:r>
              <a:rPr lang="en-US" sz="3600" dirty="0" err="1" smtClean="0"/>
              <a:t>membantu</a:t>
            </a:r>
            <a:r>
              <a:rPr lang="en-US" sz="3600" dirty="0" smtClean="0"/>
              <a:t> </a:t>
            </a:r>
            <a:r>
              <a:rPr lang="en-US" sz="3600" dirty="0" err="1" smtClean="0"/>
              <a:t>anggota</a:t>
            </a:r>
            <a:r>
              <a:rPr lang="en-US" sz="3600" dirty="0" smtClean="0"/>
              <a:t> </a:t>
            </a:r>
            <a:r>
              <a:rPr lang="en-US" sz="3600" dirty="0" err="1" smtClean="0"/>
              <a:t>kelompok</a:t>
            </a:r>
            <a:r>
              <a:rPr lang="en-US" sz="3600" dirty="0" smtClean="0"/>
              <a:t> </a:t>
            </a:r>
            <a:r>
              <a:rPr lang="en-US" sz="3600" dirty="0" err="1" smtClean="0"/>
              <a:t>memecahkan</a:t>
            </a:r>
            <a:r>
              <a:rPr lang="en-US" sz="3600" dirty="0" smtClean="0"/>
              <a:t> </a:t>
            </a:r>
            <a:r>
              <a:rPr lang="en-US" sz="3600" dirty="0" err="1" smtClean="0"/>
              <a:t>masalah</a:t>
            </a:r>
            <a:r>
              <a:rPr lang="en-US" sz="3600" dirty="0" smtClean="0"/>
              <a:t> yang </a:t>
            </a:r>
            <a:r>
              <a:rPr lang="en-US" sz="3600" dirty="0" err="1" smtClean="0"/>
              <a:t>dialami</a:t>
            </a:r>
            <a:r>
              <a:rPr lang="en-US" sz="3600" dirty="0" smtClean="0"/>
              <a:t>. </a:t>
            </a:r>
            <a:r>
              <a:rPr lang="en-US" sz="3600" dirty="0" err="1" smtClean="0"/>
              <a:t>Seringkali</a:t>
            </a:r>
            <a:r>
              <a:rPr lang="en-US" sz="3600" dirty="0" smtClean="0"/>
              <a:t> </a:t>
            </a:r>
            <a:r>
              <a:rPr lang="en-US" sz="3600" dirty="0" err="1" smtClean="0"/>
              <a:t>seseorang</a:t>
            </a:r>
            <a:r>
              <a:rPr lang="en-US" sz="3600" dirty="0" smtClean="0"/>
              <a:t> </a:t>
            </a:r>
            <a:r>
              <a:rPr lang="en-US" sz="3600" dirty="0" err="1" smtClean="0"/>
              <a:t>tak</a:t>
            </a:r>
            <a:r>
              <a:rPr lang="en-US" sz="3600" dirty="0" smtClean="0"/>
              <a:t> </a:t>
            </a:r>
            <a:r>
              <a:rPr lang="en-US" sz="3600" dirty="0" err="1" smtClean="0"/>
              <a:t>mampu</a:t>
            </a:r>
            <a:r>
              <a:rPr lang="en-US" sz="3600" dirty="0" smtClean="0"/>
              <a:t> </a:t>
            </a:r>
            <a:r>
              <a:rPr lang="en-US" sz="3600" dirty="0" err="1" smtClean="0"/>
              <a:t>menyelesaikan</a:t>
            </a:r>
            <a:r>
              <a:rPr lang="en-US" sz="3600" dirty="0" smtClean="0"/>
              <a:t> </a:t>
            </a:r>
            <a:r>
              <a:rPr lang="en-US" sz="3600" dirty="0" err="1" smtClean="0"/>
              <a:t>masalahnya</a:t>
            </a:r>
            <a:r>
              <a:rPr lang="en-US" sz="3600" dirty="0" smtClean="0"/>
              <a:t> </a:t>
            </a:r>
            <a:r>
              <a:rPr lang="en-US" sz="3600" dirty="0" err="1" smtClean="0"/>
              <a:t>sendiri</a:t>
            </a:r>
            <a:r>
              <a:rPr lang="en-US" sz="3600" dirty="0" smtClean="0"/>
              <a:t>. </a:t>
            </a:r>
            <a:r>
              <a:rPr lang="en-US" sz="3600" dirty="0" err="1" smtClean="0"/>
              <a:t>Itulah</a:t>
            </a:r>
            <a:r>
              <a:rPr lang="en-US" sz="3600" dirty="0" smtClean="0"/>
              <a:t> </a:t>
            </a:r>
            <a:r>
              <a:rPr lang="en-US" sz="3600" dirty="0" err="1" smtClean="0"/>
              <a:t>sebabnya</a:t>
            </a:r>
            <a:r>
              <a:rPr lang="en-US" sz="3600" dirty="0" smtClean="0"/>
              <a:t>, </a:t>
            </a:r>
            <a:r>
              <a:rPr lang="en-US" sz="3600" dirty="0" err="1" smtClean="0"/>
              <a:t>ia</a:t>
            </a:r>
            <a:r>
              <a:rPr lang="en-US" sz="3600" dirty="0" smtClean="0"/>
              <a:t> </a:t>
            </a:r>
            <a:r>
              <a:rPr lang="id-ID" sz="3600" dirty="0" smtClean="0"/>
              <a:t>berpaling pada</a:t>
            </a:r>
            <a:r>
              <a:rPr lang="en-US" sz="3600" dirty="0" smtClean="0"/>
              <a:t> </a:t>
            </a:r>
            <a:r>
              <a:rPr lang="en-US" sz="3600" dirty="0" err="1" smtClean="0"/>
              <a:t>kelompok</a:t>
            </a:r>
            <a:r>
              <a:rPr lang="en-US" sz="3600" dirty="0" smtClean="0"/>
              <a:t> </a:t>
            </a:r>
            <a:r>
              <a:rPr lang="en-US" sz="3600" dirty="0" err="1" smtClean="0"/>
              <a:t>untuk</a:t>
            </a:r>
            <a:r>
              <a:rPr lang="en-US" sz="3600" dirty="0" smtClean="0"/>
              <a:t> </a:t>
            </a:r>
            <a:r>
              <a:rPr lang="en-US" sz="3600" dirty="0" err="1" smtClean="0"/>
              <a:t>membantu</a:t>
            </a:r>
            <a:r>
              <a:rPr lang="en-US" sz="3600" dirty="0" smtClean="0"/>
              <a:t> </a:t>
            </a:r>
            <a:r>
              <a:rPr lang="en-US" sz="3600" dirty="0" err="1" smtClean="0"/>
              <a:t>memberikan</a:t>
            </a:r>
            <a:r>
              <a:rPr lang="en-US" sz="3600" dirty="0" smtClean="0"/>
              <a:t> </a:t>
            </a:r>
            <a:r>
              <a:rPr lang="en-US" sz="3600" dirty="0" err="1" smtClean="0"/>
              <a:t>solusi</a:t>
            </a:r>
            <a:r>
              <a:rPr lang="en-US" sz="3600" dirty="0" smtClean="0"/>
              <a:t> yang </a:t>
            </a:r>
            <a:r>
              <a:rPr lang="en-US" sz="3600" dirty="0" err="1" smtClean="0"/>
              <a:t>tepat</a:t>
            </a:r>
            <a:r>
              <a:rPr lang="en-US" sz="3600" dirty="0" smtClean="0"/>
              <a:t> </a:t>
            </a:r>
            <a:r>
              <a:rPr lang="en-US" sz="3600" dirty="0" err="1" smtClean="0"/>
              <a:t>bagi</a:t>
            </a:r>
            <a:r>
              <a:rPr lang="en-US" sz="3600" dirty="0" smtClean="0"/>
              <a:t> </a:t>
            </a:r>
            <a:r>
              <a:rPr lang="en-US" sz="3600" dirty="0" err="1" smtClean="0"/>
              <a:t>permasalahannya</a:t>
            </a:r>
            <a:r>
              <a:rPr lang="en-US" sz="3600" dirty="0" smtClean="0"/>
              <a:t>.</a:t>
            </a:r>
            <a:endParaRPr lang="id-ID" sz="3600" dirty="0" smtClean="0"/>
          </a:p>
          <a:p>
            <a:pPr lvl="1" algn="just">
              <a:buNone/>
            </a:pPr>
            <a:r>
              <a:rPr lang="id-ID" dirty="0" smtClean="0"/>
              <a:t> </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Theodore Caplow</a:t>
            </a:r>
            <a:endParaRPr lang="fr-CA" dirty="0" smtClean="0">
              <a:solidFill>
                <a:schemeClr val="bg1"/>
              </a:solidFill>
            </a:endParaRPr>
          </a:p>
        </p:txBody>
      </p:sp>
      <p:sp>
        <p:nvSpPr>
          <p:cNvPr id="6" name="Espace réservé du contenu 2"/>
          <p:cNvSpPr>
            <a:spLocks noGrp="1"/>
          </p:cNvSpPr>
          <p:nvPr>
            <p:ph idx="1"/>
          </p:nvPr>
        </p:nvSpPr>
        <p:spPr>
          <a:xfrm>
            <a:off x="457200" y="1071546"/>
            <a:ext cx="8229600" cy="5214974"/>
          </a:xfrm>
        </p:spPr>
        <p:txBody>
          <a:bodyPr rtlCol="0">
            <a:noAutofit/>
          </a:bodyPr>
          <a:lstStyle/>
          <a:p>
            <a:pPr marL="342900" lvl="1" indent="-342900" algn="just">
              <a:buFont typeface="Arial" charset="0"/>
              <a:buChar char="•"/>
            </a:pPr>
            <a:r>
              <a:rPr lang="en-US" sz="2000" b="1" i="1" dirty="0" err="1" smtClean="0">
                <a:solidFill>
                  <a:schemeClr val="tx2">
                    <a:lumMod val="75000"/>
                  </a:schemeClr>
                </a:solidFill>
              </a:rPr>
              <a:t>Kelompok</a:t>
            </a:r>
            <a:r>
              <a:rPr lang="en-US" sz="2000" b="1" i="1" dirty="0" smtClean="0">
                <a:solidFill>
                  <a:schemeClr val="tx2">
                    <a:lumMod val="75000"/>
                  </a:schemeClr>
                </a:solidFill>
              </a:rPr>
              <a:t> </a:t>
            </a:r>
            <a:r>
              <a:rPr lang="en-US" sz="2000" b="1" i="1" dirty="0" err="1" smtClean="0">
                <a:solidFill>
                  <a:schemeClr val="tx2">
                    <a:lumMod val="75000"/>
                  </a:schemeClr>
                </a:solidFill>
              </a:rPr>
              <a:t>kecil</a:t>
            </a:r>
            <a:endParaRPr lang="id-ID" sz="2000" b="1" dirty="0" smtClean="0">
              <a:solidFill>
                <a:schemeClr val="tx2">
                  <a:lumMod val="75000"/>
                </a:schemeClr>
              </a:solidFill>
            </a:endParaRPr>
          </a:p>
          <a:p>
            <a:pPr algn="just">
              <a:buNone/>
            </a:pPr>
            <a:r>
              <a:rPr lang="id-ID" sz="2000" dirty="0" smtClean="0"/>
              <a:t>	</a:t>
            </a:r>
            <a:r>
              <a:rPr lang="en-US" sz="2000" dirty="0" err="1" smtClean="0"/>
              <a:t>Ciri</a:t>
            </a:r>
            <a:r>
              <a:rPr lang="en-US" sz="2000" dirty="0" smtClean="0"/>
              <a:t> </a:t>
            </a:r>
            <a:r>
              <a:rPr lang="en-US" sz="2000" dirty="0" err="1" smtClean="0"/>
              <a:t>kelompok</a:t>
            </a:r>
            <a:r>
              <a:rPr lang="en-US" sz="2000" dirty="0" smtClean="0"/>
              <a:t> </a:t>
            </a:r>
            <a:r>
              <a:rPr lang="en-US" sz="2000" dirty="0" err="1" smtClean="0"/>
              <a:t>kecil</a:t>
            </a:r>
            <a:r>
              <a:rPr lang="en-US" sz="2000" dirty="0" smtClean="0"/>
              <a:t> </a:t>
            </a:r>
            <a:r>
              <a:rPr lang="en-US" sz="2000" dirty="0" err="1" smtClean="0"/>
              <a:t>adalah</a:t>
            </a:r>
            <a:r>
              <a:rPr lang="en-US" sz="2000" dirty="0" smtClean="0"/>
              <a:t> </a:t>
            </a:r>
            <a:r>
              <a:rPr lang="en-US" sz="2000" dirty="0" err="1" smtClean="0"/>
              <a:t>mudah</a:t>
            </a:r>
            <a:r>
              <a:rPr lang="en-US" sz="2000" dirty="0" smtClean="0"/>
              <a:t> </a:t>
            </a:r>
            <a:r>
              <a:rPr lang="en-US" sz="2000" dirty="0" err="1" smtClean="0"/>
              <a:t>saling</a:t>
            </a:r>
            <a:r>
              <a:rPr lang="en-US" sz="2000" dirty="0" smtClean="0"/>
              <a:t> </a:t>
            </a:r>
            <a:r>
              <a:rPr lang="en-US" sz="2000" dirty="0" err="1" smtClean="0"/>
              <a:t>bertemu</a:t>
            </a:r>
            <a:r>
              <a:rPr lang="en-US" sz="2000" dirty="0" smtClean="0"/>
              <a:t> </a:t>
            </a:r>
            <a:r>
              <a:rPr lang="en-US" sz="2000" dirty="0" err="1" smtClean="0"/>
              <a:t>antar</a:t>
            </a:r>
            <a:r>
              <a:rPr lang="en-US" sz="2000" dirty="0" smtClean="0"/>
              <a:t> </a:t>
            </a:r>
            <a:r>
              <a:rPr lang="en-US" sz="2000" dirty="0" err="1" smtClean="0"/>
              <a:t>anggota</a:t>
            </a:r>
            <a:r>
              <a:rPr lang="en-US" sz="2000" dirty="0" smtClean="0"/>
              <a:t> (</a:t>
            </a:r>
            <a:r>
              <a:rPr lang="en-US" sz="2000" dirty="0" err="1" smtClean="0"/>
              <a:t>frekuensi</a:t>
            </a:r>
            <a:r>
              <a:rPr lang="en-US" sz="2000" dirty="0" smtClean="0"/>
              <a:t> </a:t>
            </a:r>
            <a:r>
              <a:rPr lang="en-US" sz="2000" dirty="0" err="1" smtClean="0"/>
              <a:t>pertemuan</a:t>
            </a:r>
            <a:r>
              <a:rPr lang="en-US" sz="2000" dirty="0" smtClean="0"/>
              <a:t> </a:t>
            </a:r>
            <a:r>
              <a:rPr lang="en-US" sz="2000" dirty="0" err="1" smtClean="0"/>
              <a:t>tinggi</a:t>
            </a:r>
            <a:r>
              <a:rPr lang="en-US" sz="2000" dirty="0" smtClean="0"/>
              <a:t>), </a:t>
            </a:r>
            <a:r>
              <a:rPr lang="en-US" sz="2000" dirty="0" err="1" smtClean="0"/>
              <a:t>pertemuan</a:t>
            </a:r>
            <a:r>
              <a:rPr lang="en-US" sz="2000" dirty="0" smtClean="0"/>
              <a:t> </a:t>
            </a:r>
            <a:r>
              <a:rPr lang="en-US" sz="2000" dirty="0" err="1" smtClean="0"/>
              <a:t>bersifat</a:t>
            </a:r>
            <a:r>
              <a:rPr lang="en-US" sz="2000" dirty="0" smtClean="0"/>
              <a:t> </a:t>
            </a:r>
            <a:r>
              <a:rPr lang="en-US" sz="2000" dirty="0" err="1" smtClean="0"/>
              <a:t>tatap</a:t>
            </a:r>
            <a:r>
              <a:rPr lang="en-US" sz="2000" dirty="0" smtClean="0"/>
              <a:t> </a:t>
            </a:r>
            <a:r>
              <a:rPr lang="en-US" sz="2000" dirty="0" err="1" smtClean="0"/>
              <a:t>muka</a:t>
            </a:r>
            <a:r>
              <a:rPr lang="en-US" sz="2000" dirty="0" smtClean="0"/>
              <a:t>, </a:t>
            </a:r>
            <a:r>
              <a:rPr lang="en-US" sz="2000" dirty="0" err="1" smtClean="0"/>
              <a:t>dimungkinkan</a:t>
            </a:r>
            <a:r>
              <a:rPr lang="en-US" sz="2000" dirty="0" smtClean="0"/>
              <a:t> </a:t>
            </a:r>
            <a:r>
              <a:rPr lang="en-US" sz="2000" dirty="0" err="1" smtClean="0"/>
              <a:t>adanya</a:t>
            </a:r>
            <a:r>
              <a:rPr lang="en-US" sz="2000" dirty="0" smtClean="0"/>
              <a:t> </a:t>
            </a:r>
            <a:r>
              <a:rPr lang="en-US" sz="2000" dirty="0" err="1" smtClean="0"/>
              <a:t>otoritas</a:t>
            </a:r>
            <a:r>
              <a:rPr lang="en-US" sz="2000" dirty="0" smtClean="0"/>
              <a:t> </a:t>
            </a:r>
            <a:r>
              <a:rPr lang="en-US" sz="2000" dirty="0" err="1" smtClean="0"/>
              <a:t>tanpa</a:t>
            </a:r>
            <a:r>
              <a:rPr lang="en-US" sz="2000" dirty="0" smtClean="0"/>
              <a:t> </a:t>
            </a:r>
            <a:r>
              <a:rPr lang="en-US" sz="2000" dirty="0" err="1" smtClean="0"/>
              <a:t>perwakilan</a:t>
            </a:r>
            <a:r>
              <a:rPr lang="en-US" sz="2000" dirty="0" smtClean="0"/>
              <a:t> (</a:t>
            </a:r>
            <a:r>
              <a:rPr lang="en-US" sz="2000" dirty="0" err="1" smtClean="0"/>
              <a:t>pemimpin</a:t>
            </a:r>
            <a:r>
              <a:rPr lang="en-US" sz="2000" dirty="0" smtClean="0"/>
              <a:t> </a:t>
            </a:r>
            <a:r>
              <a:rPr lang="en-US" sz="2000" dirty="0" err="1" smtClean="0"/>
              <a:t>dalam</a:t>
            </a:r>
            <a:r>
              <a:rPr lang="en-US" sz="2000" dirty="0" smtClean="0"/>
              <a:t> </a:t>
            </a:r>
            <a:r>
              <a:rPr lang="en-US" sz="2000" dirty="0" err="1" smtClean="0"/>
              <a:t>kelompok</a:t>
            </a:r>
            <a:r>
              <a:rPr lang="en-US" sz="2000" dirty="0" smtClean="0"/>
              <a:t> </a:t>
            </a:r>
            <a:r>
              <a:rPr lang="en-US" sz="2000" dirty="0" err="1" smtClean="0"/>
              <a:t>dapat</a:t>
            </a:r>
            <a:r>
              <a:rPr lang="en-US" sz="2000" dirty="0" smtClean="0"/>
              <a:t> </a:t>
            </a:r>
            <a:r>
              <a:rPr lang="en-US" sz="2000" dirty="0" err="1" smtClean="0"/>
              <a:t>langsung</a:t>
            </a:r>
            <a:r>
              <a:rPr lang="en-US" sz="2000" dirty="0" smtClean="0"/>
              <a:t> </a:t>
            </a:r>
            <a:r>
              <a:rPr lang="en-US" sz="2000" dirty="0" err="1" smtClean="0"/>
              <a:t>mengatur</a:t>
            </a:r>
            <a:r>
              <a:rPr lang="en-US" sz="2000" dirty="0" smtClean="0"/>
              <a:t> </a:t>
            </a:r>
            <a:r>
              <a:rPr lang="en-US" sz="2000" dirty="0" err="1" smtClean="0"/>
              <a:t>anggota-anggotanya</a:t>
            </a:r>
            <a:r>
              <a:rPr lang="en-US" sz="2000" dirty="0" smtClean="0"/>
              <a:t> </a:t>
            </a:r>
            <a:r>
              <a:rPr lang="en-US" sz="2000" dirty="0" err="1" smtClean="0"/>
              <a:t>tanpa</a:t>
            </a:r>
            <a:r>
              <a:rPr lang="en-US" sz="2000" dirty="0" smtClean="0"/>
              <a:t> </a:t>
            </a:r>
            <a:r>
              <a:rPr lang="en-US" sz="2000" dirty="0" err="1" smtClean="0"/>
              <a:t>memerlukan</a:t>
            </a:r>
            <a:r>
              <a:rPr lang="en-US" sz="2000" dirty="0" smtClean="0"/>
              <a:t> </a:t>
            </a:r>
            <a:r>
              <a:rPr lang="en-US" sz="2000" dirty="0" err="1" smtClean="0"/>
              <a:t>wakil</a:t>
            </a:r>
            <a:r>
              <a:rPr lang="en-US" sz="2000" dirty="0" smtClean="0"/>
              <a:t> </a:t>
            </a:r>
            <a:r>
              <a:rPr lang="en-US" sz="2000" dirty="0" err="1" smtClean="0"/>
              <a:t>atau</a:t>
            </a:r>
            <a:r>
              <a:rPr lang="en-US" sz="2000" dirty="0" smtClean="0"/>
              <a:t> </a:t>
            </a:r>
            <a:r>
              <a:rPr lang="en-US" sz="2000" dirty="0" err="1" smtClean="0"/>
              <a:t>staf</a:t>
            </a:r>
            <a:r>
              <a:rPr lang="en-US" sz="2000" dirty="0" smtClean="0"/>
              <a:t>).</a:t>
            </a:r>
            <a:endParaRPr lang="id-ID" sz="2000" dirty="0" smtClean="0"/>
          </a:p>
          <a:p>
            <a:pPr marL="342900" lvl="1" indent="-342900" algn="just">
              <a:buFont typeface="Arial" charset="0"/>
              <a:buChar char="•"/>
            </a:pPr>
            <a:r>
              <a:rPr lang="en-US" sz="2000" b="1" i="1" dirty="0" err="1" smtClean="0">
                <a:solidFill>
                  <a:schemeClr val="tx2">
                    <a:lumMod val="75000"/>
                  </a:schemeClr>
                </a:solidFill>
              </a:rPr>
              <a:t>Kelompok</a:t>
            </a:r>
            <a:r>
              <a:rPr lang="en-US" sz="2000" b="1" i="1" dirty="0" smtClean="0">
                <a:solidFill>
                  <a:schemeClr val="tx2">
                    <a:lumMod val="75000"/>
                  </a:schemeClr>
                </a:solidFill>
              </a:rPr>
              <a:t> medium</a:t>
            </a:r>
            <a:endParaRPr lang="id-ID" sz="2000" b="1" dirty="0" smtClean="0">
              <a:solidFill>
                <a:schemeClr val="tx2">
                  <a:lumMod val="75000"/>
                </a:schemeClr>
              </a:solidFill>
            </a:endParaRPr>
          </a:p>
          <a:p>
            <a:pPr algn="just">
              <a:buNone/>
            </a:pPr>
            <a:r>
              <a:rPr lang="id-ID" sz="2000" dirty="0" smtClean="0"/>
              <a:t>	</a:t>
            </a:r>
            <a:r>
              <a:rPr lang="en-US" sz="2000" dirty="0" err="1" smtClean="0"/>
              <a:t>Kelompok</a:t>
            </a:r>
            <a:r>
              <a:rPr lang="en-US" sz="2000" dirty="0" smtClean="0"/>
              <a:t> </a:t>
            </a:r>
            <a:r>
              <a:rPr lang="en-US" sz="2000" dirty="0" err="1" smtClean="0"/>
              <a:t>ini</a:t>
            </a:r>
            <a:r>
              <a:rPr lang="en-US" sz="2000" dirty="0" smtClean="0"/>
              <a:t> </a:t>
            </a:r>
            <a:r>
              <a:rPr lang="en-US" sz="2000" dirty="0" err="1" smtClean="0"/>
              <a:t>anggotanya</a:t>
            </a:r>
            <a:r>
              <a:rPr lang="en-US" sz="2000" dirty="0" smtClean="0"/>
              <a:t> </a:t>
            </a:r>
            <a:r>
              <a:rPr lang="en-US" sz="2000" dirty="0" err="1" smtClean="0"/>
              <a:t>biasanya</a:t>
            </a:r>
            <a:r>
              <a:rPr lang="en-US" sz="2000" dirty="0" smtClean="0"/>
              <a:t> </a:t>
            </a:r>
            <a:r>
              <a:rPr lang="en-US" sz="2000" dirty="0" err="1" smtClean="0"/>
              <a:t>berkisar</a:t>
            </a:r>
            <a:r>
              <a:rPr lang="en-US" sz="2000" dirty="0" smtClean="0"/>
              <a:t> </a:t>
            </a:r>
            <a:r>
              <a:rPr lang="en-US" sz="2000" dirty="0" err="1" smtClean="0"/>
              <a:t>antara</a:t>
            </a:r>
            <a:r>
              <a:rPr lang="en-US" sz="2000" dirty="0" smtClean="0"/>
              <a:t> 50-1.000 </a:t>
            </a:r>
            <a:r>
              <a:rPr lang="en-US" sz="2000" dirty="0" err="1" smtClean="0"/>
              <a:t>orang</a:t>
            </a:r>
            <a:r>
              <a:rPr lang="en-US" sz="2000" dirty="0" smtClean="0"/>
              <a:t>. </a:t>
            </a:r>
            <a:r>
              <a:rPr lang="id-ID" sz="2000" dirty="0" smtClean="0"/>
              <a:t>Ukurannya terlalu besar untuk hubungan intensif tatap muka antar setiap anggota kelompok. Tetapi, cukup kecil untuk memungkinkan seseorang berhubungan intensif dengan siapa pun dalam kelompok itu. </a:t>
            </a:r>
          </a:p>
          <a:p>
            <a:pPr marL="342900" lvl="1" indent="-342900" algn="just">
              <a:buFont typeface="Arial" charset="0"/>
              <a:buChar char="•"/>
            </a:pPr>
            <a:r>
              <a:rPr lang="en-US" sz="2000" b="1" i="1" dirty="0" err="1" smtClean="0">
                <a:solidFill>
                  <a:schemeClr val="tx2">
                    <a:lumMod val="75000"/>
                  </a:schemeClr>
                </a:solidFill>
              </a:rPr>
              <a:t>Kelompok</a:t>
            </a:r>
            <a:r>
              <a:rPr lang="en-US" sz="2000" b="1" i="1" dirty="0" smtClean="0">
                <a:solidFill>
                  <a:schemeClr val="tx2">
                    <a:lumMod val="75000"/>
                  </a:schemeClr>
                </a:solidFill>
              </a:rPr>
              <a:t> </a:t>
            </a:r>
            <a:r>
              <a:rPr lang="en-US" sz="2000" b="1" i="1" dirty="0" err="1" smtClean="0">
                <a:solidFill>
                  <a:schemeClr val="tx2">
                    <a:lumMod val="75000"/>
                  </a:schemeClr>
                </a:solidFill>
              </a:rPr>
              <a:t>besar</a:t>
            </a:r>
            <a:endParaRPr lang="id-ID" sz="2000" b="1" dirty="0" smtClean="0">
              <a:solidFill>
                <a:schemeClr val="tx2">
                  <a:lumMod val="75000"/>
                </a:schemeClr>
              </a:solidFill>
            </a:endParaRPr>
          </a:p>
          <a:p>
            <a:pPr algn="just">
              <a:buNone/>
            </a:pPr>
            <a:r>
              <a:rPr lang="id-ID" sz="2000" dirty="0" smtClean="0"/>
              <a:t>	</a:t>
            </a:r>
            <a:r>
              <a:rPr lang="en-US" sz="2000" dirty="0" err="1" smtClean="0"/>
              <a:t>Dengan</a:t>
            </a:r>
            <a:r>
              <a:rPr lang="en-US" sz="2000" dirty="0" smtClean="0"/>
              <a:t> </a:t>
            </a:r>
            <a:r>
              <a:rPr lang="en-US" sz="2000" dirty="0" err="1" smtClean="0"/>
              <a:t>anggotanya</a:t>
            </a:r>
            <a:r>
              <a:rPr lang="en-US" sz="2000" dirty="0" smtClean="0"/>
              <a:t> yang </a:t>
            </a:r>
            <a:r>
              <a:rPr lang="en-US" sz="2000" dirty="0" err="1" smtClean="0"/>
              <a:t>berjumlah</a:t>
            </a:r>
            <a:r>
              <a:rPr lang="en-US" sz="2000" dirty="0" smtClean="0"/>
              <a:t> </a:t>
            </a:r>
            <a:r>
              <a:rPr lang="en-US" sz="2000" dirty="0" err="1" smtClean="0"/>
              <a:t>antara</a:t>
            </a:r>
            <a:r>
              <a:rPr lang="en-US" sz="2000" dirty="0" smtClean="0"/>
              <a:t> 1.000 </a:t>
            </a:r>
            <a:r>
              <a:rPr lang="en-US" sz="2000" dirty="0" err="1" smtClean="0"/>
              <a:t>hingga</a:t>
            </a:r>
            <a:r>
              <a:rPr lang="en-US" sz="2000" dirty="0" smtClean="0"/>
              <a:t> 10.000 </a:t>
            </a:r>
            <a:r>
              <a:rPr lang="en-US" sz="2000" dirty="0" err="1" smtClean="0"/>
              <a:t>orang</a:t>
            </a:r>
            <a:r>
              <a:rPr lang="en-US" sz="2000" dirty="0" smtClean="0"/>
              <a:t>, </a:t>
            </a:r>
            <a:r>
              <a:rPr lang="en-US" sz="2000" dirty="0" err="1" smtClean="0"/>
              <a:t>kelompok</a:t>
            </a:r>
            <a:r>
              <a:rPr lang="en-US" sz="2000" dirty="0" smtClean="0"/>
              <a:t> </a:t>
            </a:r>
            <a:r>
              <a:rPr lang="en-US" sz="2000" dirty="0" err="1" smtClean="0"/>
              <a:t>ini</a:t>
            </a:r>
            <a:r>
              <a:rPr lang="en-US" sz="2000" dirty="0" smtClean="0"/>
              <a:t> </a:t>
            </a:r>
            <a:r>
              <a:rPr lang="en-US" sz="2000" dirty="0" err="1" smtClean="0"/>
              <a:t>terlalu</a:t>
            </a:r>
            <a:r>
              <a:rPr lang="en-US" sz="2000" dirty="0" smtClean="0"/>
              <a:t> </a:t>
            </a:r>
            <a:r>
              <a:rPr lang="en-US" sz="2000" dirty="0" err="1" smtClean="0"/>
              <a:t>besar</a:t>
            </a:r>
            <a:r>
              <a:rPr lang="en-US" sz="2000" dirty="0" smtClean="0"/>
              <a:t> </a:t>
            </a:r>
            <a:r>
              <a:rPr lang="en-US" sz="2000" dirty="0" err="1" smtClean="0"/>
              <a:t>untuk</a:t>
            </a:r>
            <a:r>
              <a:rPr lang="en-US" sz="2000" dirty="0" smtClean="0"/>
              <a:t> </a:t>
            </a:r>
            <a:r>
              <a:rPr lang="en-US" sz="2000" dirty="0" err="1" smtClean="0"/>
              <a:t>saling</a:t>
            </a:r>
            <a:r>
              <a:rPr lang="en-US" sz="2000" dirty="0" smtClean="0"/>
              <a:t> </a:t>
            </a:r>
            <a:r>
              <a:rPr lang="en-US" sz="2000" dirty="0" err="1" smtClean="0"/>
              <a:t>mengenal</a:t>
            </a:r>
            <a:r>
              <a:rPr lang="en-US" sz="2000" dirty="0" smtClean="0"/>
              <a:t> </a:t>
            </a:r>
            <a:r>
              <a:rPr lang="en-US" sz="2000" dirty="0" err="1" smtClean="0"/>
              <a:t>intensif</a:t>
            </a:r>
            <a:r>
              <a:rPr lang="en-US" sz="2000" dirty="0" smtClean="0"/>
              <a:t> </a:t>
            </a:r>
            <a:r>
              <a:rPr lang="en-US" sz="2000" dirty="0" err="1" smtClean="0"/>
              <a:t>antar</a:t>
            </a:r>
            <a:r>
              <a:rPr lang="en-US" sz="2000" dirty="0" smtClean="0"/>
              <a:t> </a:t>
            </a:r>
            <a:r>
              <a:rPr lang="en-US" sz="2000" dirty="0" err="1" smtClean="0"/>
              <a:t>anggota</a:t>
            </a:r>
            <a:r>
              <a:rPr lang="en-US" sz="2000" dirty="0" smtClean="0"/>
              <a:t>, </a:t>
            </a:r>
            <a:r>
              <a:rPr lang="en-US" sz="2000" dirty="0" err="1" smtClean="0"/>
              <a:t>tetapi</a:t>
            </a:r>
            <a:r>
              <a:rPr lang="en-US" sz="2000" dirty="0" smtClean="0"/>
              <a:t> </a:t>
            </a:r>
            <a:r>
              <a:rPr lang="en-US" sz="2000" dirty="0" err="1" smtClean="0"/>
              <a:t>anggota-anggota</a:t>
            </a:r>
            <a:r>
              <a:rPr lang="en-US" sz="2000" dirty="0" smtClean="0"/>
              <a:t> </a:t>
            </a:r>
            <a:r>
              <a:rPr lang="en-US" sz="2000" dirty="0" err="1" smtClean="0"/>
              <a:t>tertentu</a:t>
            </a:r>
            <a:r>
              <a:rPr lang="en-US" sz="2000" dirty="0" smtClean="0"/>
              <a:t> </a:t>
            </a:r>
            <a:r>
              <a:rPr lang="en-US" sz="2000" dirty="0" err="1" smtClean="0"/>
              <a:t>dapat</a:t>
            </a:r>
            <a:r>
              <a:rPr lang="en-US" sz="2000" dirty="0" smtClean="0"/>
              <a:t> </a:t>
            </a:r>
            <a:r>
              <a:rPr lang="en-US" sz="2000" dirty="0" err="1" smtClean="0"/>
              <a:t>dikenal</a:t>
            </a:r>
            <a:r>
              <a:rPr lang="en-US" sz="2000" dirty="0" smtClean="0"/>
              <a:t> </a:t>
            </a:r>
            <a:r>
              <a:rPr lang="en-US" sz="2000" dirty="0" err="1" smtClean="0"/>
              <a:t>secara</a:t>
            </a:r>
            <a:r>
              <a:rPr lang="en-US" sz="2000" dirty="0" smtClean="0"/>
              <a:t> </a:t>
            </a:r>
            <a:r>
              <a:rPr lang="en-US" sz="2000" dirty="0" err="1" smtClean="0"/>
              <a:t>umum</a:t>
            </a:r>
            <a:r>
              <a:rPr lang="en-US" sz="2000" dirty="0" smtClean="0"/>
              <a:t>. </a:t>
            </a:r>
            <a:endParaRPr lang="id-ID" sz="2000" dirty="0" smtClean="0"/>
          </a:p>
          <a:p>
            <a:pPr marL="342900" lvl="1" indent="-342900" algn="just">
              <a:buFont typeface="Arial" charset="0"/>
              <a:buChar char="•"/>
            </a:pPr>
            <a:r>
              <a:rPr lang="en-US" sz="2000" b="1" i="1" dirty="0" err="1" smtClean="0">
                <a:solidFill>
                  <a:schemeClr val="tx2">
                    <a:lumMod val="75000"/>
                  </a:schemeClr>
                </a:solidFill>
              </a:rPr>
              <a:t>Kelompok</a:t>
            </a:r>
            <a:r>
              <a:rPr lang="en-US" sz="2000" b="1" i="1" dirty="0" smtClean="0">
                <a:solidFill>
                  <a:schemeClr val="tx2">
                    <a:lumMod val="75000"/>
                  </a:schemeClr>
                </a:solidFill>
              </a:rPr>
              <a:t> </a:t>
            </a:r>
            <a:r>
              <a:rPr lang="en-US" sz="2000" b="1" i="1" dirty="0" err="1" smtClean="0">
                <a:solidFill>
                  <a:schemeClr val="tx2">
                    <a:lumMod val="75000"/>
                  </a:schemeClr>
                </a:solidFill>
              </a:rPr>
              <a:t>sangat</a:t>
            </a:r>
            <a:r>
              <a:rPr lang="en-US" sz="2000" b="1" i="1" dirty="0" smtClean="0">
                <a:solidFill>
                  <a:schemeClr val="tx2">
                    <a:lumMod val="75000"/>
                  </a:schemeClr>
                </a:solidFill>
              </a:rPr>
              <a:t> </a:t>
            </a:r>
            <a:r>
              <a:rPr lang="en-US" sz="2000" b="1" i="1" dirty="0" err="1" smtClean="0">
                <a:solidFill>
                  <a:schemeClr val="tx2">
                    <a:lumMod val="75000"/>
                  </a:schemeClr>
                </a:solidFill>
              </a:rPr>
              <a:t>besar</a:t>
            </a:r>
            <a:endParaRPr lang="id-ID" sz="2000" b="1" dirty="0" smtClean="0">
              <a:solidFill>
                <a:schemeClr val="tx2">
                  <a:lumMod val="75000"/>
                </a:schemeClr>
              </a:solidFill>
            </a:endParaRPr>
          </a:p>
          <a:p>
            <a:pPr algn="just">
              <a:buNone/>
            </a:pPr>
            <a:r>
              <a:rPr lang="id-ID" sz="2000" dirty="0" smtClean="0"/>
              <a:t>	Jumlah </a:t>
            </a:r>
            <a:r>
              <a:rPr lang="id-ID" sz="2000" dirty="0" smtClean="0"/>
              <a:t>anggotanya berkisar antara 10.000 orang hingga tak terbatas.</a:t>
            </a:r>
            <a:endParaRPr lang="fr-CA" sz="2000" dirty="0" smtClean="0">
              <a:solidFill>
                <a:srgbClr val="438BC4"/>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William Graham Sumner</a:t>
            </a:r>
            <a:endParaRPr lang="fr-CA" dirty="0" smtClean="0">
              <a:solidFill>
                <a:schemeClr val="bg1"/>
              </a:solidFill>
            </a:endParaRPr>
          </a:p>
        </p:txBody>
      </p:sp>
      <p:sp>
        <p:nvSpPr>
          <p:cNvPr id="6" name="Espace réservé du contenu 2"/>
          <p:cNvSpPr>
            <a:spLocks noGrp="1"/>
          </p:cNvSpPr>
          <p:nvPr>
            <p:ph idx="1"/>
          </p:nvPr>
        </p:nvSpPr>
        <p:spPr>
          <a:xfrm>
            <a:off x="457200" y="1357298"/>
            <a:ext cx="8229600" cy="4929222"/>
          </a:xfrm>
        </p:spPr>
        <p:txBody>
          <a:bodyPr rtlCol="0">
            <a:noAutofit/>
          </a:bodyPr>
          <a:lstStyle/>
          <a:p>
            <a:pPr algn="just">
              <a:buNone/>
            </a:pPr>
            <a:r>
              <a:rPr lang="id-ID" dirty="0" smtClean="0"/>
              <a:t>	</a:t>
            </a:r>
            <a:r>
              <a:rPr lang="id-ID" sz="2900" dirty="0" smtClean="0"/>
              <a:t>William </a:t>
            </a:r>
            <a:r>
              <a:rPr lang="id-ID" sz="2900" dirty="0" smtClean="0"/>
              <a:t>Graham Sumner (dalam Sunarto, 2008) m</a:t>
            </a:r>
            <a:r>
              <a:rPr lang="en-US" sz="2900" dirty="0" err="1" smtClean="0"/>
              <a:t>engungkapkan</a:t>
            </a:r>
            <a:r>
              <a:rPr lang="en-US" sz="2900" dirty="0" smtClean="0"/>
              <a:t> </a:t>
            </a:r>
            <a:r>
              <a:rPr lang="en-US" sz="2900" dirty="0" err="1" smtClean="0"/>
              <a:t>pembedaan</a:t>
            </a:r>
            <a:r>
              <a:rPr lang="en-US" sz="2900" dirty="0" smtClean="0"/>
              <a:t> </a:t>
            </a:r>
            <a:r>
              <a:rPr lang="en-US" sz="2900" dirty="0" err="1" smtClean="0"/>
              <a:t>antara</a:t>
            </a:r>
            <a:r>
              <a:rPr lang="en-US" sz="2900" dirty="0" smtClean="0"/>
              <a:t> </a:t>
            </a:r>
            <a:r>
              <a:rPr lang="en-US" sz="2900" dirty="0" err="1" smtClean="0"/>
              <a:t>kelompok</a:t>
            </a:r>
            <a:r>
              <a:rPr lang="en-US" sz="2900" dirty="0" smtClean="0"/>
              <a:t> </a:t>
            </a:r>
            <a:r>
              <a:rPr lang="en-US" sz="2900" dirty="0" err="1" smtClean="0"/>
              <a:t>kita</a:t>
            </a:r>
            <a:r>
              <a:rPr lang="en-US" sz="2900" dirty="0" smtClean="0"/>
              <a:t> (</a:t>
            </a:r>
            <a:r>
              <a:rPr lang="en-US" sz="2900" i="1" dirty="0" smtClean="0"/>
              <a:t>we-group</a:t>
            </a:r>
            <a:r>
              <a:rPr lang="en-US" sz="2900" dirty="0" smtClean="0"/>
              <a:t>) </a:t>
            </a:r>
            <a:r>
              <a:rPr lang="en-US" sz="2900" dirty="0" err="1" smtClean="0"/>
              <a:t>atau</a:t>
            </a:r>
            <a:r>
              <a:rPr lang="en-US" sz="2900" dirty="0" smtClean="0"/>
              <a:t> </a:t>
            </a:r>
            <a:r>
              <a:rPr lang="en-US" sz="2900" b="1" dirty="0" err="1" smtClean="0">
                <a:solidFill>
                  <a:schemeClr val="tx2">
                    <a:lumMod val="75000"/>
                  </a:schemeClr>
                </a:solidFill>
              </a:rPr>
              <a:t>kelompok</a:t>
            </a:r>
            <a:r>
              <a:rPr lang="en-US" sz="2900" b="1" dirty="0" smtClean="0">
                <a:solidFill>
                  <a:schemeClr val="tx2">
                    <a:lumMod val="75000"/>
                  </a:schemeClr>
                </a:solidFill>
              </a:rPr>
              <a:t> </a:t>
            </a:r>
            <a:r>
              <a:rPr lang="en-US" sz="2900" b="1" dirty="0" err="1" smtClean="0">
                <a:solidFill>
                  <a:schemeClr val="tx2">
                    <a:lumMod val="75000"/>
                  </a:schemeClr>
                </a:solidFill>
              </a:rPr>
              <a:t>dalam</a:t>
            </a:r>
            <a:r>
              <a:rPr lang="en-US" sz="2900" b="1" dirty="0" smtClean="0">
                <a:solidFill>
                  <a:schemeClr val="tx2">
                    <a:lumMod val="75000"/>
                  </a:schemeClr>
                </a:solidFill>
              </a:rPr>
              <a:t> (</a:t>
            </a:r>
            <a:r>
              <a:rPr lang="en-US" sz="2900" b="1" i="1" dirty="0" smtClean="0">
                <a:solidFill>
                  <a:schemeClr val="tx2">
                    <a:lumMod val="75000"/>
                  </a:schemeClr>
                </a:solidFill>
              </a:rPr>
              <a:t>in-group</a:t>
            </a:r>
            <a:r>
              <a:rPr lang="en-US" sz="2900" b="1" dirty="0" smtClean="0">
                <a:solidFill>
                  <a:schemeClr val="tx2">
                    <a:lumMod val="75000"/>
                  </a:schemeClr>
                </a:solidFill>
              </a:rPr>
              <a:t>) </a:t>
            </a:r>
            <a:r>
              <a:rPr lang="en-US" sz="2900" dirty="0" err="1" smtClean="0"/>
              <a:t>dengan</a:t>
            </a:r>
            <a:r>
              <a:rPr lang="en-US" sz="2900" dirty="0" smtClean="0"/>
              <a:t> </a:t>
            </a:r>
            <a:r>
              <a:rPr lang="en-US" sz="2900" dirty="0" err="1" smtClean="0"/>
              <a:t>orang</a:t>
            </a:r>
            <a:r>
              <a:rPr lang="en-US" sz="2900" dirty="0" smtClean="0"/>
              <a:t> lain </a:t>
            </a:r>
            <a:r>
              <a:rPr lang="en-US" sz="2900" dirty="0" err="1" smtClean="0"/>
              <a:t>maupun</a:t>
            </a:r>
            <a:r>
              <a:rPr lang="en-US" sz="2900" dirty="0" smtClean="0"/>
              <a:t> </a:t>
            </a:r>
            <a:r>
              <a:rPr lang="en-US" sz="2900" dirty="0" err="1" smtClean="0"/>
              <a:t>kelompok</a:t>
            </a:r>
            <a:r>
              <a:rPr lang="en-US" sz="2900" dirty="0" smtClean="0"/>
              <a:t> lain (</a:t>
            </a:r>
            <a:r>
              <a:rPr lang="en-US" sz="2900" i="1" dirty="0" smtClean="0"/>
              <a:t>other-group</a:t>
            </a:r>
            <a:r>
              <a:rPr lang="en-US" sz="2900" dirty="0" smtClean="0"/>
              <a:t>) </a:t>
            </a:r>
            <a:r>
              <a:rPr lang="en-US" sz="2900" dirty="0" err="1" smtClean="0"/>
              <a:t>atau</a:t>
            </a:r>
            <a:r>
              <a:rPr lang="en-US" sz="2900" dirty="0" smtClean="0"/>
              <a:t> </a:t>
            </a:r>
            <a:r>
              <a:rPr lang="en-US" sz="2900" b="1" dirty="0" err="1" smtClean="0">
                <a:solidFill>
                  <a:schemeClr val="tx2">
                    <a:lumMod val="75000"/>
                  </a:schemeClr>
                </a:solidFill>
              </a:rPr>
              <a:t>kelompok</a:t>
            </a:r>
            <a:r>
              <a:rPr lang="en-US" sz="2900" b="1" dirty="0" smtClean="0">
                <a:solidFill>
                  <a:schemeClr val="tx2">
                    <a:lumMod val="75000"/>
                  </a:schemeClr>
                </a:solidFill>
              </a:rPr>
              <a:t> </a:t>
            </a:r>
            <a:r>
              <a:rPr lang="en-US" sz="2900" b="1" dirty="0" err="1" smtClean="0">
                <a:solidFill>
                  <a:schemeClr val="tx2">
                    <a:lumMod val="75000"/>
                  </a:schemeClr>
                </a:solidFill>
              </a:rPr>
              <a:t>luar</a:t>
            </a:r>
            <a:r>
              <a:rPr lang="en-US" sz="2900" b="1" dirty="0" smtClean="0">
                <a:solidFill>
                  <a:schemeClr val="tx2">
                    <a:lumMod val="75000"/>
                  </a:schemeClr>
                </a:solidFill>
              </a:rPr>
              <a:t> (</a:t>
            </a:r>
            <a:r>
              <a:rPr lang="en-US" sz="2900" b="1" i="1" dirty="0" smtClean="0">
                <a:solidFill>
                  <a:schemeClr val="tx2">
                    <a:lumMod val="75000"/>
                  </a:schemeClr>
                </a:solidFill>
              </a:rPr>
              <a:t>out-group</a:t>
            </a:r>
            <a:r>
              <a:rPr lang="en-US" sz="2900" b="1" dirty="0" smtClean="0">
                <a:solidFill>
                  <a:schemeClr val="tx2">
                    <a:lumMod val="75000"/>
                  </a:schemeClr>
                </a:solidFill>
              </a:rPr>
              <a:t>)</a:t>
            </a:r>
            <a:r>
              <a:rPr lang="en-US" sz="2900" dirty="0" smtClean="0"/>
              <a:t>.</a:t>
            </a:r>
            <a:endParaRPr lang="id-ID" sz="2900" dirty="0" smtClean="0"/>
          </a:p>
          <a:p>
            <a:pPr algn="just">
              <a:buNone/>
            </a:pPr>
            <a:r>
              <a:rPr lang="id-ID" sz="2900" dirty="0" smtClean="0"/>
              <a:t>	</a:t>
            </a:r>
            <a:r>
              <a:rPr lang="id-ID" sz="2900" dirty="0" smtClean="0"/>
              <a:t>Menurut </a:t>
            </a:r>
            <a:r>
              <a:rPr lang="id-ID" sz="2900" dirty="0" smtClean="0"/>
              <a:t>Sumner, di kalangan kelompok dalam dijumpai persahabatan, kerja sama, keteraturan, dan kedamaian. Sedangkan hubungan antara kelompok dalam dengan kelompok luar cenderung ditandai kecurigaan, kebencian, permusuhan, perang, dan sebagainya.</a:t>
            </a:r>
            <a:endParaRPr lang="fr-CA" sz="2900" dirty="0" smtClean="0">
              <a:solidFill>
                <a:srgbClr val="438BC4"/>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113</Template>
  <TotalTime>100</TotalTime>
  <Words>172</Words>
  <Application>Microsoft Office PowerPoint</Application>
  <PresentationFormat>On-screen Show (4:3)</PresentationFormat>
  <Paragraphs>59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113</vt:lpstr>
      <vt:lpstr>KLASIFIKASI KELOMPOK SOSIAL MENURUT AHLI</vt:lpstr>
      <vt:lpstr>Emile Durkheim</vt:lpstr>
      <vt:lpstr>Ferdinand Tonnies</vt:lpstr>
      <vt:lpstr>R.C. Ziller</vt:lpstr>
      <vt:lpstr>Robert Bierstedt</vt:lpstr>
      <vt:lpstr>Robert K. Merton</vt:lpstr>
      <vt:lpstr>Ronald B. Adler</vt:lpstr>
      <vt:lpstr>Theodore Caplow</vt:lpstr>
      <vt:lpstr>William Graham Sumner</vt:lpstr>
      <vt:lpstr>Pertanyaan Uji Pengetahuan</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windows7</dc:creator>
  <cp:lastModifiedBy>windows7</cp:lastModifiedBy>
  <cp:revision>24</cp:revision>
  <dcterms:created xsi:type="dcterms:W3CDTF">2013-11-10T09:33:00Z</dcterms:created>
  <dcterms:modified xsi:type="dcterms:W3CDTF">2014-05-19T02:17:31Z</dcterms:modified>
</cp:coreProperties>
</file>