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80" r:id="rId4"/>
    <p:sldId id="279" r:id="rId5"/>
    <p:sldId id="278" r:id="rId6"/>
    <p:sldId id="277" r:id="rId7"/>
    <p:sldId id="267" r:id="rId8"/>
    <p:sldId id="271" r:id="rId9"/>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BC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1BCB4BFB-C592-43DD-8534-D5BFBD047DA2}"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D58E3-03F6-43CB-97EA-78B480AB334F}"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D5E4BF17-EB2D-4421-9148-E164C4E6CCAF}"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567A55E0-2E1E-4746-8B49-956CCF497BA7}"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2E133756-5A67-42D3-A0F8-BB4001F040C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AD44188-DB3A-41C0-9C1F-ADBAC714E27C}"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49E952C1-F75D-4FBC-A125-144669E02B1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92BAE-E176-4313-AD28-0390A1B30A68}"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11A26574-1E84-4F82-B3C3-9E87611C683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DC043B3-1B15-4A73-A852-221BC13EA1D4}"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7A5E4C10-B9B1-4197-99DD-A9934C0A17D5}"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E7C6BD2-42C9-4FD9-90E6-BADDD64D794B}"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2F728A79-882A-421E-AE52-9AF55DFCFE66}" type="datetimeFigureOut">
              <a:rPr lang="fr-FR"/>
              <a:pPr>
                <a:defRPr/>
              </a:pPr>
              <a:t>19/05/2014</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A6925354-E7F1-46CF-99E4-C5D4A79DE230}"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88E31762-948D-49DC-BB42-03650B8E6BA7}" type="datetimeFigureOut">
              <a:rPr lang="fr-FR"/>
              <a:pPr>
                <a:defRPr/>
              </a:pPr>
              <a:t>19/05/2014</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17624E5-E79E-48A7-9611-C310E52B9B39}"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CC3AF08-E72C-4B91-A260-BC3A38D3BADD}" type="datetimeFigureOut">
              <a:rPr lang="fr-FR"/>
              <a:pPr>
                <a:defRPr/>
              </a:pPr>
              <a:t>19/05/2014</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FEBF6982-B7BC-477D-961A-47143FC6697C}"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2045F3E4-3DE1-427B-8236-A58D33B19ADC}"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436D79A-6F2E-438A-B5FA-7593A2FE1E1F}"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7D838C25-D547-46AC-B6FE-CE870D736FAB}"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A479AE6E-0B55-4E32-865C-0B8D3AF701E9}"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172826D-E893-493D-80E5-50E3D6010B79}" type="datetimeFigureOut">
              <a:rPr lang="fr-FR"/>
              <a:pPr>
                <a:defRPr/>
              </a:pPr>
              <a:t>19/05/2014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1D44B36-6031-45EF-9A2D-380B3024FDE4}"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1300194" y="1558918"/>
            <a:ext cx="7772400" cy="869950"/>
          </a:xfrm>
        </p:spPr>
        <p:txBody>
          <a:bodyPr/>
          <a:lstStyle/>
          <a:p>
            <a:r>
              <a:rPr lang="id-ID" sz="3600" b="1" dirty="0" smtClean="0">
                <a:solidFill>
                  <a:schemeClr val="tx2">
                    <a:lumMod val="75000"/>
                  </a:schemeClr>
                </a:solidFill>
              </a:rPr>
              <a:t>TEORI PEMBENTUKAN KELOMPOK SOSIAL</a:t>
            </a:r>
            <a:endParaRPr lang="fr-CA" sz="3600" b="1" dirty="0" smtClean="0">
              <a:solidFill>
                <a:schemeClr val="tx2">
                  <a:lumMod val="75000"/>
                </a:schemeClr>
              </a:solidFill>
            </a:endParaRPr>
          </a:p>
        </p:txBody>
      </p:sp>
      <p:pic>
        <p:nvPicPr>
          <p:cNvPr id="4" name="Picture 1"/>
          <p:cNvPicPr>
            <a:picLocks noChangeAspect="1" noChangeArrowheads="1"/>
          </p:cNvPicPr>
          <p:nvPr/>
        </p:nvPicPr>
        <p:blipFill>
          <a:blip r:embed="rId3"/>
          <a:srcRect/>
          <a:stretch>
            <a:fillRect/>
          </a:stretch>
        </p:blipFill>
        <p:spPr bwMode="auto">
          <a:xfrm>
            <a:off x="0" y="1500174"/>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Teori Aktivitas-Interaksi-Sentimen</a:t>
            </a:r>
            <a:endParaRPr lang="fr-CA" dirty="0" smtClean="0">
              <a:solidFill>
                <a:schemeClr val="bg1"/>
              </a:solidFill>
            </a:endParaRPr>
          </a:p>
        </p:txBody>
      </p:sp>
      <p:sp>
        <p:nvSpPr>
          <p:cNvPr id="6" name="Espace réservé du contenu 2"/>
          <p:cNvSpPr>
            <a:spLocks noGrp="1"/>
          </p:cNvSpPr>
          <p:nvPr>
            <p:ph idx="1"/>
          </p:nvPr>
        </p:nvSpPr>
        <p:spPr>
          <a:xfrm>
            <a:off x="457200" y="1928802"/>
            <a:ext cx="8229600" cy="4197361"/>
          </a:xfrm>
        </p:spPr>
        <p:txBody>
          <a:bodyPr rtlCol="0">
            <a:normAutofit/>
          </a:bodyPr>
          <a:lstStyle/>
          <a:p>
            <a:pPr lvl="1" algn="just">
              <a:buNone/>
            </a:pPr>
            <a:r>
              <a:rPr lang="id-ID" dirty="0" smtClean="0"/>
              <a:t>	Teori yang dikemukakan oleh George C. Homans ini mengemukakan bahwa kelompok terbentuk karena individu-individu melakukan aktivitas bersama secara intensif sehingga memperluas wujud dan cakupan interaksi di antara mereka. Pada akhirnya, akan muncul sentimen (emosi atau perasaan) keterikatan satu sama lain sebagai faktor pembentuk kelompok sosial.</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Teori Alasan Praktis</a:t>
            </a:r>
            <a:endParaRPr lang="fr-CA" dirty="0" smtClean="0">
              <a:solidFill>
                <a:schemeClr val="bg1"/>
              </a:solidFill>
            </a:endParaRPr>
          </a:p>
        </p:txBody>
      </p:sp>
      <p:sp>
        <p:nvSpPr>
          <p:cNvPr id="6" name="Espace réservé du contenu 2"/>
          <p:cNvSpPr>
            <a:spLocks noGrp="1"/>
          </p:cNvSpPr>
          <p:nvPr>
            <p:ph idx="1"/>
          </p:nvPr>
        </p:nvSpPr>
        <p:spPr>
          <a:xfrm>
            <a:off x="457200" y="1928802"/>
            <a:ext cx="8229600" cy="4197361"/>
          </a:xfrm>
        </p:spPr>
        <p:txBody>
          <a:bodyPr rtlCol="0">
            <a:normAutofit/>
          </a:bodyPr>
          <a:lstStyle/>
          <a:p>
            <a:pPr lvl="1" algn="just">
              <a:buNone/>
            </a:pPr>
            <a:r>
              <a:rPr lang="id-ID" dirty="0" smtClean="0"/>
              <a:t>	Teori alasan praktis (</a:t>
            </a:r>
            <a:r>
              <a:rPr lang="id-ID" i="1" dirty="0" smtClean="0"/>
              <a:t>practicalities of group formation</a:t>
            </a:r>
            <a:r>
              <a:rPr lang="id-ID" dirty="0" smtClean="0"/>
              <a:t>) dari H. Joseph Reitz berasumsi bahwa individu bergabung dalam suatu kelompok untuk memenuhi beragam kebutuhan praktis.</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Teori Hubungan Pribadi</a:t>
            </a:r>
            <a:endParaRPr lang="fr-CA" dirty="0" smtClean="0">
              <a:solidFill>
                <a:schemeClr val="bg1"/>
              </a:solidFill>
            </a:endParaRPr>
          </a:p>
        </p:txBody>
      </p:sp>
      <p:sp>
        <p:nvSpPr>
          <p:cNvPr id="6" name="Espace réservé du contenu 2"/>
          <p:cNvSpPr>
            <a:spLocks noGrp="1"/>
          </p:cNvSpPr>
          <p:nvPr>
            <p:ph idx="1"/>
          </p:nvPr>
        </p:nvSpPr>
        <p:spPr>
          <a:xfrm>
            <a:off x="457200" y="1928802"/>
            <a:ext cx="8229600" cy="4197361"/>
          </a:xfrm>
        </p:spPr>
        <p:txBody>
          <a:bodyPr rtlCol="0">
            <a:normAutofit/>
          </a:bodyPr>
          <a:lstStyle/>
          <a:p>
            <a:pPr algn="just">
              <a:buNone/>
            </a:pPr>
            <a:r>
              <a:rPr lang="id-ID" dirty="0" smtClean="0"/>
              <a:t>	</a:t>
            </a:r>
            <a:r>
              <a:rPr lang="pt-BR" dirty="0" smtClean="0"/>
              <a:t>Teori ini disebut juga sebagai teori FIRO-B (</a:t>
            </a:r>
            <a:r>
              <a:rPr lang="pt-BR" i="1" dirty="0" smtClean="0"/>
              <a:t>Fundamental Interpersonal Relation Orientation Behavior</a:t>
            </a:r>
            <a:r>
              <a:rPr lang="pt-BR" dirty="0" smtClean="0"/>
              <a:t>) dan dikemukakan oleh W.C. Schutz. Inti teori FIRO-B ialah bahwa manusia berkelompok untuk memenuhi kebutuhan dasar dalam hubungan antar pribadi, yakni </a:t>
            </a:r>
            <a:r>
              <a:rPr lang="id-ID" dirty="0" smtClean="0"/>
              <a:t>k</a:t>
            </a:r>
            <a:r>
              <a:rPr lang="pt-BR" dirty="0" smtClean="0"/>
              <a:t>ebutuhan inklusi, </a:t>
            </a:r>
            <a:r>
              <a:rPr lang="id-ID" dirty="0" smtClean="0"/>
              <a:t>kebutuhan kontrol, dan kebutuhan afeksi.</a:t>
            </a:r>
          </a:p>
          <a:p>
            <a:pPr lvl="1" algn="just">
              <a:buNone/>
            </a:pP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Teori Identitas Sosial</a:t>
            </a:r>
            <a:endParaRPr lang="fr-CA" dirty="0" smtClean="0">
              <a:solidFill>
                <a:schemeClr val="bg1"/>
              </a:solidFill>
            </a:endParaRPr>
          </a:p>
        </p:txBody>
      </p:sp>
      <p:sp>
        <p:nvSpPr>
          <p:cNvPr id="6" name="Espace réservé du contenu 2"/>
          <p:cNvSpPr>
            <a:spLocks noGrp="1"/>
          </p:cNvSpPr>
          <p:nvPr>
            <p:ph idx="1"/>
          </p:nvPr>
        </p:nvSpPr>
        <p:spPr>
          <a:xfrm>
            <a:off x="457200" y="2285992"/>
            <a:ext cx="8229600" cy="3840171"/>
          </a:xfrm>
        </p:spPr>
        <p:txBody>
          <a:bodyPr rtlCol="0">
            <a:normAutofit/>
          </a:bodyPr>
          <a:lstStyle/>
          <a:p>
            <a:pPr lvl="1" algn="just">
              <a:buNone/>
            </a:pPr>
            <a:r>
              <a:rPr lang="id-ID" dirty="0" smtClean="0"/>
              <a:t>	</a:t>
            </a:r>
            <a:r>
              <a:rPr lang="pt-BR" dirty="0" smtClean="0"/>
              <a:t>Teori yang dikemukakan oleh M. Billig ini </a:t>
            </a:r>
            <a:r>
              <a:rPr lang="id-ID" dirty="0" smtClean="0"/>
              <a:t>menegaskan bahwa</a:t>
            </a:r>
            <a:r>
              <a:rPr lang="pt-BR" dirty="0" smtClean="0"/>
              <a:t> kelompok </a:t>
            </a:r>
            <a:r>
              <a:rPr lang="id-ID" dirty="0" smtClean="0"/>
              <a:t>terbentuk karena adanya se</a:t>
            </a:r>
            <a:r>
              <a:rPr lang="pt-BR" dirty="0" smtClean="0"/>
              <a:t>kumpulan orang-orang yang menyadari atau mengetahui adanya satu identitas sosial bersama.</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Teori Identitas Kelompok</a:t>
            </a:r>
            <a:endParaRPr lang="fr-CA" dirty="0" smtClean="0">
              <a:solidFill>
                <a:schemeClr val="bg1"/>
              </a:solidFill>
            </a:endParaRPr>
          </a:p>
        </p:txBody>
      </p:sp>
      <p:sp>
        <p:nvSpPr>
          <p:cNvPr id="6" name="Espace réservé du contenu 2"/>
          <p:cNvSpPr>
            <a:spLocks noGrp="1"/>
          </p:cNvSpPr>
          <p:nvPr>
            <p:ph idx="1"/>
          </p:nvPr>
        </p:nvSpPr>
        <p:spPr>
          <a:xfrm>
            <a:off x="457200" y="2285992"/>
            <a:ext cx="8229600" cy="3840171"/>
          </a:xfrm>
        </p:spPr>
        <p:txBody>
          <a:bodyPr rtlCol="0">
            <a:normAutofit/>
          </a:bodyPr>
          <a:lstStyle/>
          <a:p>
            <a:pPr lvl="1" algn="just">
              <a:buNone/>
            </a:pPr>
            <a:r>
              <a:rPr lang="id-ID" dirty="0" smtClean="0"/>
              <a:t>	</a:t>
            </a:r>
            <a:r>
              <a:rPr lang="pt-BR" dirty="0" smtClean="0"/>
              <a:t>Teori yang dike</a:t>
            </a:r>
            <a:r>
              <a:rPr lang="id-ID" dirty="0" smtClean="0"/>
              <a:t>mbangkan</a:t>
            </a:r>
            <a:r>
              <a:rPr lang="pt-BR" dirty="0" smtClean="0"/>
              <a:t> oleh </a:t>
            </a:r>
            <a:r>
              <a:rPr lang="en-US" dirty="0" err="1" smtClean="0"/>
              <a:t>D.L.</a:t>
            </a:r>
            <a:r>
              <a:rPr lang="en-US" dirty="0" smtClean="0"/>
              <a:t> Horowitz </a:t>
            </a:r>
            <a:r>
              <a:rPr lang="pt-BR" dirty="0" smtClean="0"/>
              <a:t>ini</a:t>
            </a:r>
            <a:r>
              <a:rPr lang="id-ID" dirty="0" smtClean="0"/>
              <a:t> mengemukakan bahwa individu-individu dapat mengelompok karena memiliki kesamaan identitas etnis atau suku bangsa.</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Pertanyaan Uji Pengetahuan</a:t>
            </a:r>
            <a:endParaRPr lang="fr-CA" dirty="0" smtClean="0">
              <a:solidFill>
                <a:schemeClr val="bg1"/>
              </a:solidFill>
            </a:endParaRPr>
          </a:p>
        </p:txBody>
      </p:sp>
      <p:sp>
        <p:nvSpPr>
          <p:cNvPr id="6" name="Espace réservé du contenu 2"/>
          <p:cNvSpPr>
            <a:spLocks noGrp="1"/>
          </p:cNvSpPr>
          <p:nvPr>
            <p:ph idx="1"/>
          </p:nvPr>
        </p:nvSpPr>
        <p:spPr>
          <a:xfrm>
            <a:off x="457200" y="2428868"/>
            <a:ext cx="8229600" cy="3697295"/>
          </a:xfrm>
        </p:spPr>
        <p:txBody>
          <a:bodyPr rtlCol="0">
            <a:normAutofit/>
          </a:bodyPr>
          <a:lstStyle/>
          <a:p>
            <a:pPr marL="514350" lvl="0" indent="-514350">
              <a:buFont typeface="+mj-lt"/>
              <a:buAutoNum type="arabicPeriod"/>
            </a:pPr>
            <a:r>
              <a:rPr lang="id-ID" dirty="0" smtClean="0"/>
              <a:t>Jelaskan asumsi dari </a:t>
            </a:r>
            <a:r>
              <a:rPr lang="nb-NO" dirty="0" smtClean="0"/>
              <a:t>Teori Alasan Praktis</a:t>
            </a:r>
            <a:r>
              <a:rPr lang="id-ID" dirty="0" smtClean="0"/>
              <a:t> !</a:t>
            </a:r>
          </a:p>
          <a:p>
            <a:pPr marL="514350" indent="-514350">
              <a:buFont typeface="+mj-lt"/>
              <a:buAutoNum type="arabicPeriod"/>
            </a:pPr>
            <a:r>
              <a:rPr lang="id-ID" dirty="0" smtClean="0"/>
              <a:t>Jelaskan asumsi dari </a:t>
            </a:r>
            <a:r>
              <a:rPr lang="nb-NO" dirty="0" smtClean="0"/>
              <a:t>Teori Hubungan Pribadi</a:t>
            </a:r>
            <a:r>
              <a:rPr lang="id-ID" dirty="0" smtClean="0"/>
              <a:t>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428604"/>
            <a:ext cx="6543675" cy="4525963"/>
          </a:xfrm>
        </p:spPr>
        <p:txBody>
          <a:bodyPr/>
          <a:lstStyle/>
          <a:p>
            <a:pPr algn="ctr">
              <a:buNone/>
            </a:pPr>
            <a:r>
              <a:rPr lang="id-ID" dirty="0" smtClean="0"/>
              <a:t>	</a:t>
            </a:r>
          </a:p>
          <a:p>
            <a:pPr algn="ctr">
              <a:buNone/>
            </a:pPr>
            <a:endParaRPr lang="id-ID" dirty="0" smtClean="0">
              <a:solidFill>
                <a:schemeClr val="tx2">
                  <a:lumMod val="75000"/>
                </a:schemeClr>
              </a:solidFill>
            </a:endParaRPr>
          </a:p>
          <a:p>
            <a:pPr algn="ctr">
              <a:buNone/>
            </a:pPr>
            <a:endParaRPr lang="id-ID" dirty="0" smtClean="0">
              <a:solidFill>
                <a:schemeClr val="tx2">
                  <a:lumMod val="75000"/>
                </a:schemeClr>
              </a:solidFill>
            </a:endParaRPr>
          </a:p>
          <a:p>
            <a:pPr algn="ctr">
              <a:buNone/>
            </a:pPr>
            <a:endParaRPr lang="id-ID" sz="1800" dirty="0" smtClean="0">
              <a:solidFill>
                <a:schemeClr val="tx2">
                  <a:lumMod val="75000"/>
                </a:schemeClr>
              </a:solidFill>
            </a:endParaRPr>
          </a:p>
          <a:p>
            <a:pPr algn="ctr">
              <a:buNone/>
            </a:pPr>
            <a:r>
              <a:rPr lang="id-ID" sz="5400" b="1" dirty="0" smtClean="0">
                <a:solidFill>
                  <a:schemeClr val="tx2">
                    <a:lumMod val="75000"/>
                  </a:schemeClr>
                </a:solidFill>
              </a:rPr>
              <a:t>Salam Sosiologi !</a:t>
            </a:r>
            <a:endParaRPr lang="fr-CA" sz="5400" b="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113</Template>
  <TotalTime>64</TotalTime>
  <Words>35</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113</vt:lpstr>
      <vt:lpstr>TEORI PEMBENTUKAN KELOMPOK SOSIAL</vt:lpstr>
      <vt:lpstr>Teori Aktivitas-Interaksi-Sentimen</vt:lpstr>
      <vt:lpstr>Teori Alasan Praktis</vt:lpstr>
      <vt:lpstr>Teori Hubungan Pribadi</vt:lpstr>
      <vt:lpstr>Teori Identitas Sosial</vt:lpstr>
      <vt:lpstr>Teori Identitas Kelompok</vt:lpstr>
      <vt:lpstr>Pertanyaan Uji Pengetahuan</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windows7</dc:creator>
  <cp:lastModifiedBy>windows7</cp:lastModifiedBy>
  <cp:revision>17</cp:revision>
  <dcterms:created xsi:type="dcterms:W3CDTF">2013-11-10T09:33:00Z</dcterms:created>
  <dcterms:modified xsi:type="dcterms:W3CDTF">2014-05-19T02:07:47Z</dcterms:modified>
</cp:coreProperties>
</file>