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00" r:id="rId4"/>
    <p:sldId id="301" r:id="rId5"/>
    <p:sldId id="302" r:id="rId6"/>
    <p:sldId id="299" r:id="rId7"/>
    <p:sldId id="304" r:id="rId8"/>
    <p:sldId id="303" r:id="rId9"/>
    <p:sldId id="305" r:id="rId10"/>
    <p:sldId id="281"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33" autoAdjust="0"/>
    <p:restoredTop sz="94660"/>
  </p:normalViewPr>
  <p:slideViewPr>
    <p:cSldViewPr>
      <p:cViewPr varScale="1">
        <p:scale>
          <a:sx n="68" d="100"/>
          <a:sy n="68" d="100"/>
        </p:scale>
        <p:origin x="-11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928826"/>
          </a:xfrm>
        </p:spPr>
        <p:txBody>
          <a:bodyPr>
            <a:normAutofit fontScale="90000"/>
          </a:bodyPr>
          <a:lstStyle/>
          <a:p>
            <a:r>
              <a:rPr lang="en-US" sz="4400" dirty="0" smtClean="0"/>
              <a:t>FAKTOR PENDORONG DAN PENGHAMBAT PERUBAHAN </a:t>
            </a:r>
            <a:r>
              <a:rPr lang="en-US" sz="4400" dirty="0" smtClean="0"/>
              <a:t>SOSIAL</a:t>
            </a:r>
            <a:endParaRPr lang="en-US" sz="4400"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5072098"/>
          </a:xfrm>
        </p:spPr>
        <p:txBody>
          <a:bodyPr>
            <a:normAutofit/>
          </a:bodyPr>
          <a:lstStyle/>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i="1" dirty="0" smtClean="0"/>
              <a:t>passing</a:t>
            </a:r>
            <a:r>
              <a:rPr lang="en-US" dirty="0" smtClean="0"/>
              <a:t>’?</a:t>
            </a:r>
            <a:endParaRPr lang="en-US" dirty="0" smtClean="0"/>
          </a:p>
          <a:p>
            <a:pPr marL="514350" indent="-514350" algn="just">
              <a:buFont typeface="+mj-lt"/>
              <a:buAutoNum type="arabicPeriod"/>
            </a:pPr>
            <a:r>
              <a:rPr lang="en-US" dirty="0" err="1" smtClean="0"/>
              <a:t>Mengapa</a:t>
            </a:r>
            <a:r>
              <a:rPr lang="en-US" dirty="0" smtClean="0"/>
              <a:t> </a:t>
            </a:r>
            <a:r>
              <a:rPr lang="en-US" dirty="0" err="1" smtClean="0"/>
              <a:t>toleransi</a:t>
            </a:r>
            <a:r>
              <a:rPr lang="en-US" dirty="0" smtClean="0"/>
              <a:t> </a:t>
            </a:r>
            <a:r>
              <a:rPr lang="en-US" dirty="0" err="1" smtClean="0"/>
              <a:t>terhadap</a:t>
            </a:r>
            <a:r>
              <a:rPr lang="en-US" dirty="0" smtClean="0"/>
              <a:t> </a:t>
            </a:r>
            <a:r>
              <a:rPr lang="en-US" dirty="0" err="1" smtClean="0"/>
              <a:t>penyimpangan</a:t>
            </a:r>
            <a:r>
              <a:rPr lang="en-US" dirty="0" smtClean="0"/>
              <a:t> </a:t>
            </a:r>
            <a:r>
              <a:rPr lang="en-US" dirty="0" err="1" smtClean="0"/>
              <a:t>dapat</a:t>
            </a:r>
            <a:r>
              <a:rPr lang="en-US" dirty="0" smtClean="0"/>
              <a:t> </a:t>
            </a:r>
            <a:r>
              <a:rPr lang="en-US" dirty="0" err="1" smtClean="0"/>
              <a:t>mendorong</a:t>
            </a:r>
            <a:r>
              <a:rPr lang="en-US" dirty="0" smtClean="0"/>
              <a:t> </a:t>
            </a:r>
            <a:r>
              <a:rPr lang="en-US" dirty="0" err="1" smtClean="0"/>
              <a:t>perubahan</a:t>
            </a:r>
            <a:r>
              <a:rPr lang="en-US" dirty="0" smtClean="0"/>
              <a:t> </a:t>
            </a:r>
            <a:r>
              <a:rPr lang="en-US" dirty="0" err="1" smtClean="0"/>
              <a:t>sosial</a:t>
            </a:r>
            <a:r>
              <a:rPr lang="en-US" dirty="0" smtClean="0"/>
              <a:t>? </a:t>
            </a:r>
            <a:r>
              <a:rPr lang="en-US" dirty="0" err="1" smtClean="0"/>
              <a:t>Berikan</a:t>
            </a:r>
            <a:r>
              <a:rPr lang="en-US" dirty="0" smtClean="0"/>
              <a:t> </a:t>
            </a:r>
            <a:r>
              <a:rPr lang="en-US" dirty="0" err="1" smtClean="0"/>
              <a:t>contoh</a:t>
            </a:r>
            <a:r>
              <a:rPr lang="en-US" dirty="0" smtClean="0"/>
              <a:t> yang </a:t>
            </a:r>
            <a:r>
              <a:rPr lang="en-US" dirty="0" err="1" smtClean="0"/>
              <a:t>sesuai</a:t>
            </a:r>
            <a:r>
              <a:rPr lang="en-US" dirty="0" smtClean="0"/>
              <a:t>!</a:t>
            </a:r>
          </a:p>
          <a:p>
            <a:pPr marL="514350" indent="-514350" algn="just">
              <a:buFont typeface="+mj-lt"/>
              <a:buAutoNum type="arabicPeriod"/>
            </a:pPr>
            <a:r>
              <a:rPr lang="en-US" dirty="0" err="1" smtClean="0"/>
              <a:t>Mengapa</a:t>
            </a:r>
            <a:r>
              <a:rPr lang="en-US" dirty="0" smtClean="0"/>
              <a:t> </a:t>
            </a:r>
            <a:r>
              <a:rPr lang="en-US" dirty="0" err="1" smtClean="0"/>
              <a:t>sikap</a:t>
            </a:r>
            <a:r>
              <a:rPr lang="en-US" dirty="0" smtClean="0"/>
              <a:t> </a:t>
            </a:r>
            <a:r>
              <a:rPr lang="en-US" dirty="0" err="1" smtClean="0"/>
              <a:t>masyarakat</a:t>
            </a:r>
            <a:r>
              <a:rPr lang="en-US" dirty="0" smtClean="0"/>
              <a:t> yang </a:t>
            </a:r>
            <a:r>
              <a:rPr lang="en-US" dirty="0" err="1" smtClean="0"/>
              <a:t>tradisional</a:t>
            </a:r>
            <a:r>
              <a:rPr lang="en-US" dirty="0" smtClean="0"/>
              <a:t> </a:t>
            </a:r>
            <a:r>
              <a:rPr lang="en-US" dirty="0" err="1" smtClean="0"/>
              <a:t>dan</a:t>
            </a:r>
            <a:r>
              <a:rPr lang="en-US" dirty="0" smtClean="0"/>
              <a:t> </a:t>
            </a:r>
            <a:r>
              <a:rPr lang="en-US" dirty="0" err="1" smtClean="0"/>
              <a:t>konservatif</a:t>
            </a:r>
            <a:r>
              <a:rPr lang="en-US" dirty="0" smtClean="0"/>
              <a:t> </a:t>
            </a:r>
            <a:r>
              <a:rPr lang="en-US" dirty="0" err="1" smtClean="0"/>
              <a:t>dapat</a:t>
            </a:r>
            <a:r>
              <a:rPr lang="en-US" dirty="0" smtClean="0"/>
              <a:t> </a:t>
            </a:r>
            <a:r>
              <a:rPr lang="en-US" dirty="0" err="1" smtClean="0"/>
              <a:t>menghambat</a:t>
            </a:r>
            <a:r>
              <a:rPr lang="en-US" dirty="0" smtClean="0"/>
              <a:t> </a:t>
            </a:r>
            <a:r>
              <a:rPr lang="en-US" dirty="0" err="1" smtClean="0"/>
              <a:t>perubahan</a:t>
            </a:r>
            <a:r>
              <a:rPr lang="en-US" dirty="0" smtClean="0"/>
              <a:t> </a:t>
            </a:r>
            <a:r>
              <a:rPr lang="en-US" dirty="0" err="1" smtClean="0"/>
              <a:t>sosial</a:t>
            </a:r>
            <a:r>
              <a:rPr lang="en-US" dirty="0" smtClean="0"/>
              <a:t>?</a:t>
            </a:r>
            <a:endParaRPr lang="en-US" dirty="0" smtClean="0"/>
          </a:p>
          <a:p>
            <a:pPr algn="ctr">
              <a:buNone/>
            </a:pPr>
            <a:r>
              <a:rPr lang="en-US" dirty="0" smtClean="0"/>
              <a:t>	</a:t>
            </a:r>
            <a:endParaRPr lang="id-ID" i="1" dirty="0" smtClean="0">
              <a:solidFill>
                <a:schemeClr val="accent1">
                  <a:lumMod val="50000"/>
                </a:schemeClr>
              </a:solidFill>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PENDORONG</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lvl="0">
              <a:buNone/>
            </a:pPr>
            <a:r>
              <a:rPr lang="en-US" sz="1800" i="1" dirty="0" smtClean="0"/>
              <a:t>1) </a:t>
            </a:r>
            <a:r>
              <a:rPr lang="id-ID" sz="1800" i="1" dirty="0" smtClean="0"/>
              <a:t>Kontak </a:t>
            </a:r>
            <a:r>
              <a:rPr lang="id-ID" sz="1800" i="1" dirty="0" smtClean="0"/>
              <a:t>dengan kebudayaan lain </a:t>
            </a:r>
            <a:endParaRPr lang="en-US" sz="1800" dirty="0" smtClean="0"/>
          </a:p>
          <a:p>
            <a:pPr>
              <a:buNone/>
            </a:pPr>
            <a:r>
              <a:rPr lang="id-ID" sz="1800" dirty="0" smtClean="0"/>
              <a:t>Salah </a:t>
            </a:r>
            <a:r>
              <a:rPr lang="id-ID" sz="1800" dirty="0" smtClean="0"/>
              <a:t>satu proses yang menyangkut hal ini ialah difusi, yakni proses penyebaran unsur-unsur kebudayaan dari individu kepada individu lain dan dari satu masyarakat ke masyarakat lainnya. </a:t>
            </a:r>
            <a:r>
              <a:rPr lang="id-ID" sz="1800" dirty="0" smtClean="0"/>
              <a:t>Furnham </a:t>
            </a:r>
            <a:r>
              <a:rPr lang="id-ID" sz="1800" dirty="0" smtClean="0"/>
              <a:t>dan Bochner menguraikan pula sejumlah kemungkinan tanggapan masyarakat terhadap kebudayaan asing, yakni:</a:t>
            </a:r>
            <a:endParaRPr lang="en-US" sz="1800" dirty="0" smtClean="0"/>
          </a:p>
          <a:p>
            <a:pPr lvl="0"/>
            <a:r>
              <a:rPr lang="id-ID" sz="1800" i="1" dirty="0" smtClean="0"/>
              <a:t>Passing</a:t>
            </a:r>
            <a:r>
              <a:rPr lang="id-ID" sz="1800" dirty="0" smtClean="0"/>
              <a:t>, dimana anggota masyarakat menyingkirkan kebudayaannya yang asli dan serta-merta mengadopsi kebudayaan asing. Hal ini terjadi bila status kebudayaan asing dirasakan lebih tinggi.</a:t>
            </a:r>
            <a:endParaRPr lang="en-US" sz="1800" dirty="0" smtClean="0"/>
          </a:p>
          <a:p>
            <a:pPr lvl="0"/>
            <a:r>
              <a:rPr lang="id-ID" sz="1800" i="1" dirty="0" smtClean="0"/>
              <a:t>Chauvinist</a:t>
            </a:r>
            <a:r>
              <a:rPr lang="id-ID" sz="1800" dirty="0" smtClean="0"/>
              <a:t>, yakni anggota masyarakat menolak sama sekali segala bentuk pengaruh budaya asing atas dasar anggapan bahwa kebudayaan asli mereka lebih unggul.</a:t>
            </a:r>
            <a:endParaRPr lang="en-US" sz="1800" dirty="0" smtClean="0"/>
          </a:p>
          <a:p>
            <a:pPr lvl="0"/>
            <a:r>
              <a:rPr lang="id-ID" sz="1800" i="1" dirty="0" smtClean="0"/>
              <a:t>Marginal</a:t>
            </a:r>
            <a:r>
              <a:rPr lang="id-ID" sz="1800" dirty="0" smtClean="0"/>
              <a:t>, dimana anggota masyarakat merasa terombang-ambing di antara kebudayaan aslinya sendiri dengan kebudayaan asing.</a:t>
            </a:r>
            <a:endParaRPr lang="en-US" sz="1800" dirty="0" smtClean="0"/>
          </a:p>
          <a:p>
            <a:pPr lvl="0"/>
            <a:r>
              <a:rPr lang="id-ID" sz="1800" i="1" dirty="0" smtClean="0"/>
              <a:t>Mediating</a:t>
            </a:r>
            <a:r>
              <a:rPr lang="id-ID" sz="1800" dirty="0" smtClean="0"/>
              <a:t>, yaitu anggota masyarakat dapat menyatukan beragam identitas budayanya, bersifat selektif dalam menerima pengaruh kebudayaan asing, tanpa melupakan nilai budayanya sendiri.</a:t>
            </a:r>
            <a:endParaRPr lang="en-US" sz="18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PENDORONG</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lvl="0" algn="just">
              <a:buNone/>
            </a:pPr>
            <a:r>
              <a:rPr lang="en-US" sz="2100" i="1" dirty="0" smtClean="0"/>
              <a:t>2)  </a:t>
            </a:r>
            <a:r>
              <a:rPr lang="id-ID" sz="2100" i="1" dirty="0" smtClean="0"/>
              <a:t>Sistem </a:t>
            </a:r>
            <a:r>
              <a:rPr lang="id-ID" sz="2100" i="1" dirty="0" smtClean="0"/>
              <a:t>pendidikan formal yang maju</a:t>
            </a:r>
            <a:endParaRPr lang="en-US" sz="2100" dirty="0" smtClean="0"/>
          </a:p>
          <a:p>
            <a:pPr algn="just">
              <a:buNone/>
            </a:pPr>
            <a:r>
              <a:rPr lang="en-US" sz="2100" dirty="0" smtClean="0"/>
              <a:t>	</a:t>
            </a:r>
            <a:r>
              <a:rPr lang="id-ID" sz="2100" dirty="0" smtClean="0"/>
              <a:t>Kemajuan </a:t>
            </a:r>
            <a:r>
              <a:rPr lang="id-ID" sz="2100" dirty="0" smtClean="0"/>
              <a:t>sistem pendidikan formal akan menghasilkan individu-individu yang mampu berpikir secara ilmiah, peka akan kekurangan atau pun keterbatasan dalam masyarakatnya, sekaligus tanggap terhadap kemungkinan-kemungkinan melakukan perubahan ke arah lebih baik.</a:t>
            </a:r>
            <a:endParaRPr lang="en-US" sz="2100" dirty="0" smtClean="0"/>
          </a:p>
          <a:p>
            <a:pPr lvl="0" algn="just">
              <a:buNone/>
            </a:pPr>
            <a:r>
              <a:rPr lang="en-US" sz="2100" i="1" dirty="0" smtClean="0"/>
              <a:t>3)  </a:t>
            </a:r>
            <a:r>
              <a:rPr lang="id-ID" sz="2100" i="1" dirty="0" smtClean="0"/>
              <a:t>Sikap </a:t>
            </a:r>
            <a:r>
              <a:rPr lang="id-ID" sz="2100" i="1" dirty="0" smtClean="0"/>
              <a:t>menghargai hasil karya seseorang dan keinginan-keinginan untuk maju</a:t>
            </a:r>
            <a:endParaRPr lang="en-US" sz="2100" dirty="0" smtClean="0"/>
          </a:p>
          <a:p>
            <a:pPr algn="just">
              <a:buNone/>
            </a:pPr>
            <a:r>
              <a:rPr lang="en-US" sz="2100" dirty="0" smtClean="0"/>
              <a:t>	</a:t>
            </a:r>
            <a:r>
              <a:rPr lang="id-ID" sz="2100" dirty="0" smtClean="0"/>
              <a:t>Sikap </a:t>
            </a:r>
            <a:r>
              <a:rPr lang="id-ID" sz="2100" dirty="0" smtClean="0"/>
              <a:t>menghargai yang melembaga dalam masyarakat sejatinya merupakan pendorong atau rangsangan bagi penciptaan maupun penemuan baru yang dapat mengubah masyarakat.</a:t>
            </a:r>
            <a:endParaRPr lang="en-US" sz="2100" dirty="0" smtClean="0"/>
          </a:p>
          <a:p>
            <a:pPr lvl="0" algn="just">
              <a:buNone/>
            </a:pPr>
            <a:r>
              <a:rPr lang="en-US" sz="2100" i="1" dirty="0" smtClean="0"/>
              <a:t>4)  </a:t>
            </a:r>
            <a:r>
              <a:rPr lang="id-ID" sz="2100" i="1" dirty="0" smtClean="0"/>
              <a:t>Toleransi </a:t>
            </a:r>
            <a:r>
              <a:rPr lang="id-ID" sz="2100" i="1" dirty="0" smtClean="0"/>
              <a:t>terhadap perbuatan-perbuatan menyimpang</a:t>
            </a:r>
            <a:endParaRPr lang="en-US" sz="2100" dirty="0" smtClean="0"/>
          </a:p>
          <a:p>
            <a:pPr algn="just">
              <a:buNone/>
            </a:pPr>
            <a:r>
              <a:rPr lang="en-US" sz="2100" dirty="0" smtClean="0"/>
              <a:t>	</a:t>
            </a:r>
            <a:r>
              <a:rPr lang="id-ID" sz="2100" dirty="0" smtClean="0"/>
              <a:t>Semua </a:t>
            </a:r>
            <a:r>
              <a:rPr lang="id-ID" sz="2100" dirty="0" smtClean="0"/>
              <a:t>bentuk perubahan awalnya pasti pernah dianggap sebagai hal menyimpang. Semakin toleran masyarakat terhadap penyimpangan yang bukan merupakan kejahatan, maka kian besar kemungkinan terjadi perubahan sosial.</a:t>
            </a:r>
            <a:endParaRPr lang="en-US" sz="21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PENDORONG</a:t>
            </a:r>
            <a:endParaRPr lang="en-US" b="1" dirty="0">
              <a:solidFill>
                <a:srgbClr val="FF0000"/>
              </a:solidFill>
            </a:endParaRPr>
          </a:p>
        </p:txBody>
      </p:sp>
      <p:sp>
        <p:nvSpPr>
          <p:cNvPr id="5" name="Content Placeholder 4"/>
          <p:cNvSpPr>
            <a:spLocks noGrp="1"/>
          </p:cNvSpPr>
          <p:nvPr>
            <p:ph idx="1"/>
          </p:nvPr>
        </p:nvSpPr>
        <p:spPr>
          <a:xfrm>
            <a:off x="1357290" y="928670"/>
            <a:ext cx="7561889" cy="5572164"/>
          </a:xfrm>
        </p:spPr>
        <p:txBody>
          <a:bodyPr>
            <a:noAutofit/>
          </a:bodyPr>
          <a:lstStyle/>
          <a:p>
            <a:pPr lvl="0" algn="just">
              <a:buNone/>
            </a:pPr>
            <a:r>
              <a:rPr lang="en-US" sz="2200" i="1" dirty="0" smtClean="0"/>
              <a:t>5)  </a:t>
            </a:r>
            <a:r>
              <a:rPr lang="id-ID" sz="2200" i="1" dirty="0" smtClean="0"/>
              <a:t>Sistem </a:t>
            </a:r>
            <a:r>
              <a:rPr lang="id-ID" sz="2200" i="1" dirty="0" smtClean="0"/>
              <a:t>pelapisan masyarakat yang bersifat terbuka</a:t>
            </a:r>
            <a:endParaRPr lang="en-US" sz="2200" dirty="0" smtClean="0"/>
          </a:p>
          <a:p>
            <a:pPr algn="just">
              <a:buNone/>
            </a:pPr>
            <a:r>
              <a:rPr lang="en-US" sz="2200" dirty="0" smtClean="0"/>
              <a:t>	</a:t>
            </a:r>
            <a:r>
              <a:rPr lang="id-ID" sz="2200" dirty="0" smtClean="0"/>
              <a:t>Dengan </a:t>
            </a:r>
            <a:r>
              <a:rPr lang="id-ID" sz="2200" dirty="0" smtClean="0"/>
              <a:t>terbukanya kesempatan untuk memperbaiki status sosialnya, maka individu pun akan semakin termotivasi melakukan perubahan atas dasar kemampuan sendiri.</a:t>
            </a:r>
            <a:endParaRPr lang="en-US" sz="2200" dirty="0" smtClean="0"/>
          </a:p>
          <a:p>
            <a:pPr lvl="0" algn="just">
              <a:buNone/>
            </a:pPr>
            <a:r>
              <a:rPr lang="en-US" sz="2200" i="1" dirty="0" smtClean="0"/>
              <a:t>6)  </a:t>
            </a:r>
            <a:r>
              <a:rPr lang="id-ID" sz="2200" i="1" dirty="0" smtClean="0"/>
              <a:t>Penduduk </a:t>
            </a:r>
            <a:r>
              <a:rPr lang="id-ID" sz="2200" i="1" dirty="0" smtClean="0"/>
              <a:t>yang heterogen</a:t>
            </a:r>
            <a:endParaRPr lang="en-US" sz="2200" dirty="0" smtClean="0"/>
          </a:p>
          <a:p>
            <a:pPr algn="just">
              <a:buNone/>
            </a:pPr>
            <a:r>
              <a:rPr lang="en-US" sz="2200" dirty="0" smtClean="0"/>
              <a:t>	</a:t>
            </a:r>
            <a:r>
              <a:rPr lang="id-ID" sz="2200" dirty="0" smtClean="0"/>
              <a:t>Heterogenitas </a:t>
            </a:r>
            <a:r>
              <a:rPr lang="id-ID" sz="2200" dirty="0" smtClean="0"/>
              <a:t>yang tinggi mengandung potensi konflik yang besar. Dan seperti telah dibahas dalam sub-bab terdahulu, perubahan sosial bisa disebabkan oleh konflik dalam masyarakat.</a:t>
            </a:r>
            <a:endParaRPr lang="en-US" sz="2200" dirty="0" smtClean="0"/>
          </a:p>
          <a:p>
            <a:pPr lvl="0">
              <a:buNone/>
            </a:pPr>
            <a:r>
              <a:rPr lang="en-US" sz="2200" i="1" dirty="0" smtClean="0"/>
              <a:t>7)  </a:t>
            </a:r>
            <a:r>
              <a:rPr lang="id-ID" sz="2200" i="1" dirty="0" smtClean="0"/>
              <a:t>Ketidakpuasan </a:t>
            </a:r>
            <a:r>
              <a:rPr lang="id-ID" sz="2200" i="1" dirty="0" smtClean="0"/>
              <a:t>masyarakat terhadap bidang-bidang kehidupan tertentu</a:t>
            </a:r>
            <a:endParaRPr lang="en-US" sz="2200" dirty="0" smtClean="0"/>
          </a:p>
          <a:p>
            <a:pPr algn="just">
              <a:buNone/>
            </a:pPr>
            <a:r>
              <a:rPr lang="en-US" sz="2200" dirty="0" smtClean="0"/>
              <a:t>	</a:t>
            </a:r>
            <a:r>
              <a:rPr lang="id-ID" sz="2200" dirty="0" smtClean="0"/>
              <a:t>Masyarakat </a:t>
            </a:r>
            <a:r>
              <a:rPr lang="id-ID" sz="2200" dirty="0" smtClean="0"/>
              <a:t>yang puas adalah masyarakat yang sulit berubah. Sebaliknya, bila selalu ada ketidakpuasan, maka perubahan akan terus berlangsung menghasilkan kemajuan dan perbaikan secara berkelanjutan.</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PENDORONG</a:t>
            </a:r>
            <a:endParaRPr lang="en-US" b="1" dirty="0">
              <a:solidFill>
                <a:srgbClr val="FF0000"/>
              </a:solidFill>
            </a:endParaRPr>
          </a:p>
        </p:txBody>
      </p:sp>
      <p:sp>
        <p:nvSpPr>
          <p:cNvPr id="5" name="Content Placeholder 4"/>
          <p:cNvSpPr>
            <a:spLocks noGrp="1"/>
          </p:cNvSpPr>
          <p:nvPr>
            <p:ph idx="1"/>
          </p:nvPr>
        </p:nvSpPr>
        <p:spPr>
          <a:xfrm>
            <a:off x="1357290" y="928670"/>
            <a:ext cx="7561889" cy="5572164"/>
          </a:xfrm>
        </p:spPr>
        <p:txBody>
          <a:bodyPr>
            <a:noAutofit/>
          </a:bodyPr>
          <a:lstStyle/>
          <a:p>
            <a:pPr lvl="0">
              <a:buNone/>
            </a:pPr>
            <a:r>
              <a:rPr lang="en-US" sz="2200" i="1" dirty="0" smtClean="0"/>
              <a:t>8)  </a:t>
            </a:r>
            <a:r>
              <a:rPr lang="id-ID" sz="2400" i="1" dirty="0" smtClean="0"/>
              <a:t>Orientasi </a:t>
            </a:r>
            <a:r>
              <a:rPr lang="id-ID" sz="2400" i="1" dirty="0" smtClean="0"/>
              <a:t>ke masa depan</a:t>
            </a:r>
            <a:endParaRPr lang="en-US" sz="2400" dirty="0" smtClean="0"/>
          </a:p>
          <a:p>
            <a:pPr algn="just">
              <a:buNone/>
            </a:pPr>
            <a:r>
              <a:rPr lang="en-US" sz="2400" dirty="0" smtClean="0"/>
              <a:t>	</a:t>
            </a:r>
            <a:r>
              <a:rPr lang="id-ID" sz="2400" dirty="0" smtClean="0"/>
              <a:t>Masyarakat </a:t>
            </a:r>
            <a:r>
              <a:rPr lang="id-ID" sz="2400" dirty="0" smtClean="0"/>
              <a:t>dengan orientasi ke masa depan biasanya memiliki perencanaan jangka panjang untuk melakukan perubahan demi perubahan ke arah yang lebih baik. Mereka tahu pasti apa yang akan dilakukannya. Sedangkan hambatan dan rintangan hanya akan dianggap sebagai tantangan untuk mencapai hari esok yang lebih baik. </a:t>
            </a:r>
            <a:endParaRPr lang="en-US" sz="2400" dirty="0" smtClean="0"/>
          </a:p>
          <a:p>
            <a:pPr lvl="0">
              <a:buNone/>
            </a:pPr>
            <a:r>
              <a:rPr lang="en-US" sz="2400" i="1" dirty="0" smtClean="0"/>
              <a:t>9)  </a:t>
            </a:r>
            <a:r>
              <a:rPr lang="id-ID" sz="2400" i="1" dirty="0" smtClean="0"/>
              <a:t>Adanya </a:t>
            </a:r>
            <a:r>
              <a:rPr lang="id-ID" sz="2400" i="1" dirty="0" smtClean="0"/>
              <a:t>nilai yang menekankan pentingnya peningkatan taraf hidup</a:t>
            </a:r>
            <a:endParaRPr lang="en-US" sz="2400" dirty="0" smtClean="0"/>
          </a:p>
          <a:p>
            <a:pPr algn="just">
              <a:buNone/>
            </a:pPr>
            <a:r>
              <a:rPr lang="en-US" sz="2400" dirty="0" smtClean="0"/>
              <a:t>	</a:t>
            </a:r>
            <a:r>
              <a:rPr lang="id-ID" sz="2400" dirty="0" smtClean="0"/>
              <a:t>Nilai </a:t>
            </a:r>
            <a:r>
              <a:rPr lang="id-ID" sz="2400" dirty="0" smtClean="0"/>
              <a:t>optimisme, kerja keras, kesejahteraan, kemakmuran, prestasi, dan banyak lagi lainnya dapat dijadikan sebagai pedoman arah, sekaligus tenaga pendorong yang dahsyat bagi perubahan sosial.</a:t>
            </a:r>
            <a:endParaRPr lang="en-US" sz="2400" dirty="0" smtClean="0"/>
          </a:p>
          <a:p>
            <a:pPr algn="just">
              <a:buNone/>
            </a:pP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PENGHAMBAT</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marL="342900" lvl="1" indent="-342900">
              <a:buFont typeface="Arial" pitchFamily="34" charset="0"/>
              <a:buChar char="•"/>
            </a:pPr>
            <a:r>
              <a:rPr lang="id-ID" sz="2600" i="1" dirty="0" smtClean="0"/>
              <a:t>Kurangnya hubungan dengan masyarakat-masyarakat lain</a:t>
            </a:r>
            <a:endParaRPr lang="en-US" sz="2600" dirty="0" smtClean="0"/>
          </a:p>
          <a:p>
            <a:pPr algn="just">
              <a:buNone/>
            </a:pPr>
            <a:r>
              <a:rPr lang="en-US" sz="2600" dirty="0" smtClean="0"/>
              <a:t>	</a:t>
            </a:r>
            <a:r>
              <a:rPr lang="id-ID" sz="2600" dirty="0" smtClean="0"/>
              <a:t>Tanpa </a:t>
            </a:r>
            <a:r>
              <a:rPr lang="id-ID" sz="2600" dirty="0" smtClean="0"/>
              <a:t>adanya hubungan dengan masyarakat lain, sulit memperoleh pembanding yang dapat dijadikan patokan untuk menilai kekurangan dan keterbatasan dalam kebudayaan sendiri, sehingga perubahan sulit terjadi. </a:t>
            </a:r>
            <a:endParaRPr lang="en-US" sz="2600" dirty="0" smtClean="0"/>
          </a:p>
          <a:p>
            <a:pPr marL="342900" lvl="1" indent="-342900">
              <a:buFont typeface="Arial" pitchFamily="34" charset="0"/>
              <a:buChar char="•"/>
            </a:pPr>
            <a:r>
              <a:rPr lang="id-ID" sz="2600" i="1" dirty="0" smtClean="0"/>
              <a:t>Perkembangan ilmu pengetahuan yang terlambat</a:t>
            </a:r>
            <a:endParaRPr lang="en-US" sz="2600" dirty="0" smtClean="0"/>
          </a:p>
          <a:p>
            <a:pPr algn="just">
              <a:buNone/>
            </a:pPr>
            <a:r>
              <a:rPr lang="en-US" sz="2600" dirty="0" smtClean="0"/>
              <a:t>	</a:t>
            </a:r>
            <a:r>
              <a:rPr lang="id-ID" sz="2600" dirty="0" smtClean="0"/>
              <a:t>Keterbelakangan </a:t>
            </a:r>
            <a:r>
              <a:rPr lang="id-ID" sz="2600" dirty="0" smtClean="0"/>
              <a:t>dalam hal penguasaan ilmu pengetahuan dan teknologi akan menghalangi penciptaan maupun penemuan baru yang dapat menimbulkan perubahan sosial.</a:t>
            </a:r>
            <a:endParaRPr lang="en-US" sz="26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PENGHAMBAT</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marL="342900" lvl="1" indent="-342900" algn="just">
              <a:buFont typeface="Arial" pitchFamily="34" charset="0"/>
              <a:buChar char="•"/>
            </a:pPr>
            <a:r>
              <a:rPr lang="id-ID" sz="2600" i="1" dirty="0" smtClean="0"/>
              <a:t>Sikap masyarakat yang cenderung tradisional dan konservatif</a:t>
            </a:r>
            <a:endParaRPr lang="en-US" sz="2600" dirty="0" smtClean="0"/>
          </a:p>
          <a:p>
            <a:pPr algn="just">
              <a:buNone/>
            </a:pPr>
            <a:r>
              <a:rPr lang="en-US" sz="2600" dirty="0" smtClean="0"/>
              <a:t>	</a:t>
            </a:r>
            <a:r>
              <a:rPr lang="id-ID" sz="2600" dirty="0" smtClean="0"/>
              <a:t>Sikap </a:t>
            </a:r>
            <a:r>
              <a:rPr lang="id-ID" sz="2600" dirty="0" smtClean="0"/>
              <a:t>ini akan membuat masyarakat cenderung menutup diri, berpegang teguh pada nilai-nilai lama, sehingga sulit menerima berbagai bentuk perubahan. </a:t>
            </a:r>
            <a:endParaRPr lang="en-US" sz="2600" dirty="0" smtClean="0"/>
          </a:p>
          <a:p>
            <a:pPr algn="just"/>
            <a:r>
              <a:rPr lang="id-ID" sz="2600" i="1" dirty="0" smtClean="0"/>
              <a:t>Adanya </a:t>
            </a:r>
            <a:r>
              <a:rPr lang="id-ID" sz="2600" i="1" dirty="0" smtClean="0"/>
              <a:t>kepentingan-kepentingan yang telah tertanam dengan kuat (vested interest)</a:t>
            </a:r>
            <a:endParaRPr lang="en-US" sz="2600" dirty="0" smtClean="0"/>
          </a:p>
          <a:p>
            <a:pPr algn="just">
              <a:buNone/>
            </a:pPr>
            <a:r>
              <a:rPr lang="en-US" sz="2600" dirty="0" smtClean="0"/>
              <a:t>	</a:t>
            </a:r>
            <a:r>
              <a:rPr lang="en-US" sz="2600" dirty="0" err="1" smtClean="0"/>
              <a:t>Konsep</a:t>
            </a:r>
            <a:r>
              <a:rPr lang="en-US" sz="2600" dirty="0" smtClean="0"/>
              <a:t> </a:t>
            </a:r>
            <a:r>
              <a:rPr lang="en-US" sz="2600" dirty="0" smtClean="0"/>
              <a:t>‘</a:t>
            </a:r>
            <a:r>
              <a:rPr lang="en-US" sz="2600" i="1" dirty="0" smtClean="0"/>
              <a:t>v</a:t>
            </a:r>
            <a:r>
              <a:rPr lang="id-ID" sz="2600" i="1" dirty="0" smtClean="0"/>
              <a:t>ested interest</a:t>
            </a:r>
            <a:r>
              <a:rPr lang="en-US" sz="2600" dirty="0" smtClean="0"/>
              <a:t>’</a:t>
            </a:r>
            <a:r>
              <a:rPr lang="en-US" sz="2600" i="1" dirty="0" smtClean="0"/>
              <a:t> </a:t>
            </a:r>
            <a:r>
              <a:rPr lang="id-ID" sz="2600" dirty="0" smtClean="0"/>
              <a:t>mengacu pada kepentingan suatu kelompok yang mempunyai hak-hak istimewa untuk mempertahankan kedudukannya, termasuk dengan menolak segala bentuk perubahan yang mungkin mengancam kedudukan tersebut</a:t>
            </a:r>
            <a:r>
              <a:rPr lang="en-US" sz="2600" dirty="0" smtClean="0"/>
              <a:t>.</a:t>
            </a:r>
            <a:endParaRPr lang="en-US" sz="26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PENGHAMBAT</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marL="342900" lvl="1" indent="-342900" algn="just">
              <a:buFont typeface="Arial" pitchFamily="34" charset="0"/>
              <a:buChar char="•"/>
            </a:pPr>
            <a:r>
              <a:rPr lang="id-ID" sz="2000" i="1" dirty="0" smtClean="0"/>
              <a:t>Kekhawatiran akan terjadinya kegoyahan dalam integrasi kebudayaan</a:t>
            </a:r>
            <a:endParaRPr lang="en-US" sz="2000" dirty="0" smtClean="0"/>
          </a:p>
          <a:p>
            <a:pPr algn="just">
              <a:buNone/>
            </a:pPr>
            <a:r>
              <a:rPr lang="en-US" sz="2000" dirty="0" smtClean="0"/>
              <a:t>	</a:t>
            </a:r>
            <a:r>
              <a:rPr lang="id-ID" sz="2000" dirty="0" smtClean="0"/>
              <a:t>Sebagian </a:t>
            </a:r>
            <a:r>
              <a:rPr lang="id-ID" sz="2000" dirty="0" smtClean="0"/>
              <a:t>pihak mungkin merasa khawatir bahwa kebudayaan asing yang masuk bersama perubahan sosial dapat mengakibatkan disintegrasi atau lunturnya nilai-nilai budaya tradisional, sehingga mereka berketetapan menghalangi perubahan.</a:t>
            </a:r>
            <a:endParaRPr lang="en-US" sz="2000" dirty="0" smtClean="0"/>
          </a:p>
          <a:p>
            <a:pPr marL="342900" lvl="1" indent="-342900" algn="just">
              <a:buFont typeface="Arial" pitchFamily="34" charset="0"/>
              <a:buChar char="•"/>
            </a:pPr>
            <a:r>
              <a:rPr lang="id-ID" sz="2000" i="1" dirty="0" smtClean="0"/>
              <a:t>Prasangka terhadap hal-hal yang baru dan dinilai asing</a:t>
            </a:r>
            <a:endParaRPr lang="en-US" sz="2000" dirty="0" smtClean="0"/>
          </a:p>
          <a:p>
            <a:pPr algn="just">
              <a:buNone/>
            </a:pPr>
            <a:r>
              <a:rPr lang="en-US" sz="2000" dirty="0" smtClean="0"/>
              <a:t>	</a:t>
            </a:r>
            <a:r>
              <a:rPr lang="id-ID" sz="2000" dirty="0" smtClean="0"/>
              <a:t>Sudah </a:t>
            </a:r>
            <a:r>
              <a:rPr lang="id-ID" sz="2000" dirty="0" smtClean="0"/>
              <a:t>menjadi kebiasaan bahwa masyarakat selalu memiliki ketakutan atau pun kekhawatiran terhadap suatu hal yang belum dipahaminya. Suatu bentuk perubahan pasti akan ditolak jika tidak dapat dimengerti oleh masyarakat.</a:t>
            </a:r>
            <a:endParaRPr lang="en-US" sz="2000" dirty="0" smtClean="0"/>
          </a:p>
          <a:p>
            <a:pPr marL="342900" lvl="1" indent="-342900" algn="just">
              <a:buFont typeface="Arial" pitchFamily="34" charset="0"/>
              <a:buChar char="•"/>
            </a:pPr>
            <a:r>
              <a:rPr lang="id-ID" sz="2000" i="1" dirty="0" smtClean="0"/>
              <a:t>Hambatan ideologis</a:t>
            </a:r>
            <a:endParaRPr lang="en-US" sz="2000" dirty="0" smtClean="0"/>
          </a:p>
          <a:p>
            <a:pPr algn="just">
              <a:buNone/>
            </a:pPr>
            <a:r>
              <a:rPr lang="en-US" sz="2000" dirty="0" smtClean="0"/>
              <a:t>	</a:t>
            </a:r>
            <a:r>
              <a:rPr lang="id-ID" sz="2000" dirty="0" smtClean="0"/>
              <a:t>Perubahan </a:t>
            </a:r>
            <a:r>
              <a:rPr lang="id-ID" sz="2000" dirty="0" smtClean="0"/>
              <a:t>yang lekat dengan ideologi tertentu yang bertentangan dengan ideologi yang dianut masyarakat lazimnya akan sulit diterima.</a:t>
            </a:r>
            <a:endParaRPr lang="en-US" sz="20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FAKTOR PENGHAMBAT</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marL="342900" lvl="1" indent="-342900" algn="just">
              <a:buFont typeface="Arial" pitchFamily="34" charset="0"/>
              <a:buChar char="•"/>
            </a:pPr>
            <a:r>
              <a:rPr lang="id-ID" sz="2500" i="1" dirty="0" smtClean="0"/>
              <a:t>Adanya kebiasaan-kebiasaan buruk yang sulit diubah</a:t>
            </a:r>
            <a:endParaRPr lang="en-US" sz="2500" dirty="0" smtClean="0"/>
          </a:p>
          <a:p>
            <a:pPr algn="just">
              <a:buNone/>
            </a:pPr>
            <a:r>
              <a:rPr lang="en-US" sz="2500" dirty="0" smtClean="0"/>
              <a:t>	</a:t>
            </a:r>
            <a:r>
              <a:rPr lang="id-ID" sz="2500" dirty="0" smtClean="0"/>
              <a:t>Beberapa </a:t>
            </a:r>
            <a:r>
              <a:rPr lang="id-ID" sz="2500" dirty="0" smtClean="0"/>
              <a:t>kebiasaan buruk, seperti bermalas-malasan, kurang memiliki inisiatif, cepat berputus asa, mudah berprasangka, sulit menerima kehadiran orang lain, serta banyak lagi lainnya akan menghambat perubahan ke arah yang lebih baik. </a:t>
            </a:r>
            <a:endParaRPr lang="en-US" sz="2500" dirty="0" smtClean="0"/>
          </a:p>
          <a:p>
            <a:pPr marL="342900" lvl="1" indent="-342900" algn="just">
              <a:buFont typeface="Arial" pitchFamily="34" charset="0"/>
              <a:buChar char="•"/>
            </a:pPr>
            <a:r>
              <a:rPr lang="id-ID" sz="2500" i="1" dirty="0" smtClean="0"/>
              <a:t>Nilai pasrah terhadap keadaan</a:t>
            </a:r>
            <a:endParaRPr lang="en-US" sz="2500" dirty="0" smtClean="0"/>
          </a:p>
          <a:p>
            <a:pPr algn="just">
              <a:buNone/>
            </a:pPr>
            <a:r>
              <a:rPr lang="en-US" sz="2500" dirty="0" smtClean="0"/>
              <a:t>	</a:t>
            </a:r>
            <a:r>
              <a:rPr lang="id-ID" sz="2500" dirty="0" smtClean="0"/>
              <a:t>Nilai </a:t>
            </a:r>
            <a:r>
              <a:rPr lang="id-ID" sz="2500" dirty="0" smtClean="0"/>
              <a:t>pasrah tidak memberi peluang bagi perubahan ke arah yang lebih baik. Pasrah berarti menerima keadaan sebagaimana adanya. Bila suatu masyarakat selalu bersikap pasrah, maka takkan ada semangat maupun dorongan untuk senantiasa berbenah dan memperbaiki diri.</a:t>
            </a:r>
            <a:endParaRPr lang="en-US" sz="25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244</Words>
  <Application>Microsoft Office PowerPoint</Application>
  <PresentationFormat>On-screen Show (4:3)</PresentationFormat>
  <Paragraphs>55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FAKTOR PENDORONG DAN PENGHAMBAT PERUBAHAN SOSIAL</vt:lpstr>
      <vt:lpstr>FAKTOR PENDORONG</vt:lpstr>
      <vt:lpstr>FAKTOR PENDORONG</vt:lpstr>
      <vt:lpstr>FAKTOR PENDORONG</vt:lpstr>
      <vt:lpstr>FAKTOR PENDORONG</vt:lpstr>
      <vt:lpstr>FAKTOR PENGHAMBAT</vt:lpstr>
      <vt:lpstr>FAKTOR PENGHAMBAT</vt:lpstr>
      <vt:lpstr>FAKTOR PENGHAMBAT</vt:lpstr>
      <vt:lpstr>FAKTOR PENGHAMBAT</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61</cp:revision>
  <dcterms:created xsi:type="dcterms:W3CDTF">2013-08-21T19:17:07Z</dcterms:created>
  <dcterms:modified xsi:type="dcterms:W3CDTF">2015-07-19T15:37:13Z</dcterms:modified>
</cp:coreProperties>
</file>