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3" r:id="rId5"/>
    <p:sldId id="262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495812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BENTUK INTEGRASI SOSIAL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Myron Weiner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22"/>
            <a:ext cx="8229600" cy="4583126"/>
          </a:xfrm>
        </p:spPr>
        <p:txBody>
          <a:bodyPr/>
          <a:lstStyle/>
          <a:p>
            <a:pPr lvl="0" algn="just"/>
            <a:r>
              <a:rPr lang="id-ID" sz="1900" b="1" i="1" dirty="0" smtClean="0">
                <a:solidFill>
                  <a:srgbClr val="FF0000"/>
                </a:solidFill>
              </a:rPr>
              <a:t>Integrasi nasional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1900" dirty="0" smtClean="0"/>
              <a:t>	</a:t>
            </a:r>
            <a:r>
              <a:rPr lang="id-ID" sz="1900" dirty="0" smtClean="0"/>
              <a:t>Merujuk </a:t>
            </a:r>
            <a:r>
              <a:rPr lang="id-ID" sz="1900" dirty="0" smtClean="0"/>
              <a:t>pada proses penyatuan berbagai kelompok budaya dan sosial ke dalam satu kesatuan wilayah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id-ID" sz="1900" dirty="0" smtClean="0"/>
              <a:t> adanya pembentukan suatu identitas nasional. </a:t>
            </a:r>
            <a:endParaRPr lang="en-US" sz="1900" dirty="0" smtClean="0"/>
          </a:p>
          <a:p>
            <a:pPr lvl="0" algn="just"/>
            <a:r>
              <a:rPr lang="id-ID" sz="1900" b="1" i="1" dirty="0" smtClean="0">
                <a:solidFill>
                  <a:srgbClr val="FF0000"/>
                </a:solidFill>
              </a:rPr>
              <a:t>Integrasi wilayah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1900" dirty="0" smtClean="0"/>
              <a:t>	</a:t>
            </a:r>
            <a:r>
              <a:rPr lang="id-ID" sz="1900" dirty="0" smtClean="0"/>
              <a:t>Menunjuk </a:t>
            </a:r>
            <a:r>
              <a:rPr lang="id-ID" sz="1900" dirty="0" smtClean="0"/>
              <a:t>pada adanya wewenang kekuasaan nasional pusat yang mempersatukan sejumlah wilayah.</a:t>
            </a:r>
            <a:endParaRPr lang="en-US" sz="1900" dirty="0" smtClean="0"/>
          </a:p>
          <a:p>
            <a:pPr lvl="0" algn="just"/>
            <a:r>
              <a:rPr lang="id-ID" sz="1900" b="1" i="1" dirty="0" smtClean="0">
                <a:solidFill>
                  <a:srgbClr val="FF0000"/>
                </a:solidFill>
              </a:rPr>
              <a:t>Integrasi elite-massa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1900" dirty="0" smtClean="0"/>
              <a:t>	</a:t>
            </a:r>
            <a:r>
              <a:rPr lang="id-ID" sz="1900" dirty="0" smtClean="0"/>
              <a:t>Yakni </a:t>
            </a:r>
            <a:r>
              <a:rPr lang="id-ID" sz="1900" dirty="0" smtClean="0"/>
              <a:t>upaya menjembatani kesenjangan dalam hubungan antara pemerintah dengan masyarakat.</a:t>
            </a:r>
            <a:endParaRPr lang="en-US" sz="1900" dirty="0" smtClean="0"/>
          </a:p>
          <a:p>
            <a:pPr lvl="0" algn="just"/>
            <a:r>
              <a:rPr lang="id-ID" sz="1900" b="1" i="1" dirty="0" smtClean="0">
                <a:solidFill>
                  <a:srgbClr val="FF0000"/>
                </a:solidFill>
              </a:rPr>
              <a:t>Integrasi nilai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1900" dirty="0" smtClean="0"/>
              <a:t>	</a:t>
            </a:r>
            <a:r>
              <a:rPr lang="id-ID" sz="1900" dirty="0" smtClean="0"/>
              <a:t>Yaitu </a:t>
            </a:r>
            <a:r>
              <a:rPr lang="id-ID" sz="1900" dirty="0" smtClean="0"/>
              <a:t>adanya kesepakatan atau konsensus nilai yang diperlukan untuk memelihara tertib sosial dalam masyarakat.</a:t>
            </a:r>
            <a:endParaRPr lang="en-US" sz="1900" dirty="0" smtClean="0"/>
          </a:p>
          <a:p>
            <a:pPr lvl="0" algn="just"/>
            <a:r>
              <a:rPr lang="id-ID" sz="1900" b="1" i="1" dirty="0" smtClean="0">
                <a:solidFill>
                  <a:srgbClr val="FF0000"/>
                </a:solidFill>
              </a:rPr>
              <a:t>Integrasi tingkah laku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1900" dirty="0" smtClean="0"/>
              <a:t>	</a:t>
            </a:r>
            <a:r>
              <a:rPr lang="id-ID" sz="1900" dirty="0" smtClean="0"/>
              <a:t>Mengacu </a:t>
            </a:r>
            <a:r>
              <a:rPr lang="id-ID" sz="1900" dirty="0" smtClean="0"/>
              <a:t>pada kemampuan dan kapasitas individu-individu dalam suatu masyarakat untuk berorganisasi demi mencapai tujuan bersama.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sz="4000" dirty="0" err="1" smtClean="0">
                <a:solidFill>
                  <a:schemeClr val="bg1"/>
                </a:solidFill>
              </a:rPr>
              <a:t>Paulus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Wirutomo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00174"/>
            <a:ext cx="8229600" cy="4297374"/>
          </a:xfrm>
        </p:spPr>
        <p:txBody>
          <a:bodyPr/>
          <a:lstStyle/>
          <a:p>
            <a:pPr lvl="0"/>
            <a:r>
              <a:rPr lang="id-ID" sz="2000" b="1" i="1" dirty="0" smtClean="0">
                <a:solidFill>
                  <a:srgbClr val="FF0000"/>
                </a:solidFill>
              </a:rPr>
              <a:t>Integrasi fungsional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id-ID" sz="2000" dirty="0" smtClean="0"/>
              <a:t>Terbentuk </a:t>
            </a:r>
            <a:r>
              <a:rPr lang="id-ID" sz="2000" dirty="0" smtClean="0"/>
              <a:t>karena adanya saling ketergantungan antar kelompok. </a:t>
            </a:r>
            <a:endParaRPr lang="en-US" sz="2000" dirty="0" smtClean="0"/>
          </a:p>
          <a:p>
            <a:pPr lvl="0"/>
            <a:r>
              <a:rPr lang="id-ID" sz="2000" b="1" i="1" dirty="0" smtClean="0">
                <a:solidFill>
                  <a:srgbClr val="FF0000"/>
                </a:solidFill>
              </a:rPr>
              <a:t>Integrasi normatif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id-ID" sz="2000" dirty="0" smtClean="0"/>
              <a:t>Terbentuk </a:t>
            </a:r>
            <a:r>
              <a:rPr lang="id-ID" sz="2000" dirty="0" smtClean="0"/>
              <a:t>karena adanya kesamaan nilai, prinsip, dan aturan antara berbagai kelompok. </a:t>
            </a:r>
            <a:endParaRPr lang="en-US" sz="2000" dirty="0" smtClean="0"/>
          </a:p>
          <a:p>
            <a:pPr lvl="0"/>
            <a:r>
              <a:rPr lang="id-ID" sz="2000" b="1" i="1" dirty="0" smtClean="0">
                <a:solidFill>
                  <a:srgbClr val="FF0000"/>
                </a:solidFill>
              </a:rPr>
              <a:t>Integrasi koersif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id-ID" sz="2000" dirty="0" smtClean="0"/>
              <a:t>Terbentuk </a:t>
            </a:r>
            <a:r>
              <a:rPr lang="id-ID" sz="2000" dirty="0" smtClean="0"/>
              <a:t>melalui paksaan oleh kelompok dominan.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Soal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Uji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Pengetahuan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Apakah yang dimaksud dengan integrasi nasional 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Apakah yang dimaksud dengan integrasi fungsional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5413</TotalTime>
  <Words>31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Diseño predeterminado</vt:lpstr>
      <vt:lpstr>BENTUK INTEGRASI SOSIAL</vt:lpstr>
      <vt:lpstr>Myron Weiner</vt:lpstr>
      <vt:lpstr>Paulus Wirutomo</vt:lpstr>
      <vt:lpstr>Soal Uji Pengetahuan</vt:lpstr>
      <vt:lpstr>Slide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Teddy a.k.a LiL Ra</cp:lastModifiedBy>
  <cp:revision>754</cp:revision>
  <dcterms:created xsi:type="dcterms:W3CDTF">2010-05-23T14:28:12Z</dcterms:created>
  <dcterms:modified xsi:type="dcterms:W3CDTF">2014-05-21T23:36:06Z</dcterms:modified>
</cp:coreProperties>
</file>