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3" r:id="rId5"/>
    <p:sldId id="262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495812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PROSES MENUJU INTEGRASI SOSIAL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sz="4000" dirty="0" err="1" smtClean="0">
                <a:solidFill>
                  <a:schemeClr val="bg1"/>
                </a:solidFill>
              </a:rPr>
              <a:t>Proses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Menuju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Integrasi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</a:rPr>
              <a:t>Sosial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71612"/>
            <a:ext cx="8229600" cy="4583126"/>
          </a:xfrm>
        </p:spPr>
        <p:txBody>
          <a:bodyPr/>
          <a:lstStyle/>
          <a:p>
            <a:pPr algn="ctr">
              <a:buNone/>
            </a:pPr>
            <a:r>
              <a:rPr lang="id-ID" sz="2000" b="1" i="1" dirty="0" smtClean="0"/>
              <a:t>AKOMODASI</a:t>
            </a: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(</a:t>
            </a:r>
            <a:r>
              <a:rPr lang="en-US" sz="2000" i="1" dirty="0" err="1" smtClean="0"/>
              <a:t>adanya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kesadaran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keinginan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kepentingan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berbagai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pihak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untuk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saling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bekerja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sama</a:t>
            </a:r>
            <a:r>
              <a:rPr lang="en-US" sz="2000" i="1" dirty="0" smtClean="0"/>
              <a:t>)</a:t>
            </a:r>
            <a:endParaRPr lang="en-US" sz="2000" dirty="0" smtClean="0"/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id-ID" sz="2000" b="1" i="1" dirty="0" smtClean="0"/>
              <a:t>KERJA SAMA</a:t>
            </a: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(</a:t>
            </a:r>
            <a:r>
              <a:rPr lang="id-ID" sz="2000" i="1" dirty="0" smtClean="0"/>
              <a:t>terjalin berbagai bentuk </a:t>
            </a:r>
            <a:r>
              <a:rPr lang="en-US" sz="2000" i="1" dirty="0" err="1" smtClean="0"/>
              <a:t>kerja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sama</a:t>
            </a:r>
            <a:r>
              <a:rPr lang="en-US" sz="2000" i="1" dirty="0" smtClean="0"/>
              <a:t>)</a:t>
            </a:r>
            <a:endParaRPr lang="en-US" sz="2000" dirty="0" smtClean="0"/>
          </a:p>
          <a:p>
            <a:pPr algn="ctr">
              <a:buNone/>
            </a:pPr>
            <a:r>
              <a:rPr lang="id-ID" sz="2000" b="1" i="1" dirty="0" smtClean="0"/>
              <a:t> </a:t>
            </a:r>
            <a:endParaRPr lang="en-US" sz="2000" dirty="0" smtClean="0"/>
          </a:p>
          <a:p>
            <a:pPr algn="ctr">
              <a:buNone/>
            </a:pPr>
            <a:r>
              <a:rPr lang="id-ID" sz="2000" b="1" i="1" dirty="0" smtClean="0"/>
              <a:t>KOORDINASI</a:t>
            </a: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(</a:t>
            </a:r>
            <a:r>
              <a:rPr lang="id-ID" sz="2000" i="1" dirty="0" smtClean="0"/>
              <a:t>masing-masing pihak berupaya meningkatkan kesatuan</a:t>
            </a:r>
            <a:r>
              <a:rPr lang="en-US" sz="2000" i="1" dirty="0" smtClean="0"/>
              <a:t>)</a:t>
            </a:r>
            <a:endParaRPr lang="en-US" sz="2000" dirty="0" smtClean="0"/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r>
              <a:rPr lang="id-ID" sz="2000" b="1" i="1" dirty="0" smtClean="0"/>
              <a:t>ASIMILASI</a:t>
            </a:r>
            <a:endParaRPr lang="en-US" sz="2000" dirty="0" smtClean="0"/>
          </a:p>
          <a:p>
            <a:pPr algn="ctr">
              <a:buNone/>
            </a:pPr>
            <a:r>
              <a:rPr lang="en-US" sz="2000" i="1" dirty="0" smtClean="0"/>
              <a:t>(</a:t>
            </a:r>
            <a:r>
              <a:rPr lang="id-ID" sz="2000" i="1" dirty="0" smtClean="0"/>
              <a:t>batas-batas hilang, integrasi menjadi satu kesatuan</a:t>
            </a:r>
            <a:r>
              <a:rPr lang="en-US" sz="2000" i="1" dirty="0" smtClean="0"/>
              <a:t>)</a:t>
            </a:r>
            <a:endParaRPr lang="en-US" sz="2000" dirty="0" smtClean="0"/>
          </a:p>
          <a:p>
            <a:pPr marL="457200" lvl="0" indent="-457200" algn="just">
              <a:buNone/>
            </a:pPr>
            <a:endParaRPr lang="en-US" sz="2200" dirty="0"/>
          </a:p>
        </p:txBody>
      </p:sp>
      <p:sp>
        <p:nvSpPr>
          <p:cNvPr id="4" name="Down Arrow 3"/>
          <p:cNvSpPr/>
          <p:nvPr/>
        </p:nvSpPr>
        <p:spPr>
          <a:xfrm>
            <a:off x="4429124" y="2714620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429124" y="3786190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429124" y="4857760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00174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id-ID" sz="1800" dirty="0" smtClean="0"/>
              <a:t>Soerjono Soekanto (2013) memberi penjelasan mengenai masing-masing tahap di atas sebagai berikut :</a:t>
            </a:r>
            <a:endParaRPr lang="en-US" sz="1800" dirty="0" smtClean="0"/>
          </a:p>
          <a:p>
            <a:pPr lvl="0" algn="just"/>
            <a:r>
              <a:rPr lang="en-US" sz="1800" i="1" dirty="0" err="1" smtClean="0">
                <a:solidFill>
                  <a:srgbClr val="FF0000"/>
                </a:solidFill>
              </a:rPr>
              <a:t>Akomodasi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Akomodasi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proses</a:t>
            </a:r>
            <a:r>
              <a:rPr lang="en-US" sz="1800" dirty="0" smtClean="0"/>
              <a:t> </a:t>
            </a:r>
            <a:r>
              <a:rPr lang="en-US" sz="1800" dirty="0" err="1" smtClean="0"/>
              <a:t>ke</a:t>
            </a:r>
            <a:r>
              <a:rPr lang="en-US" sz="1800" dirty="0" smtClean="0"/>
              <a:t> </a:t>
            </a:r>
            <a:r>
              <a:rPr lang="en-US" sz="1800" dirty="0" err="1" smtClean="0"/>
              <a:t>arah</a:t>
            </a:r>
            <a:r>
              <a:rPr lang="en-US" sz="1800" dirty="0" smtClean="0"/>
              <a:t> </a:t>
            </a:r>
            <a:r>
              <a:rPr lang="en-US" sz="1800" dirty="0" err="1" smtClean="0"/>
              <a:t>tercapainya</a:t>
            </a:r>
            <a:r>
              <a:rPr lang="en-US" sz="1800" dirty="0" smtClean="0"/>
              <a:t> </a:t>
            </a:r>
            <a:r>
              <a:rPr lang="en-US" sz="1800" dirty="0" err="1" smtClean="0"/>
              <a:t>persepakatan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diterima</a:t>
            </a:r>
            <a:r>
              <a:rPr lang="en-US" sz="1800" dirty="0" smtClean="0"/>
              <a:t> </a:t>
            </a:r>
            <a:r>
              <a:rPr lang="en-US" sz="1800" dirty="0" err="1" smtClean="0"/>
              <a:t>berbagai</a:t>
            </a:r>
            <a:r>
              <a:rPr lang="en-US" sz="1800" dirty="0" smtClean="0"/>
              <a:t> </a:t>
            </a:r>
            <a:r>
              <a:rPr lang="en-US" sz="1800" dirty="0" err="1" smtClean="0"/>
              <a:t>pihak</a:t>
            </a:r>
            <a:r>
              <a:rPr lang="en-US" sz="1800" dirty="0" smtClean="0"/>
              <a:t> yang </a:t>
            </a:r>
            <a:r>
              <a:rPr lang="en-US" sz="1800" dirty="0" err="1" smtClean="0"/>
              <a:t>sedang</a:t>
            </a:r>
            <a:r>
              <a:rPr lang="en-US" sz="1800" dirty="0" smtClean="0"/>
              <a:t> </a:t>
            </a:r>
            <a:r>
              <a:rPr lang="en-US" sz="1800" dirty="0" err="1" smtClean="0"/>
              <a:t>bertikai</a:t>
            </a:r>
            <a:r>
              <a:rPr lang="en-US" sz="1800" dirty="0" smtClean="0"/>
              <a:t>. </a:t>
            </a:r>
          </a:p>
          <a:p>
            <a:pPr lvl="0" algn="just"/>
            <a:r>
              <a:rPr lang="en-US" sz="1800" i="1" dirty="0" err="1" smtClean="0">
                <a:solidFill>
                  <a:srgbClr val="FF0000"/>
                </a:solidFill>
              </a:rPr>
              <a:t>Kerja</a:t>
            </a:r>
            <a:r>
              <a:rPr lang="en-US" sz="1800" i="1" dirty="0" smtClean="0">
                <a:solidFill>
                  <a:srgbClr val="FF0000"/>
                </a:solidFill>
              </a:rPr>
              <a:t> </a:t>
            </a:r>
            <a:r>
              <a:rPr lang="en-US" sz="1800" i="1" dirty="0" err="1" smtClean="0">
                <a:solidFill>
                  <a:srgbClr val="FF0000"/>
                </a:solidFill>
              </a:rPr>
              <a:t>sama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en-US" sz="1800" dirty="0" err="1" smtClean="0"/>
              <a:t>sama</a:t>
            </a:r>
            <a:r>
              <a:rPr lang="en-US" sz="1800" dirty="0" smtClean="0"/>
              <a:t> (</a:t>
            </a:r>
            <a:r>
              <a:rPr lang="en-US" sz="1800" i="1" dirty="0" smtClean="0"/>
              <a:t>cooperation</a:t>
            </a:r>
            <a:r>
              <a:rPr lang="en-US" sz="1800" dirty="0" smtClean="0"/>
              <a:t>)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</a:t>
            </a:r>
            <a:r>
              <a:rPr lang="en-US" sz="1800" dirty="0" err="1" smtClean="0"/>
              <a:t>perwujudan</a:t>
            </a:r>
            <a:r>
              <a:rPr lang="en-US" sz="1800" dirty="0" smtClean="0"/>
              <a:t> </a:t>
            </a:r>
            <a:r>
              <a:rPr lang="en-US" sz="1800" dirty="0" err="1" smtClean="0"/>
              <a:t>minat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perhatian</a:t>
            </a:r>
            <a:r>
              <a:rPr lang="en-US" sz="1800" dirty="0" smtClean="0"/>
              <a:t> </a:t>
            </a:r>
            <a:r>
              <a:rPr lang="en-US" sz="1800" dirty="0" err="1" smtClean="0"/>
              <a:t>orang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bekerja</a:t>
            </a:r>
            <a:r>
              <a:rPr lang="en-US" sz="1800" dirty="0" smtClean="0"/>
              <a:t> </a:t>
            </a:r>
            <a:r>
              <a:rPr lang="en-US" sz="1800" dirty="0" err="1" smtClean="0"/>
              <a:t>bersama-sama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kesepahaman</a:t>
            </a:r>
            <a:r>
              <a:rPr lang="en-US" sz="1800" dirty="0" smtClean="0"/>
              <a:t>, </a:t>
            </a:r>
            <a:r>
              <a:rPr lang="en-US" sz="1800" dirty="0" err="1" smtClean="0"/>
              <a:t>sekalipun</a:t>
            </a:r>
            <a:r>
              <a:rPr lang="en-US" sz="1800" dirty="0" smtClean="0"/>
              <a:t> </a:t>
            </a:r>
            <a:r>
              <a:rPr lang="en-US" sz="1800" dirty="0" err="1" smtClean="0"/>
              <a:t>motifnya</a:t>
            </a:r>
            <a:r>
              <a:rPr lang="en-US" sz="1800" dirty="0" smtClean="0"/>
              <a:t> </a:t>
            </a:r>
            <a:r>
              <a:rPr lang="en-US" sz="1800" dirty="0" err="1" smtClean="0"/>
              <a:t>sering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bisa</a:t>
            </a:r>
            <a:r>
              <a:rPr lang="en-US" sz="1800" dirty="0" smtClean="0"/>
              <a:t> </a:t>
            </a:r>
            <a:r>
              <a:rPr lang="en-US" sz="1800" dirty="0" err="1" smtClean="0"/>
              <a:t>tertuju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kepentingan</a:t>
            </a:r>
            <a:r>
              <a:rPr lang="en-US" sz="1800" dirty="0" smtClean="0"/>
              <a:t> </a:t>
            </a:r>
            <a:r>
              <a:rPr lang="en-US" sz="1800" dirty="0" err="1" smtClean="0"/>
              <a:t>diri</a:t>
            </a:r>
            <a:r>
              <a:rPr lang="en-US" sz="1800" dirty="0" smtClean="0"/>
              <a:t> </a:t>
            </a:r>
            <a:r>
              <a:rPr lang="en-US" sz="1800" dirty="0" err="1" smtClean="0"/>
              <a:t>sendiri</a:t>
            </a:r>
            <a:r>
              <a:rPr lang="en-US" sz="1800" dirty="0" smtClean="0"/>
              <a:t>.</a:t>
            </a:r>
          </a:p>
          <a:p>
            <a:pPr lvl="0" algn="just"/>
            <a:r>
              <a:rPr lang="en-US" sz="1800" i="1" dirty="0" err="1" smtClean="0">
                <a:solidFill>
                  <a:srgbClr val="FF0000"/>
                </a:solidFill>
              </a:rPr>
              <a:t>Koordinasi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1800" dirty="0" smtClean="0"/>
              <a:t>	</a:t>
            </a:r>
            <a:r>
              <a:rPr lang="en-US" sz="1800" dirty="0" err="1" smtClean="0"/>
              <a:t>Koordinasi</a:t>
            </a:r>
            <a:r>
              <a:rPr lang="en-US" sz="1800" dirty="0" smtClean="0"/>
              <a:t>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dimaknai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upaya</a:t>
            </a:r>
            <a:r>
              <a:rPr lang="en-US" sz="1800" dirty="0" smtClean="0"/>
              <a:t> </a:t>
            </a:r>
            <a:r>
              <a:rPr lang="en-US" sz="1800" dirty="0" err="1" smtClean="0"/>
              <a:t>mempertinggi</a:t>
            </a:r>
            <a:r>
              <a:rPr lang="en-US" sz="1800" dirty="0" smtClean="0"/>
              <a:t> </a:t>
            </a:r>
            <a:r>
              <a:rPr lang="en-US" sz="1800" dirty="0" err="1" smtClean="0"/>
              <a:t>kesatuan</a:t>
            </a:r>
            <a:r>
              <a:rPr lang="en-US" sz="1800" dirty="0" smtClean="0"/>
              <a:t>.</a:t>
            </a:r>
          </a:p>
          <a:p>
            <a:pPr lvl="0" algn="just"/>
            <a:r>
              <a:rPr lang="en-US" sz="1800" i="1" dirty="0" err="1" smtClean="0">
                <a:solidFill>
                  <a:srgbClr val="FF0000"/>
                </a:solidFill>
              </a:rPr>
              <a:t>Asimilasi</a:t>
            </a:r>
            <a:endParaRPr lang="en-US" sz="18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nb-NO" sz="1800" dirty="0" smtClean="0"/>
              <a:t>	Asimilasi </a:t>
            </a:r>
            <a:r>
              <a:rPr lang="nb-NO" sz="1800" dirty="0" smtClean="0"/>
              <a:t>adalah proses taraf lanjut menuju integrasi sosial. Pada proses asimilasi, terjadi peleburan kebudayaan sehingga pihak-pihak yang tengah berasimilasi akan merasakan adanya kebudayaan tunggal sebagai milik bersama.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Soal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Pengetahuan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Apakah yang dimaksud dengan akomodasi 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Bedakan antara k</a:t>
            </a:r>
            <a:r>
              <a:rPr lang="en-US" dirty="0" err="1" smtClean="0"/>
              <a:t>erja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 (</a:t>
            </a:r>
            <a:r>
              <a:rPr lang="en-US" i="1" dirty="0" smtClean="0"/>
              <a:t>spontaneous cooperation</a:t>
            </a:r>
            <a:r>
              <a:rPr lang="en-US" dirty="0" smtClean="0"/>
              <a:t>) d</a:t>
            </a:r>
            <a:r>
              <a:rPr lang="id-ID" dirty="0" smtClean="0"/>
              <a:t>eng</a:t>
            </a:r>
            <a:r>
              <a:rPr lang="en-US" dirty="0" smtClean="0"/>
              <a:t>an </a:t>
            </a:r>
            <a:r>
              <a:rPr lang="id-ID" dirty="0" smtClean="0"/>
              <a:t>kerja sama langsung (</a:t>
            </a:r>
            <a:r>
              <a:rPr lang="id-ID" i="1" dirty="0" smtClean="0"/>
              <a:t>directed cooperation</a:t>
            </a:r>
            <a:r>
              <a:rPr lang="id-ID" dirty="0" smtClean="0"/>
              <a:t>)</a:t>
            </a:r>
            <a:r>
              <a:rPr lang="id-ID" i="1" dirty="0" smtClean="0"/>
              <a:t> </a:t>
            </a:r>
            <a:r>
              <a:rPr lang="id-ID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5407</TotalTime>
  <Words>82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Diseño predeterminado</vt:lpstr>
      <vt:lpstr>PROSES MENUJU INTEGRASI SOSIAL</vt:lpstr>
      <vt:lpstr>Proses Menuju Integrasi Sosial</vt:lpstr>
      <vt:lpstr>Slide 3</vt:lpstr>
      <vt:lpstr>Soal Uji Pengetahuan</vt:lpstr>
      <vt:lpstr>Slide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Teddy a.k.a LiL Ra</cp:lastModifiedBy>
  <cp:revision>751</cp:revision>
  <dcterms:created xsi:type="dcterms:W3CDTF">2010-05-23T14:28:12Z</dcterms:created>
  <dcterms:modified xsi:type="dcterms:W3CDTF">2014-05-21T23:30:33Z</dcterms:modified>
</cp:coreProperties>
</file>