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3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D0C79-C3B3-441B-AEBD-EDCB37403C4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42CD-EDB7-44F5-A38E-6A05FCC757C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A2598-A83D-4751-8EBC-3A71856BE46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6CC92-32D6-4236-AA23-B7AE0C8F1E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25C6F-C1A8-4FF7-8DB3-58F7B65CB44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6B665-E4A6-4641-8B1A-252EF75DF5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6FFC-B4DC-4947-8CAD-6891FBB8ED8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AC197-934B-4C47-BC2A-3548E72756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25753-0779-422D-A72C-DB114B6862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50991-1612-448B-9324-E9A445C2AC8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40BBE-43EB-4558-895F-C6C1CB5987D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BB4324-6ACF-4DD6-9F82-A20509DDE08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79388" y="4138622"/>
            <a:ext cx="5464182" cy="647700"/>
          </a:xfrm>
        </p:spPr>
        <p:txBody>
          <a:bodyPr/>
          <a:lstStyle/>
          <a:p>
            <a:pPr algn="l"/>
            <a:r>
              <a:rPr lang="es-UY" sz="3600" b="1" dirty="0" smtClean="0">
                <a:solidFill>
                  <a:schemeClr val="bg1"/>
                </a:solidFill>
              </a:rPr>
              <a:t>PENGERTIAN INTEGRASI SOSIAL</a:t>
            </a:r>
            <a:endParaRPr lang="es-ES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642918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14620"/>
            <a:ext cx="8229600" cy="3382955"/>
          </a:xfrm>
        </p:spPr>
        <p:txBody>
          <a:bodyPr/>
          <a:lstStyle/>
          <a:p>
            <a:pPr algn="just">
              <a:buNone/>
            </a:pPr>
            <a:r>
              <a:rPr lang="en-US" sz="2700" dirty="0" smtClean="0"/>
              <a:t>	</a:t>
            </a:r>
            <a:r>
              <a:rPr lang="id-ID" sz="2800" dirty="0" smtClean="0"/>
              <a:t>Setelah </a:t>
            </a:r>
            <a:r>
              <a:rPr lang="id-ID" sz="2800" dirty="0" smtClean="0"/>
              <a:t>konflik berlalu dan perdamaian berhasil ditegakkan, maka penting untuk membangun integrasi sosial</a:t>
            </a:r>
            <a:r>
              <a:rPr lang="id-ID" sz="2800" dirty="0" smtClean="0"/>
              <a:t>.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Pengertian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Integrasi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Sosial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lvl="0" algn="just"/>
            <a:r>
              <a:rPr lang="en-US" sz="2200" i="1" dirty="0" smtClean="0">
                <a:solidFill>
                  <a:srgbClr val="FF0000"/>
                </a:solidFill>
              </a:rPr>
              <a:t>Maurice </a:t>
            </a:r>
            <a:r>
              <a:rPr lang="en-US" sz="2200" i="1" dirty="0" err="1" smtClean="0">
                <a:solidFill>
                  <a:srgbClr val="FF0000"/>
                </a:solidFill>
              </a:rPr>
              <a:t>Duverger</a:t>
            </a:r>
            <a:endParaRPr lang="en-US" sz="22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2200" dirty="0" smtClean="0"/>
              <a:t>	</a:t>
            </a:r>
            <a:r>
              <a:rPr lang="en-US" sz="2200" dirty="0" err="1" smtClean="0"/>
              <a:t>Integrasi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suatu</a:t>
            </a:r>
            <a:r>
              <a:rPr lang="en-US" sz="2200" dirty="0" smtClean="0"/>
              <a:t> </a:t>
            </a:r>
            <a:r>
              <a:rPr lang="en-US" sz="2200" dirty="0" err="1" smtClean="0"/>
              <a:t>usaha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membangun</a:t>
            </a:r>
            <a:r>
              <a:rPr lang="en-US" sz="2200" dirty="0" smtClean="0"/>
              <a:t> </a:t>
            </a:r>
            <a:r>
              <a:rPr lang="en-US" sz="2200" dirty="0" err="1" smtClean="0"/>
              <a:t>interdependensi</a:t>
            </a:r>
            <a:r>
              <a:rPr lang="en-US" sz="2200" dirty="0" smtClean="0"/>
              <a:t> (</a:t>
            </a:r>
            <a:r>
              <a:rPr lang="en-US" sz="2200" dirty="0" err="1" smtClean="0"/>
              <a:t>keterkaitan</a:t>
            </a:r>
            <a:r>
              <a:rPr lang="en-US" sz="2200" dirty="0" smtClean="0"/>
              <a:t>) yang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erat</a:t>
            </a:r>
            <a:r>
              <a:rPr lang="en-US" sz="2200" dirty="0" smtClean="0"/>
              <a:t> </a:t>
            </a:r>
            <a:r>
              <a:rPr lang="en-US" sz="2200" dirty="0" err="1" smtClean="0"/>
              <a:t>antara</a:t>
            </a:r>
            <a:r>
              <a:rPr lang="en-US" sz="2200" dirty="0" smtClean="0"/>
              <a:t> </a:t>
            </a:r>
            <a:r>
              <a:rPr lang="en-US" sz="2200" dirty="0" err="1" smtClean="0"/>
              <a:t>bagian-bagian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unsur-unsur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masyarakat</a:t>
            </a:r>
            <a:r>
              <a:rPr lang="en-US" sz="2200" dirty="0" smtClean="0"/>
              <a:t>, </a:t>
            </a:r>
            <a:r>
              <a:rPr lang="en-US" sz="2200" dirty="0" err="1" smtClean="0"/>
              <a:t>sehingga</a:t>
            </a:r>
            <a:r>
              <a:rPr lang="en-US" sz="2200" dirty="0" smtClean="0"/>
              <a:t> </a:t>
            </a:r>
            <a:r>
              <a:rPr lang="en-US" sz="2200" dirty="0" err="1" smtClean="0"/>
              <a:t>tercipta</a:t>
            </a:r>
            <a:r>
              <a:rPr lang="en-US" sz="2200" dirty="0" smtClean="0"/>
              <a:t> </a:t>
            </a:r>
            <a:r>
              <a:rPr lang="en-US" sz="2200" dirty="0" err="1" smtClean="0"/>
              <a:t>suatu</a:t>
            </a:r>
            <a:r>
              <a:rPr lang="en-US" sz="2200" dirty="0" smtClean="0"/>
              <a:t> </a:t>
            </a:r>
            <a:r>
              <a:rPr lang="en-US" sz="2200" dirty="0" err="1" smtClean="0"/>
              <a:t>keadaan</a:t>
            </a:r>
            <a:r>
              <a:rPr lang="en-US" sz="2200" dirty="0" smtClean="0"/>
              <a:t> </a:t>
            </a:r>
            <a:r>
              <a:rPr lang="en-US" sz="2200" dirty="0" err="1" smtClean="0"/>
              <a:t>harmonis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memungkinkan</a:t>
            </a:r>
            <a:r>
              <a:rPr lang="en-US" sz="2200" dirty="0" smtClean="0"/>
              <a:t> </a:t>
            </a:r>
            <a:r>
              <a:rPr lang="en-US" sz="2200" dirty="0" err="1" smtClean="0"/>
              <a:t>terjalinnya</a:t>
            </a:r>
            <a:r>
              <a:rPr lang="en-US" sz="2200" dirty="0" smtClean="0"/>
              <a:t> </a:t>
            </a:r>
            <a:r>
              <a:rPr lang="en-US" sz="2200" dirty="0" err="1" smtClean="0"/>
              <a:t>kerja</a:t>
            </a:r>
            <a:r>
              <a:rPr lang="en-US" sz="2200" dirty="0" smtClean="0"/>
              <a:t> </a:t>
            </a:r>
            <a:r>
              <a:rPr lang="en-US" sz="2200" dirty="0" err="1" smtClean="0"/>
              <a:t>sama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rangka</a:t>
            </a:r>
            <a:r>
              <a:rPr lang="en-US" sz="2200" dirty="0" smtClean="0"/>
              <a:t> </a:t>
            </a:r>
            <a:r>
              <a:rPr lang="en-US" sz="2200" dirty="0" err="1" smtClean="0"/>
              <a:t>mencapai</a:t>
            </a:r>
            <a:r>
              <a:rPr lang="en-US" sz="2200" dirty="0" smtClean="0"/>
              <a:t> </a:t>
            </a:r>
            <a:r>
              <a:rPr lang="en-US" sz="2200" dirty="0" err="1" smtClean="0"/>
              <a:t>tujuan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telah</a:t>
            </a:r>
            <a:r>
              <a:rPr lang="en-US" sz="2200" dirty="0" smtClean="0"/>
              <a:t> </a:t>
            </a:r>
            <a:r>
              <a:rPr lang="en-US" sz="2200" dirty="0" err="1" smtClean="0"/>
              <a:t>disepakati</a:t>
            </a:r>
            <a:r>
              <a:rPr lang="en-US" sz="2200" dirty="0" smtClean="0"/>
              <a:t> </a:t>
            </a:r>
            <a:r>
              <a:rPr lang="en-US" sz="2200" dirty="0" err="1" smtClean="0"/>
              <a:t>bersama</a:t>
            </a:r>
            <a:r>
              <a:rPr lang="en-US" sz="2200" dirty="0" smtClean="0"/>
              <a:t>.</a:t>
            </a:r>
          </a:p>
          <a:p>
            <a:pPr lvl="0" algn="just"/>
            <a:r>
              <a:rPr lang="en-US" sz="2200" i="1" dirty="0" err="1" smtClean="0">
                <a:solidFill>
                  <a:srgbClr val="FF0000"/>
                </a:solidFill>
              </a:rPr>
              <a:t>Soerjono</a:t>
            </a:r>
            <a:r>
              <a:rPr lang="en-US" sz="2200" i="1" dirty="0" smtClean="0">
                <a:solidFill>
                  <a:srgbClr val="FF0000"/>
                </a:solidFill>
              </a:rPr>
              <a:t> </a:t>
            </a:r>
            <a:r>
              <a:rPr lang="en-US" sz="2200" i="1" dirty="0" err="1" smtClean="0">
                <a:solidFill>
                  <a:srgbClr val="FF0000"/>
                </a:solidFill>
              </a:rPr>
              <a:t>Soekanto</a:t>
            </a:r>
            <a:endParaRPr lang="en-US" sz="22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2200" dirty="0" smtClean="0"/>
              <a:t>	</a:t>
            </a:r>
            <a:r>
              <a:rPr lang="en-US" sz="2200" dirty="0" err="1" smtClean="0"/>
              <a:t>Integrasi</a:t>
            </a:r>
            <a:r>
              <a:rPr lang="en-US" sz="2200" dirty="0" smtClean="0"/>
              <a:t> </a:t>
            </a:r>
            <a:r>
              <a:rPr lang="en-US" sz="2200" dirty="0" err="1" smtClean="0"/>
              <a:t>merujuk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beberapa</a:t>
            </a:r>
            <a:r>
              <a:rPr lang="en-US" sz="2200" dirty="0" smtClean="0"/>
              <a:t> </a:t>
            </a:r>
            <a:r>
              <a:rPr lang="en-US" sz="2200" dirty="0" err="1" smtClean="0"/>
              <a:t>pengertian</a:t>
            </a:r>
            <a:r>
              <a:rPr lang="en-US" sz="2200" dirty="0" smtClean="0"/>
              <a:t>, </a:t>
            </a:r>
            <a:r>
              <a:rPr lang="en-US" sz="2200" dirty="0" err="1" smtClean="0"/>
              <a:t>yakni</a:t>
            </a:r>
            <a:r>
              <a:rPr lang="en-US" sz="2200" dirty="0" smtClean="0"/>
              <a:t> </a:t>
            </a:r>
            <a:r>
              <a:rPr lang="en-US" sz="2200" dirty="0" err="1" smtClean="0"/>
              <a:t>pengendalian</a:t>
            </a:r>
            <a:r>
              <a:rPr lang="en-US" sz="2200" dirty="0" smtClean="0"/>
              <a:t> </a:t>
            </a:r>
            <a:r>
              <a:rPr lang="en-US" sz="2200" dirty="0" err="1" smtClean="0"/>
              <a:t>terhadap</a:t>
            </a:r>
            <a:r>
              <a:rPr lang="en-US" sz="2200" dirty="0" smtClean="0"/>
              <a:t> </a:t>
            </a:r>
            <a:r>
              <a:rPr lang="en-US" sz="2200" dirty="0" err="1" smtClean="0"/>
              <a:t>konflik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penyimpangan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suatu</a:t>
            </a:r>
            <a:r>
              <a:rPr lang="en-US" sz="2200" dirty="0" smtClean="0"/>
              <a:t> </a:t>
            </a:r>
            <a:r>
              <a:rPr lang="en-US" sz="2200" dirty="0" err="1" smtClean="0"/>
              <a:t>sistem</a:t>
            </a:r>
            <a:r>
              <a:rPr lang="en-US" sz="2200" dirty="0" smtClean="0"/>
              <a:t> </a:t>
            </a:r>
            <a:r>
              <a:rPr lang="en-US" sz="2200" dirty="0" err="1" smtClean="0"/>
              <a:t>sosial</a:t>
            </a:r>
            <a:r>
              <a:rPr lang="en-US" sz="2200" dirty="0" smtClean="0"/>
              <a:t>, </a:t>
            </a:r>
            <a:r>
              <a:rPr lang="en-US" sz="2200" dirty="0" err="1" smtClean="0"/>
              <a:t>membuat</a:t>
            </a:r>
            <a:r>
              <a:rPr lang="en-US" sz="2200" dirty="0" smtClean="0"/>
              <a:t> </a:t>
            </a:r>
            <a:r>
              <a:rPr lang="en-US" sz="2200" dirty="0" err="1" smtClean="0"/>
              <a:t>suatu</a:t>
            </a:r>
            <a:r>
              <a:rPr lang="en-US" sz="2200" dirty="0" smtClean="0"/>
              <a:t> </a:t>
            </a:r>
            <a:r>
              <a:rPr lang="en-US" sz="2200" dirty="0" err="1" smtClean="0"/>
              <a:t>keseluruhan</a:t>
            </a:r>
            <a:r>
              <a:rPr lang="en-US" sz="2200" dirty="0" smtClean="0"/>
              <a:t> </a:t>
            </a:r>
            <a:r>
              <a:rPr lang="en-US" sz="2200" dirty="0" err="1" smtClean="0"/>
              <a:t>dari</a:t>
            </a:r>
            <a:r>
              <a:rPr lang="en-US" sz="2200" dirty="0" smtClean="0"/>
              <a:t> </a:t>
            </a:r>
            <a:r>
              <a:rPr lang="en-US" sz="2200" dirty="0" err="1" smtClean="0"/>
              <a:t>unsur-unsur</a:t>
            </a:r>
            <a:r>
              <a:rPr lang="en-US" sz="2200" dirty="0" smtClean="0"/>
              <a:t> </a:t>
            </a:r>
            <a:r>
              <a:rPr lang="en-US" sz="2200" dirty="0" err="1" smtClean="0"/>
              <a:t>tertentu</a:t>
            </a:r>
            <a:r>
              <a:rPr lang="en-US" sz="2200" dirty="0" smtClean="0"/>
              <a:t>,</a:t>
            </a:r>
            <a:r>
              <a:rPr lang="id-ID" sz="2200" dirty="0" smtClean="0"/>
              <a:t> serta </a:t>
            </a:r>
            <a:r>
              <a:rPr lang="en-US" sz="2200" dirty="0" err="1" smtClean="0"/>
              <a:t>taraf</a:t>
            </a:r>
            <a:r>
              <a:rPr lang="en-US" sz="2200" dirty="0" smtClean="0"/>
              <a:t> </a:t>
            </a:r>
            <a:r>
              <a:rPr lang="en-US" sz="2200" dirty="0" err="1" smtClean="0"/>
              <a:t>interdependensi</a:t>
            </a:r>
            <a:r>
              <a:rPr lang="en-US" sz="2200" dirty="0" smtClean="0"/>
              <a:t> </a:t>
            </a:r>
            <a:r>
              <a:rPr lang="id-ID" sz="2200" dirty="0" smtClean="0"/>
              <a:t>atau </a:t>
            </a:r>
            <a:r>
              <a:rPr lang="en-US" sz="2200" dirty="0" err="1" smtClean="0"/>
              <a:t>keterkaitan</a:t>
            </a:r>
            <a:r>
              <a:rPr lang="en-US" sz="2200" dirty="0" smtClean="0"/>
              <a:t> </a:t>
            </a:r>
            <a:r>
              <a:rPr lang="en-US" sz="2200" dirty="0" err="1" smtClean="0"/>
              <a:t>antara</a:t>
            </a:r>
            <a:r>
              <a:rPr lang="en-US" sz="2200" dirty="0" smtClean="0"/>
              <a:t> </a:t>
            </a:r>
            <a:r>
              <a:rPr lang="en-US" sz="2200" dirty="0" err="1" smtClean="0"/>
              <a:t>unsur-unsur</a:t>
            </a:r>
            <a:r>
              <a:rPr lang="en-US" sz="2200" dirty="0" smtClean="0"/>
              <a:t> </a:t>
            </a:r>
            <a:r>
              <a:rPr lang="en-US" sz="2200" dirty="0" err="1" smtClean="0"/>
              <a:t>sosial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Pengertian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Integrasi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Sosial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lvl="0"/>
            <a:r>
              <a:rPr lang="en-US" sz="2400" i="1" dirty="0" err="1" smtClean="0">
                <a:solidFill>
                  <a:srgbClr val="FF0000"/>
                </a:solidFill>
              </a:rPr>
              <a:t>Yudoyoko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nb-NO" sz="2400" dirty="0" smtClean="0"/>
              <a:t>	Integrasi </a:t>
            </a:r>
            <a:r>
              <a:rPr lang="nb-NO" sz="2400" dirty="0" smtClean="0"/>
              <a:t>merupakan suatu proses peleburan berbagai perbedaan yang ada dalam masyarakat menjadi satu kesatuan terpadu.</a:t>
            </a:r>
            <a:endParaRPr lang="en-US" sz="2400" dirty="0" smtClean="0"/>
          </a:p>
          <a:p>
            <a:r>
              <a:rPr lang="id-ID" sz="2400" i="1" dirty="0" smtClean="0">
                <a:solidFill>
                  <a:srgbClr val="FF0000"/>
                </a:solidFill>
              </a:rPr>
              <a:t>Paulus </a:t>
            </a:r>
            <a:r>
              <a:rPr lang="id-ID" sz="2400" i="1" dirty="0" smtClean="0">
                <a:solidFill>
                  <a:srgbClr val="FF0000"/>
                </a:solidFill>
              </a:rPr>
              <a:t>Wirutomo 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M</a:t>
            </a:r>
            <a:r>
              <a:rPr lang="id-ID" sz="2400" dirty="0" smtClean="0"/>
              <a:t>enyebut </a:t>
            </a:r>
            <a:r>
              <a:rPr lang="id-ID" sz="2400" dirty="0" smtClean="0"/>
              <a:t>integrasi sosial sebagai proses berhubungan secara intensif dan harmonis dari berbagai unsur masyarakat dalam kehidupan sehari-hari pada ragam bidang kehidupan.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57298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id-ID" sz="2000" dirty="0" smtClean="0"/>
              <a:t>Paulus Wirutomo mengidentifikasi sejumlah hal yang terkait dengan integrasi sosial dalam masyarakat, di antaranya :</a:t>
            </a:r>
            <a:endParaRPr lang="en-US" sz="2000" dirty="0" smtClean="0"/>
          </a:p>
          <a:p>
            <a:pPr lvl="0" algn="just"/>
            <a:r>
              <a:rPr lang="id-ID" sz="2000" dirty="0" smtClean="0"/>
              <a:t>Keseimbangan (</a:t>
            </a:r>
            <a:r>
              <a:rPr lang="id-ID" sz="2000" i="1" dirty="0" smtClean="0"/>
              <a:t>equilibrium</a:t>
            </a:r>
            <a:r>
              <a:rPr lang="id-ID" sz="2000" dirty="0" smtClean="0"/>
              <a:t>)</a:t>
            </a:r>
            <a:endParaRPr lang="en-US" sz="2000" dirty="0" smtClean="0"/>
          </a:p>
          <a:p>
            <a:pPr lvl="0" algn="just"/>
            <a:r>
              <a:rPr lang="id-ID" sz="2000" dirty="0" smtClean="0"/>
              <a:t>Stabilitas (</a:t>
            </a:r>
            <a:r>
              <a:rPr lang="id-ID" sz="2000" i="1" dirty="0" smtClean="0"/>
              <a:t>stability</a:t>
            </a:r>
            <a:r>
              <a:rPr lang="id-ID" sz="2000" dirty="0" smtClean="0"/>
              <a:t>)</a:t>
            </a:r>
            <a:endParaRPr lang="en-US" sz="2000" dirty="0" smtClean="0"/>
          </a:p>
          <a:p>
            <a:pPr lvl="0" algn="just"/>
            <a:r>
              <a:rPr lang="id-ID" sz="2000" dirty="0" smtClean="0"/>
              <a:t>Ketiadaan konflik (</a:t>
            </a:r>
            <a:r>
              <a:rPr lang="id-ID" sz="2000" i="1" dirty="0" smtClean="0"/>
              <a:t>the absence of conflict</a:t>
            </a:r>
            <a:r>
              <a:rPr lang="id-ID" sz="2000" dirty="0" smtClean="0"/>
              <a:t>)</a:t>
            </a:r>
            <a:endParaRPr lang="en-US" sz="2000" dirty="0" smtClean="0"/>
          </a:p>
          <a:p>
            <a:pPr lvl="0" algn="just"/>
            <a:r>
              <a:rPr lang="id-ID" sz="2000" dirty="0" smtClean="0"/>
              <a:t>Toleransi (</a:t>
            </a:r>
            <a:r>
              <a:rPr lang="id-ID" sz="2000" i="1" dirty="0" smtClean="0"/>
              <a:t>tolerance</a:t>
            </a:r>
            <a:r>
              <a:rPr lang="id-ID" sz="2000" dirty="0" smtClean="0"/>
              <a:t>)</a:t>
            </a:r>
            <a:endParaRPr lang="en-US" sz="2000" dirty="0" smtClean="0"/>
          </a:p>
          <a:p>
            <a:pPr lvl="0" algn="just"/>
            <a:r>
              <a:rPr lang="id-ID" sz="2000" dirty="0" smtClean="0"/>
              <a:t>Kesetiakawanan (</a:t>
            </a:r>
            <a:r>
              <a:rPr lang="id-ID" sz="2000" i="1" dirty="0" smtClean="0"/>
              <a:t>solidarity</a:t>
            </a:r>
            <a:r>
              <a:rPr lang="id-ID" sz="2000" dirty="0" smtClean="0"/>
              <a:t>)</a:t>
            </a:r>
            <a:endParaRPr lang="en-US" sz="2000" dirty="0" smtClean="0"/>
          </a:p>
          <a:p>
            <a:pPr lvl="0" algn="just"/>
            <a:r>
              <a:rPr lang="id-ID" sz="2000" dirty="0" smtClean="0"/>
              <a:t>Konformitas (</a:t>
            </a:r>
            <a:r>
              <a:rPr lang="id-ID" sz="2000" i="1" dirty="0" smtClean="0"/>
              <a:t>conformity</a:t>
            </a:r>
            <a:r>
              <a:rPr lang="id-ID" sz="2000" dirty="0" smtClean="0"/>
              <a:t>)</a:t>
            </a:r>
            <a:endParaRPr lang="en-US" sz="2000" dirty="0" smtClean="0"/>
          </a:p>
          <a:p>
            <a:pPr lvl="0" algn="just"/>
            <a:r>
              <a:rPr lang="id-ID" sz="2000" dirty="0" smtClean="0"/>
              <a:t>Kedamaian (</a:t>
            </a:r>
            <a:r>
              <a:rPr lang="id-ID" sz="2000" i="1" dirty="0" smtClean="0"/>
              <a:t>peace</a:t>
            </a:r>
            <a:r>
              <a:rPr lang="id-ID" sz="2000" dirty="0" smtClean="0"/>
              <a:t>) </a:t>
            </a:r>
            <a:endParaRPr lang="en-US" sz="2000" dirty="0" smtClean="0"/>
          </a:p>
          <a:p>
            <a:pPr lvl="0" algn="just"/>
            <a:r>
              <a:rPr lang="id-ID" sz="2000" dirty="0" smtClean="0"/>
              <a:t>Kohesi (</a:t>
            </a:r>
            <a:r>
              <a:rPr lang="id-ID" sz="2000" i="1" dirty="0" smtClean="0"/>
              <a:t>cohesion</a:t>
            </a:r>
            <a:r>
              <a:rPr lang="id-ID" sz="2000" dirty="0" smtClean="0"/>
              <a:t>)</a:t>
            </a:r>
            <a:endParaRPr lang="en-US" sz="2000" dirty="0" smtClean="0"/>
          </a:p>
          <a:p>
            <a:pPr lvl="0" algn="just"/>
            <a:r>
              <a:rPr lang="id-ID" sz="2000" dirty="0" smtClean="0"/>
              <a:t>Kompromi (</a:t>
            </a:r>
            <a:r>
              <a:rPr lang="id-ID" sz="2000" i="1" dirty="0" smtClean="0"/>
              <a:t>compromise</a:t>
            </a:r>
            <a:r>
              <a:rPr lang="id-ID" sz="2000" dirty="0" smtClean="0"/>
              <a:t>)</a:t>
            </a:r>
            <a:endParaRPr lang="en-US" sz="2000" dirty="0" smtClean="0"/>
          </a:p>
          <a:p>
            <a:pPr lvl="0" algn="just"/>
            <a:r>
              <a:rPr lang="id-ID" sz="2000" dirty="0" smtClean="0"/>
              <a:t>Harmoni (</a:t>
            </a:r>
            <a:r>
              <a:rPr lang="id-ID" sz="2000" i="1" dirty="0" smtClean="0"/>
              <a:t>harmony</a:t>
            </a:r>
            <a:r>
              <a:rPr lang="id-ID" sz="2000" dirty="0" smtClean="0"/>
              <a:t>) </a:t>
            </a:r>
            <a:endParaRPr lang="en-US" sz="2000" dirty="0" smtClean="0"/>
          </a:p>
          <a:p>
            <a:pPr lvl="0" algn="just"/>
            <a:r>
              <a:rPr lang="id-ID" sz="2000" dirty="0" smtClean="0"/>
              <a:t>Soliditas (</a:t>
            </a:r>
            <a:r>
              <a:rPr lang="id-ID" sz="2000" i="1" dirty="0" smtClean="0"/>
              <a:t>solidity</a:t>
            </a:r>
            <a:r>
              <a:rPr lang="id-ID" sz="2000" dirty="0" smtClean="0"/>
              <a:t>)</a:t>
            </a:r>
            <a:endParaRPr lang="en-US" sz="2000" dirty="0" smtClean="0"/>
          </a:p>
          <a:p>
            <a:pPr lvl="0" algn="just"/>
            <a:r>
              <a:rPr lang="id-ID" sz="2000" dirty="0" smtClean="0"/>
              <a:t>Sinergi (</a:t>
            </a:r>
            <a:r>
              <a:rPr lang="id-ID" sz="2000" i="1" dirty="0" smtClean="0"/>
              <a:t>sinergi</a:t>
            </a:r>
            <a:r>
              <a:rPr lang="id-ID" sz="2000" dirty="0" smtClean="0"/>
              <a:t>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Soal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Uji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Pengetahuan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Apakah yang dimaksud dengan stabilitas (</a:t>
            </a:r>
            <a:r>
              <a:rPr lang="id-ID" i="1" dirty="0" smtClean="0"/>
              <a:t>stability</a:t>
            </a:r>
            <a:r>
              <a:rPr lang="id-ID" dirty="0" smtClean="0"/>
              <a:t>) ?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Apakah yang dimaksud dengan toleransi (</a:t>
            </a:r>
            <a:r>
              <a:rPr lang="id-ID" i="1" dirty="0" smtClean="0"/>
              <a:t>tolerance</a:t>
            </a:r>
            <a:r>
              <a:rPr lang="id-ID" dirty="0" smtClean="0"/>
              <a:t>) 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Salam </a:t>
            </a:r>
            <a:r>
              <a:rPr lang="en-US" sz="4400" dirty="0" err="1" smtClean="0">
                <a:solidFill>
                  <a:srgbClr val="FF0000"/>
                </a:solidFill>
              </a:rPr>
              <a:t>Sosiologi</a:t>
            </a:r>
            <a:r>
              <a:rPr lang="en-US" sz="4400" dirty="0" smtClean="0">
                <a:solidFill>
                  <a:srgbClr val="FF0000"/>
                </a:solidFill>
              </a:rPr>
              <a:t> !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5397</TotalTime>
  <Words>104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Diseño predeterminado</vt:lpstr>
      <vt:lpstr>PENGERTIAN INTEGRASI SOSIAL</vt:lpstr>
      <vt:lpstr>Slide 2</vt:lpstr>
      <vt:lpstr>Pengertian Integrasi Sosial</vt:lpstr>
      <vt:lpstr>Pengertian Integrasi Sosial</vt:lpstr>
      <vt:lpstr>Slide 5</vt:lpstr>
      <vt:lpstr>Soal Uji Pengetahuan</vt:lpstr>
      <vt:lpstr>Slide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Teddy a.k.a LiL Ra</cp:lastModifiedBy>
  <cp:revision>747</cp:revision>
  <dcterms:created xsi:type="dcterms:W3CDTF">2010-05-23T14:28:12Z</dcterms:created>
  <dcterms:modified xsi:type="dcterms:W3CDTF">2014-05-21T23:19:49Z</dcterms:modified>
</cp:coreProperties>
</file>