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300" r:id="rId4"/>
    <p:sldId id="301" r:id="rId5"/>
    <p:sldId id="299" r:id="rId6"/>
    <p:sldId id="281"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B1C"/>
    <a:srgbClr val="FF9E1D"/>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033" autoAdjust="0"/>
    <p:restoredTop sz="94660"/>
  </p:normalViewPr>
  <p:slideViewPr>
    <p:cSldViewPr>
      <p:cViewPr varScale="1">
        <p:scale>
          <a:sx n="68" d="100"/>
          <a:sy n="68" d="100"/>
        </p:scale>
        <p:origin x="-117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650640"/>
            <a:ext cx="7772400" cy="859205"/>
          </a:xfrm>
          <a:effectLst>
            <a:outerShdw blurRad="50800" dist="38100" dir="2700000" algn="tl" rotWithShape="0">
              <a:prstClr val="black">
                <a:alpha val="40000"/>
              </a:prstClr>
            </a:outerShdw>
          </a:effectLst>
        </p:spPr>
        <p:txBody>
          <a:bodyPr>
            <a:normAutofit/>
          </a:bodyPr>
          <a:lstStyle>
            <a:lvl1pPr algn="ctr">
              <a:defRPr sz="3600">
                <a:solidFill>
                  <a:srgbClr val="FF9E1D"/>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8005" y="5566870"/>
            <a:ext cx="6400800" cy="835455"/>
          </a:xfrm>
        </p:spPr>
        <p:txBody>
          <a:bodyPr>
            <a:normAutofit/>
          </a:bodyPr>
          <a:lstStyle>
            <a:lvl1pPr marL="0" indent="0" algn="ctr">
              <a:buNone/>
              <a:defRPr sz="28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1130"/>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512770"/>
            <a:ext cx="8229600" cy="3918803"/>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1544" y="374900"/>
            <a:ext cx="7016195"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31545" y="1544098"/>
            <a:ext cx="7016195" cy="4275740"/>
          </a:xfrm>
        </p:spPr>
        <p:txBody>
          <a:bodyPr/>
          <a:lstStyle>
            <a:lvl1pPr>
              <a:defRPr sz="2800">
                <a:solidFill>
                  <a:schemeClr val="tx1">
                    <a:lumMod val="95000"/>
                    <a:lumOff val="5000"/>
                  </a:schemeClr>
                </a:solidFill>
              </a:defRPr>
            </a:lvl1pPr>
            <a:lvl2pPr>
              <a:defRPr>
                <a:solidFill>
                  <a:schemeClr val="tx1">
                    <a:lumMod val="95000"/>
                    <a:lumOff val="5000"/>
                  </a:schemeClr>
                </a:solidFill>
              </a:defRPr>
            </a:lvl2pPr>
            <a:lvl3pPr>
              <a:defRPr>
                <a:solidFill>
                  <a:schemeClr val="tx1">
                    <a:lumMod val="95000"/>
                    <a:lumOff val="5000"/>
                  </a:schemeClr>
                </a:solidFill>
              </a:defRPr>
            </a:lvl3pPr>
            <a:lvl4pPr>
              <a:defRPr>
                <a:solidFill>
                  <a:schemeClr val="tx1">
                    <a:lumMod val="95000"/>
                    <a:lumOff val="5000"/>
                  </a:schemeClr>
                </a:solidFill>
              </a:defRPr>
            </a:lvl4pPr>
            <a:lvl5pPr>
              <a:defRPr>
                <a:solidFill>
                  <a:schemeClr val="tx1">
                    <a:lumMod val="95000"/>
                    <a:lumOff val="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17065"/>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7/19/2015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7/19/2015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429132"/>
            <a:ext cx="7772400" cy="1928826"/>
          </a:xfrm>
        </p:spPr>
        <p:txBody>
          <a:bodyPr>
            <a:normAutofit/>
          </a:bodyPr>
          <a:lstStyle/>
          <a:p>
            <a:r>
              <a:rPr lang="en-US" sz="4400" dirty="0" smtClean="0"/>
              <a:t>PENYEBAB PERUBAHAN </a:t>
            </a:r>
            <a:r>
              <a:rPr lang="en-US" sz="4400" dirty="0" smtClean="0"/>
              <a:t>SOSIAL</a:t>
            </a:r>
            <a:endParaRPr lang="en-US" sz="4400" dirty="0"/>
          </a:p>
        </p:txBody>
      </p:sp>
      <p:pic>
        <p:nvPicPr>
          <p:cNvPr id="4" name="Picture 1"/>
          <p:cNvPicPr>
            <a:picLocks noChangeAspect="1" noChangeArrowheads="1"/>
          </p:cNvPicPr>
          <p:nvPr/>
        </p:nvPicPr>
        <p:blipFill>
          <a:blip r:embed="rId3"/>
          <a:srcRect/>
          <a:stretch>
            <a:fillRect/>
          </a:stretch>
        </p:blipFill>
        <p:spPr bwMode="auto">
          <a:xfrm>
            <a:off x="1214414" y="1142984"/>
            <a:ext cx="1854270" cy="189547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PENYEBAB INTERNAL</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lvl="0" algn="just"/>
            <a:r>
              <a:rPr lang="id-ID" sz="2400" i="1" dirty="0" smtClean="0"/>
              <a:t>Dinamika kependudukan</a:t>
            </a:r>
            <a:endParaRPr lang="en-US" sz="2400" dirty="0" smtClean="0"/>
          </a:p>
          <a:p>
            <a:pPr algn="just">
              <a:buNone/>
            </a:pPr>
            <a:r>
              <a:rPr lang="en-US" sz="2400" dirty="0" smtClean="0"/>
              <a:t>	</a:t>
            </a:r>
            <a:r>
              <a:rPr lang="id-ID" sz="2400" dirty="0" smtClean="0"/>
              <a:t>Yang </a:t>
            </a:r>
            <a:r>
              <a:rPr lang="id-ID" sz="2400" dirty="0" smtClean="0"/>
              <a:t>dimaksud dengan dinamika kependudukan adalah bertambah dan berkurangnya jumlah penduduk. Dinamika tersebut, antara lain, dipengaruhi oleh angka kelahiran (fertilitas), kematian (mortalitas), arus masuk penduduk (migrasi positif), dan arus keluar penduduk (migrasi negatif).</a:t>
            </a:r>
            <a:endParaRPr lang="en-US" sz="2400" dirty="0" smtClean="0"/>
          </a:p>
          <a:p>
            <a:pPr lvl="0" algn="just"/>
            <a:r>
              <a:rPr lang="id-ID" sz="2400" i="1" dirty="0" smtClean="0"/>
              <a:t>Penemuan-penemuan baru</a:t>
            </a:r>
            <a:endParaRPr lang="en-US" sz="2400" dirty="0" smtClean="0"/>
          </a:p>
          <a:p>
            <a:pPr algn="just">
              <a:buNone/>
            </a:pPr>
            <a:r>
              <a:rPr lang="en-US" sz="2400" dirty="0" smtClean="0"/>
              <a:t>	</a:t>
            </a:r>
            <a:r>
              <a:rPr lang="id-ID" sz="2400" dirty="0" smtClean="0"/>
              <a:t>William </a:t>
            </a:r>
            <a:r>
              <a:rPr lang="id-ID" sz="2400" dirty="0" smtClean="0"/>
              <a:t>Ogburn mengidentifikasikan penemuan (</a:t>
            </a:r>
            <a:r>
              <a:rPr lang="id-ID" sz="2400" i="1" dirty="0" smtClean="0"/>
              <a:t>discovery</a:t>
            </a:r>
            <a:r>
              <a:rPr lang="id-ID" sz="2400" dirty="0" smtClean="0"/>
              <a:t>) sebagai suatu cara baru melihat kenyataan. Kenyataannya sendiri sudah ada sejak lama, tapi orang baru saja melihatnya dengan cara yang berbeda, sehingga menghasilkan perubahan sosial. </a:t>
            </a:r>
            <a:endParaRPr lang="en-US" sz="24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PENYEBAB INTERNAL</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lvl="0" algn="just"/>
            <a:r>
              <a:rPr lang="id-ID" sz="2200" i="1" dirty="0" smtClean="0"/>
              <a:t>Pertentangan dalam masyarakat</a:t>
            </a:r>
            <a:endParaRPr lang="en-US" sz="2200" dirty="0" smtClean="0"/>
          </a:p>
          <a:p>
            <a:pPr algn="just">
              <a:buNone/>
            </a:pPr>
            <a:r>
              <a:rPr lang="en-US" sz="2200" dirty="0" smtClean="0"/>
              <a:t>	</a:t>
            </a:r>
            <a:r>
              <a:rPr lang="id-ID" sz="2200" dirty="0" smtClean="0"/>
              <a:t>Pertentangan </a:t>
            </a:r>
            <a:r>
              <a:rPr lang="id-ID" sz="2200" dirty="0" smtClean="0"/>
              <a:t>dalam masyarakat mungkin pula menjadi penyebab terjadinya perubahan sosial. Ada yang merasa telah puas dengan keadaan saat ini sehingga berupaya mempertahankannya. Tapi, ada sebagian yang merasa tidak puas sehingga ingin melakukan perubahan. Pertentangan ini pada akhirnya pasti menimbulkan perubahan, baik keseluruhan maupun sebagian. </a:t>
            </a:r>
            <a:endParaRPr lang="en-US" sz="2200" dirty="0" smtClean="0"/>
          </a:p>
          <a:p>
            <a:pPr lvl="0" algn="just"/>
            <a:r>
              <a:rPr lang="id-ID" sz="2200" i="1" dirty="0" smtClean="0"/>
              <a:t>Terjadinya pemberontakan atau revolusi dalam masyarakat bersangkutan</a:t>
            </a:r>
            <a:endParaRPr lang="en-US" sz="2200" dirty="0" smtClean="0"/>
          </a:p>
          <a:p>
            <a:pPr algn="just">
              <a:buNone/>
            </a:pPr>
            <a:r>
              <a:rPr lang="en-US" sz="2200" dirty="0" smtClean="0"/>
              <a:t>	</a:t>
            </a:r>
            <a:r>
              <a:rPr lang="id-ID" sz="2200" dirty="0" smtClean="0"/>
              <a:t>Pemberontakan </a:t>
            </a:r>
            <a:r>
              <a:rPr lang="id-ID" sz="2200" dirty="0" smtClean="0"/>
              <a:t>atau revolusi juga didorong oleh keinginan melakukan perubahan-perubahan mendasar dalam kehidupan bermasyarakat. Hanya saja, dalam praktiknya, tujuan revolusi lebih sering sebatas melakukan perubahan rezim </a:t>
            </a:r>
            <a:r>
              <a:rPr lang="id-ID" sz="2200" dirty="0" smtClean="0"/>
              <a:t>pemerintahan</a:t>
            </a:r>
            <a:r>
              <a:rPr lang="en-US" sz="2200" dirty="0" smtClean="0"/>
              <a:t>.</a:t>
            </a:r>
            <a:endParaRPr lang="en-US" sz="22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PENYEBAB EKSTERNAL</a:t>
            </a:r>
            <a:endParaRPr lang="en-US" b="1" dirty="0">
              <a:solidFill>
                <a:srgbClr val="FF0000"/>
              </a:solidFill>
            </a:endParaRPr>
          </a:p>
        </p:txBody>
      </p:sp>
      <p:sp>
        <p:nvSpPr>
          <p:cNvPr id="5" name="Content Placeholder 4"/>
          <p:cNvSpPr>
            <a:spLocks noGrp="1"/>
          </p:cNvSpPr>
          <p:nvPr>
            <p:ph idx="1"/>
          </p:nvPr>
        </p:nvSpPr>
        <p:spPr>
          <a:xfrm>
            <a:off x="1357290" y="928670"/>
            <a:ext cx="7561889" cy="5572164"/>
          </a:xfrm>
        </p:spPr>
        <p:txBody>
          <a:bodyPr>
            <a:noAutofit/>
          </a:bodyPr>
          <a:lstStyle/>
          <a:p>
            <a:pPr lvl="0"/>
            <a:r>
              <a:rPr lang="id-ID" sz="2400" i="1" dirty="0" smtClean="0"/>
              <a:t>Perubahan lingkungan fisik/alam</a:t>
            </a:r>
            <a:endParaRPr lang="en-US" sz="2400" dirty="0" smtClean="0"/>
          </a:p>
          <a:p>
            <a:pPr algn="just">
              <a:buNone/>
            </a:pPr>
            <a:r>
              <a:rPr lang="en-US" sz="2400" dirty="0" smtClean="0"/>
              <a:t>	</a:t>
            </a:r>
            <a:r>
              <a:rPr lang="id-ID" sz="2400" dirty="0" smtClean="0"/>
              <a:t>Terjadinya </a:t>
            </a:r>
            <a:r>
              <a:rPr lang="id-ID" sz="2400" dirty="0" smtClean="0"/>
              <a:t>gempa bumi, tanah longsor, banjir besar dan bencana alam lainnya akan melahirkan perubahan-perubahan tertentu dalam masyarakat. Perubahan dimaksudkan sebagai bentuk adaptasi sosial terhadap perubahan lingkungan fisik. </a:t>
            </a:r>
            <a:endParaRPr lang="en-US" sz="2400" dirty="0" smtClean="0"/>
          </a:p>
          <a:p>
            <a:pPr lvl="0"/>
            <a:r>
              <a:rPr lang="id-ID" sz="2400" i="1" dirty="0" smtClean="0"/>
              <a:t>Peperangan dengan negara lain</a:t>
            </a:r>
            <a:endParaRPr lang="en-US" sz="2400" dirty="0" smtClean="0"/>
          </a:p>
          <a:p>
            <a:pPr algn="just">
              <a:buNone/>
            </a:pPr>
            <a:r>
              <a:rPr lang="en-US" sz="2400" dirty="0" smtClean="0"/>
              <a:t>	</a:t>
            </a:r>
            <a:r>
              <a:rPr lang="id-ID" sz="2400" dirty="0" smtClean="0"/>
              <a:t>Peperangan </a:t>
            </a:r>
            <a:r>
              <a:rPr lang="id-ID" sz="2400" dirty="0" smtClean="0"/>
              <a:t>lazimnya melibatkan penggunaan kekuatan militer dan senjata-senjata canggih berdaya rusak dahsyat. Dampaknya pasti sangatlah mengerikan, korban jiwa berjatuhan, infrastruktur hancur berantakan, dan ikatan-ikatan sosial tercerai-berai. Dalam kondisi peperangan, perubahan sosial merupakan keniscayaan. Kehidupan yang semula normal, kini serba mengkhawatirkan. </a:t>
            </a:r>
            <a:endParaRPr lang="en-US" sz="22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PENYEBAB EKSTERNAL</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lvl="0" algn="just"/>
            <a:r>
              <a:rPr lang="id-ID" sz="2100" i="1" dirty="0" smtClean="0"/>
              <a:t>Pengaruh kebudayaan lain</a:t>
            </a:r>
            <a:endParaRPr lang="en-US" sz="2100" dirty="0" smtClean="0"/>
          </a:p>
          <a:p>
            <a:pPr algn="just">
              <a:buNone/>
            </a:pPr>
            <a:r>
              <a:rPr lang="en-US" sz="2100" dirty="0" smtClean="0"/>
              <a:t>	</a:t>
            </a:r>
            <a:r>
              <a:rPr lang="id-ID" sz="2100" dirty="0" smtClean="0"/>
              <a:t>Hubungan </a:t>
            </a:r>
            <a:r>
              <a:rPr lang="id-ID" sz="2100" dirty="0" smtClean="0"/>
              <a:t>antara dua masyarakat sangat mungkin menimbulkan pengaruh timbal balik antar </a:t>
            </a:r>
            <a:r>
              <a:rPr lang="id-ID" sz="2100" dirty="0" smtClean="0"/>
              <a:t>kebudayaan. </a:t>
            </a:r>
            <a:r>
              <a:rPr lang="id-ID" sz="2100" dirty="0" smtClean="0"/>
              <a:t>Pengaruh kebudayaan lain dapat menyebabkan terjadinya perubahan sosial budaya, baik </a:t>
            </a:r>
            <a:r>
              <a:rPr lang="id-ID" sz="2100" i="1" dirty="0" smtClean="0"/>
              <a:t>asimilasi</a:t>
            </a:r>
            <a:r>
              <a:rPr lang="id-ID" sz="2100" dirty="0" smtClean="0"/>
              <a:t> maupun </a:t>
            </a:r>
            <a:r>
              <a:rPr lang="id-ID" sz="2100" i="1" dirty="0" smtClean="0"/>
              <a:t>akulturasi</a:t>
            </a:r>
            <a:r>
              <a:rPr lang="id-ID" sz="2100" dirty="0" smtClean="0"/>
              <a:t>. Asimilasi terjadi ketika berbagai kelompok manusia dengan latar belakang kebudayaan yang berbeda berinteraksi secara intensif dalam waktu yang lama. Pada proses asimilasi, terjadi peleburan kebudayaan sehingga pihak-pihak yang tengah berasimilasi akan merasakan adanya kebudayaan tunggal sebagai milik bersama. </a:t>
            </a:r>
            <a:endParaRPr lang="en-US" sz="2100" dirty="0" smtClean="0"/>
          </a:p>
          <a:p>
            <a:pPr algn="just">
              <a:buNone/>
            </a:pPr>
            <a:r>
              <a:rPr lang="en-US" sz="2100" dirty="0" smtClean="0"/>
              <a:t>	</a:t>
            </a:r>
            <a:r>
              <a:rPr lang="id-ID" sz="2100" dirty="0" smtClean="0"/>
              <a:t>Perubahan </a:t>
            </a:r>
            <a:r>
              <a:rPr lang="id-ID" sz="2100" dirty="0" smtClean="0"/>
              <a:t>dapat pula berwujud </a:t>
            </a:r>
            <a:r>
              <a:rPr lang="id-ID" sz="2100" i="1" dirty="0" smtClean="0"/>
              <a:t>akulturasi</a:t>
            </a:r>
            <a:r>
              <a:rPr lang="id-ID" sz="2100" dirty="0" smtClean="0"/>
              <a:t>, yakni </a:t>
            </a:r>
            <a:r>
              <a:rPr lang="nb-NO" sz="2100" dirty="0" smtClean="0"/>
              <a:t>proses sosial yang timbul manakala suatu kelompok manusia dengan kebudayaan tertentu dihadapkan dengan unsur dari suatu kebudayaan asing. Kebudayaan asing itu lambat laun diterima dan diolah ke dalam kebudayaannya sendiri tanpa menyebabkan hilangnya unsur kebudayaan sendiri.</a:t>
            </a:r>
            <a:endParaRPr lang="en-US" sz="21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normAutofit/>
          </a:bodyPr>
          <a:lstStyle/>
          <a:p>
            <a:pPr algn="l"/>
            <a:r>
              <a:rPr lang="en-US" b="1" dirty="0" smtClean="0">
                <a:solidFill>
                  <a:srgbClr val="FF0000"/>
                </a:solidFill>
              </a:rPr>
              <a:t>QUIZ </a:t>
            </a:r>
            <a:endParaRPr lang="en-US" b="1" dirty="0">
              <a:solidFill>
                <a:srgbClr val="FF0000"/>
              </a:solidFill>
            </a:endParaRPr>
          </a:p>
        </p:txBody>
      </p:sp>
      <p:sp>
        <p:nvSpPr>
          <p:cNvPr id="5" name="Content Placeholder 4"/>
          <p:cNvSpPr>
            <a:spLocks noGrp="1"/>
          </p:cNvSpPr>
          <p:nvPr>
            <p:ph idx="1"/>
          </p:nvPr>
        </p:nvSpPr>
        <p:spPr>
          <a:xfrm>
            <a:off x="1831545" y="1142984"/>
            <a:ext cx="7016195" cy="5072098"/>
          </a:xfrm>
        </p:spPr>
        <p:txBody>
          <a:bodyPr>
            <a:normAutofit/>
          </a:bodyPr>
          <a:lstStyle/>
          <a:p>
            <a:pPr marL="514350" indent="-514350" algn="just">
              <a:buFont typeface="+mj-lt"/>
              <a:buAutoNum type="arabicPeriod"/>
            </a:pPr>
            <a:r>
              <a:rPr lang="en-US" dirty="0" err="1" smtClean="0"/>
              <a:t>Apakah</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dinamika</a:t>
            </a:r>
            <a:r>
              <a:rPr lang="en-US" dirty="0" smtClean="0"/>
              <a:t> </a:t>
            </a:r>
            <a:r>
              <a:rPr lang="en-US" dirty="0" err="1" smtClean="0"/>
              <a:t>kependudukan</a:t>
            </a:r>
            <a:r>
              <a:rPr lang="en-US" dirty="0" smtClean="0"/>
              <a:t>’?</a:t>
            </a:r>
            <a:endParaRPr lang="en-US" dirty="0" smtClean="0"/>
          </a:p>
          <a:p>
            <a:pPr marL="514350" indent="-514350" algn="just">
              <a:buFont typeface="+mj-lt"/>
              <a:buAutoNum type="arabicPeriod"/>
            </a:pPr>
            <a:r>
              <a:rPr lang="en-US" dirty="0" err="1" smtClean="0"/>
              <a:t>Apakah</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asimilasi</a:t>
            </a:r>
            <a:r>
              <a:rPr lang="en-US" dirty="0" smtClean="0"/>
              <a:t>’?</a:t>
            </a:r>
            <a:endParaRPr lang="en-US" dirty="0" smtClean="0"/>
          </a:p>
          <a:p>
            <a:pPr marL="514350" indent="-514350" algn="just">
              <a:buFont typeface="+mj-lt"/>
              <a:buAutoNum type="arabicPeriod"/>
            </a:pPr>
            <a:r>
              <a:rPr lang="en-US" dirty="0" err="1" smtClean="0"/>
              <a:t>Apakah</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akulturasi</a:t>
            </a:r>
            <a:r>
              <a:rPr lang="en-US" dirty="0" smtClean="0"/>
              <a:t>’?</a:t>
            </a:r>
            <a:endParaRPr lang="en-US" dirty="0" smtClean="0"/>
          </a:p>
          <a:p>
            <a:pPr algn="ctr">
              <a:buNone/>
            </a:pPr>
            <a:r>
              <a:rPr lang="en-US" dirty="0" smtClean="0"/>
              <a:t>	</a:t>
            </a:r>
            <a:endParaRPr lang="id-ID" i="1" dirty="0" smtClean="0">
              <a:solidFill>
                <a:schemeClr val="accent1">
                  <a:lumMod val="50000"/>
                </a:schemeClr>
              </a:solidFill>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00166" y="2786058"/>
            <a:ext cx="7016195" cy="1143000"/>
          </a:xfrm>
        </p:spPr>
        <p:txBody>
          <a:bodyPr>
            <a:normAutofit/>
          </a:bodyPr>
          <a:lstStyle/>
          <a:p>
            <a:pPr algn="ctr"/>
            <a:r>
              <a:rPr lang="id-ID" sz="5400" dirty="0" smtClean="0"/>
              <a:t>SALAM SOSIOLOGI !</a:t>
            </a:r>
            <a:endParaRPr lang="en-US" sz="54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48</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PENYEBAB PERUBAHAN SOSIAL</vt:lpstr>
      <vt:lpstr>PENYEBAB INTERNAL</vt:lpstr>
      <vt:lpstr>PENYEBAB INTERNAL</vt:lpstr>
      <vt:lpstr>PENYEBAB EKSTERNAL</vt:lpstr>
      <vt:lpstr>PENYEBAB EKSTERNAL</vt:lpstr>
      <vt:lpstr>QUIZ </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PCR</cp:lastModifiedBy>
  <cp:revision>59</cp:revision>
  <dcterms:created xsi:type="dcterms:W3CDTF">2013-08-21T19:17:07Z</dcterms:created>
  <dcterms:modified xsi:type="dcterms:W3CDTF">2015-07-19T15:25:42Z</dcterms:modified>
</cp:coreProperties>
</file>