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76" r:id="rId4"/>
    <p:sldId id="275" r:id="rId5"/>
    <p:sldId id="274" r:id="rId6"/>
    <p:sldId id="273" r:id="rId7"/>
    <p:sldId id="272" r:id="rId8"/>
    <p:sldId id="267" r:id="rId9"/>
    <p:sldId id="271" r:id="rId10"/>
  </p:sldIdLst>
  <p:sldSz cx="9144000" cy="6858000" type="screen4x3"/>
  <p:notesSz cx="6858000" cy="9144000"/>
  <p:defaultTextStyle>
    <a:defPPr>
      <a:defRPr lang="fr-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8BC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en-US" smtClean="0"/>
              <a:t>Click to edit Master title style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CA"/>
          </a:p>
        </p:txBody>
      </p:sp>
      <p:sp>
        <p:nvSpPr>
          <p:cNvPr id="4" name="Espace réservé de la date 3"/>
          <p:cNvSpPr>
            <a:spLocks noGrp="1"/>
          </p:cNvSpPr>
          <p:nvPr>
            <p:ph type="dt" sz="half" idx="10"/>
          </p:nvPr>
        </p:nvSpPr>
        <p:spPr/>
        <p:txBody>
          <a:bodyPr/>
          <a:lstStyle>
            <a:lvl1pPr>
              <a:defRPr/>
            </a:lvl1pPr>
          </a:lstStyle>
          <a:p>
            <a:pPr>
              <a:defRPr/>
            </a:pPr>
            <a:fld id="{1BCB4BFB-C592-43DD-8534-D5BFBD047DA2}" type="datetimeFigureOut">
              <a:rPr lang="fr-FR"/>
              <a:pPr>
                <a:defRPr/>
              </a:pPr>
              <a:t>19/05/2014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109D58E3-03F6-43CB-97EA-78B480AB334F}" type="slidenum">
              <a:rPr lang="fr-CA"/>
              <a:pPr>
                <a:defRPr/>
              </a:pPr>
              <a:t>‹#›</a:t>
            </a:fld>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D5E4BF17-EB2D-4421-9148-E164C4E6CCAF}" type="datetimeFigureOut">
              <a:rPr lang="fr-FR"/>
              <a:pPr>
                <a:defRPr/>
              </a:pPr>
              <a:t>19/05/2014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567A55E0-2E1E-4746-8B49-956CCF497BA7}" type="slidenum">
              <a:rPr lang="fr-CA"/>
              <a:pPr>
                <a:defRPr/>
              </a:pPr>
              <a:t>‹#›</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en-US" smtClean="0"/>
              <a:t>Click to edit Master title style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2E133756-5A67-42D3-A0F8-BB4001F040CE}" type="datetimeFigureOut">
              <a:rPr lang="fr-FR"/>
              <a:pPr>
                <a:defRPr/>
              </a:pPr>
              <a:t>19/05/2014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BAD44188-DB3A-41C0-9C1F-ADBAC714E27C}" type="slidenum">
              <a:rPr lang="fr-CA"/>
              <a:pPr>
                <a:defRPr/>
              </a:pPr>
              <a:t>‹#›</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49E952C1-F75D-4FBC-A125-144669E02B1E}" type="datetimeFigureOut">
              <a:rPr lang="fr-FR"/>
              <a:pPr>
                <a:defRPr/>
              </a:pPr>
              <a:t>19/05/2014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10992BAE-E176-4313-AD28-0390A1B30A68}" type="slidenum">
              <a:rPr lang="fr-CA"/>
              <a:pPr>
                <a:defRPr/>
              </a:pPr>
              <a:t>‹#›</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Espace réservé de la date 3"/>
          <p:cNvSpPr>
            <a:spLocks noGrp="1"/>
          </p:cNvSpPr>
          <p:nvPr>
            <p:ph type="dt" sz="half" idx="10"/>
          </p:nvPr>
        </p:nvSpPr>
        <p:spPr/>
        <p:txBody>
          <a:bodyPr/>
          <a:lstStyle>
            <a:lvl1pPr>
              <a:defRPr/>
            </a:lvl1pPr>
          </a:lstStyle>
          <a:p>
            <a:pPr>
              <a:defRPr/>
            </a:pPr>
            <a:fld id="{11A26574-1E84-4F82-B3C3-9E87611C683E}" type="datetimeFigureOut">
              <a:rPr lang="fr-FR"/>
              <a:pPr>
                <a:defRPr/>
              </a:pPr>
              <a:t>19/05/2014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BDC043B3-1B15-4A73-A852-221BC13EA1D4}" type="slidenum">
              <a:rPr lang="fr-CA"/>
              <a:pPr>
                <a:defRPr/>
              </a:pPr>
              <a:t>‹#›</a:t>
            </a:fld>
            <a:endParaRPr lang="fr-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e la date 3"/>
          <p:cNvSpPr>
            <a:spLocks noGrp="1"/>
          </p:cNvSpPr>
          <p:nvPr>
            <p:ph type="dt" sz="half" idx="10"/>
          </p:nvPr>
        </p:nvSpPr>
        <p:spPr/>
        <p:txBody>
          <a:bodyPr/>
          <a:lstStyle>
            <a:lvl1pPr>
              <a:defRPr/>
            </a:lvl1pPr>
          </a:lstStyle>
          <a:p>
            <a:pPr>
              <a:defRPr/>
            </a:pPr>
            <a:fld id="{7A5E4C10-B9B1-4197-99DD-A9934C0A17D5}" type="datetimeFigureOut">
              <a:rPr lang="fr-FR"/>
              <a:pPr>
                <a:defRPr/>
              </a:pPr>
              <a:t>19/05/2014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FE7C6BD2-42C9-4FD9-90E6-BADDD64D794B}" type="slidenum">
              <a:rPr lang="fr-CA"/>
              <a:pPr>
                <a:defRPr/>
              </a:pPr>
              <a:t>‹#›</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Click to edit Master title style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7" name="Espace réservé de la date 3"/>
          <p:cNvSpPr>
            <a:spLocks noGrp="1"/>
          </p:cNvSpPr>
          <p:nvPr>
            <p:ph type="dt" sz="half" idx="10"/>
          </p:nvPr>
        </p:nvSpPr>
        <p:spPr/>
        <p:txBody>
          <a:bodyPr/>
          <a:lstStyle>
            <a:lvl1pPr>
              <a:defRPr/>
            </a:lvl1pPr>
          </a:lstStyle>
          <a:p>
            <a:pPr>
              <a:defRPr/>
            </a:pPr>
            <a:fld id="{2F728A79-882A-421E-AE52-9AF55DFCFE66}" type="datetimeFigureOut">
              <a:rPr lang="fr-FR"/>
              <a:pPr>
                <a:defRPr/>
              </a:pPr>
              <a:t>19/05/2014</a:t>
            </a:fld>
            <a:endParaRPr lang="fr-CA"/>
          </a:p>
        </p:txBody>
      </p:sp>
      <p:sp>
        <p:nvSpPr>
          <p:cNvPr id="8" name="Espace réservé du pied de page 4"/>
          <p:cNvSpPr>
            <a:spLocks noGrp="1"/>
          </p:cNvSpPr>
          <p:nvPr>
            <p:ph type="ftr" sz="quarter" idx="11"/>
          </p:nvPr>
        </p:nvSpPr>
        <p:spPr/>
        <p:txBody>
          <a:bodyPr/>
          <a:lstStyle>
            <a:lvl1pPr>
              <a:defRPr/>
            </a:lvl1pPr>
          </a:lstStyle>
          <a:p>
            <a:pPr>
              <a:defRPr/>
            </a:pPr>
            <a:endParaRPr lang="fr-CA"/>
          </a:p>
        </p:txBody>
      </p:sp>
      <p:sp>
        <p:nvSpPr>
          <p:cNvPr id="9" name="Espace réservé du numéro de diapositive 5"/>
          <p:cNvSpPr>
            <a:spLocks noGrp="1"/>
          </p:cNvSpPr>
          <p:nvPr>
            <p:ph type="sldNum" sz="quarter" idx="12"/>
          </p:nvPr>
        </p:nvSpPr>
        <p:spPr/>
        <p:txBody>
          <a:bodyPr/>
          <a:lstStyle>
            <a:lvl1pPr>
              <a:defRPr/>
            </a:lvl1pPr>
          </a:lstStyle>
          <a:p>
            <a:pPr>
              <a:defRPr/>
            </a:pPr>
            <a:fld id="{A6925354-E7F1-46CF-99E4-C5D4A79DE230}" type="slidenum">
              <a:rPr lang="fr-CA"/>
              <a:pPr>
                <a:defRPr/>
              </a:pPr>
              <a:t>‹#›</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e la date 3"/>
          <p:cNvSpPr>
            <a:spLocks noGrp="1"/>
          </p:cNvSpPr>
          <p:nvPr>
            <p:ph type="dt" sz="half" idx="10"/>
          </p:nvPr>
        </p:nvSpPr>
        <p:spPr/>
        <p:txBody>
          <a:bodyPr/>
          <a:lstStyle>
            <a:lvl1pPr>
              <a:defRPr/>
            </a:lvl1pPr>
          </a:lstStyle>
          <a:p>
            <a:pPr>
              <a:defRPr/>
            </a:pPr>
            <a:fld id="{88E31762-948D-49DC-BB42-03650B8E6BA7}" type="datetimeFigureOut">
              <a:rPr lang="fr-FR"/>
              <a:pPr>
                <a:defRPr/>
              </a:pPr>
              <a:t>19/05/2014</a:t>
            </a:fld>
            <a:endParaRPr lang="fr-CA"/>
          </a:p>
        </p:txBody>
      </p:sp>
      <p:sp>
        <p:nvSpPr>
          <p:cNvPr id="4" name="Espace réservé du pied de page 4"/>
          <p:cNvSpPr>
            <a:spLocks noGrp="1"/>
          </p:cNvSpPr>
          <p:nvPr>
            <p:ph type="ftr" sz="quarter" idx="11"/>
          </p:nvPr>
        </p:nvSpPr>
        <p:spPr/>
        <p:txBody>
          <a:bodyPr/>
          <a:lstStyle>
            <a:lvl1pPr>
              <a:defRPr/>
            </a:lvl1pPr>
          </a:lstStyle>
          <a:p>
            <a:pPr>
              <a:defRPr/>
            </a:pPr>
            <a:endParaRPr lang="fr-CA"/>
          </a:p>
        </p:txBody>
      </p:sp>
      <p:sp>
        <p:nvSpPr>
          <p:cNvPr id="5" name="Espace réservé du numéro de diapositive 5"/>
          <p:cNvSpPr>
            <a:spLocks noGrp="1"/>
          </p:cNvSpPr>
          <p:nvPr>
            <p:ph type="sldNum" sz="quarter" idx="12"/>
          </p:nvPr>
        </p:nvSpPr>
        <p:spPr/>
        <p:txBody>
          <a:bodyPr/>
          <a:lstStyle>
            <a:lvl1pPr>
              <a:defRPr/>
            </a:lvl1pPr>
          </a:lstStyle>
          <a:p>
            <a:pPr>
              <a:defRPr/>
            </a:pPr>
            <a:fld id="{017624E5-E79E-48A7-9611-C310E52B9B39}" type="slidenum">
              <a:rPr lang="fr-CA"/>
              <a:pPr>
                <a:defRPr/>
              </a:pPr>
              <a:t>‹#›</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3CC3AF08-E72C-4B91-A260-BC3A38D3BADD}" type="datetimeFigureOut">
              <a:rPr lang="fr-FR"/>
              <a:pPr>
                <a:defRPr/>
              </a:pPr>
              <a:t>19/05/2014</a:t>
            </a:fld>
            <a:endParaRPr lang="fr-CA"/>
          </a:p>
        </p:txBody>
      </p:sp>
      <p:sp>
        <p:nvSpPr>
          <p:cNvPr id="3" name="Espace réservé du pied de page 4"/>
          <p:cNvSpPr>
            <a:spLocks noGrp="1"/>
          </p:cNvSpPr>
          <p:nvPr>
            <p:ph type="ftr" sz="quarter" idx="11"/>
          </p:nvPr>
        </p:nvSpPr>
        <p:spPr/>
        <p:txBody>
          <a:bodyPr/>
          <a:lstStyle>
            <a:lvl1pPr>
              <a:defRPr/>
            </a:lvl1pPr>
          </a:lstStyle>
          <a:p>
            <a:pPr>
              <a:defRPr/>
            </a:pPr>
            <a:endParaRPr lang="fr-CA"/>
          </a:p>
        </p:txBody>
      </p:sp>
      <p:sp>
        <p:nvSpPr>
          <p:cNvPr id="4" name="Espace réservé du numéro de diapositive 5"/>
          <p:cNvSpPr>
            <a:spLocks noGrp="1"/>
          </p:cNvSpPr>
          <p:nvPr>
            <p:ph type="sldNum" sz="quarter" idx="12"/>
          </p:nvPr>
        </p:nvSpPr>
        <p:spPr/>
        <p:txBody>
          <a:bodyPr/>
          <a:lstStyle>
            <a:lvl1pPr>
              <a:defRPr/>
            </a:lvl1pPr>
          </a:lstStyle>
          <a:p>
            <a:pPr>
              <a:defRPr/>
            </a:pPr>
            <a:fld id="{FEBF6982-B7BC-477D-961A-47143FC6697C}" type="slidenum">
              <a:rPr lang="fr-CA"/>
              <a:pPr>
                <a:defRPr/>
              </a:pPr>
              <a:t>‹#›</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2045F3E4-3DE1-427B-8236-A58D33B19ADC}" type="datetimeFigureOut">
              <a:rPr lang="fr-FR"/>
              <a:pPr>
                <a:defRPr/>
              </a:pPr>
              <a:t>19/05/2014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F436D79A-6F2E-438A-B5FA-7593A2FE1E1F}" type="slidenum">
              <a:rPr lang="fr-CA"/>
              <a:pPr>
                <a:defRPr/>
              </a:pPr>
              <a:t>‹#›</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r-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7D838C25-D547-46AC-B6FE-CE870D736FAB}" type="datetimeFigureOut">
              <a:rPr lang="fr-FR"/>
              <a:pPr>
                <a:defRPr/>
              </a:pPr>
              <a:t>19/05/2014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A479AE6E-0B55-4E32-865C-0B8D3AF701E9}" type="slidenum">
              <a:rPr lang="fr-CA"/>
              <a:pPr>
                <a:defRPr/>
              </a:pPr>
              <a:t>‹#›</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CA" smtClean="0"/>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5172826D-E893-493D-80E5-50E3D6010B79}" type="datetimeFigureOut">
              <a:rPr lang="fr-FR"/>
              <a:pPr>
                <a:defRPr/>
              </a:pPr>
              <a:t>19/05/2014</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1D44B36-6031-45EF-9A2D-380B3024FDE4}" type="slidenum">
              <a:rPr lang="fr-CA"/>
              <a:pPr>
                <a:defRPr/>
              </a:pPr>
              <a:t>‹#›</a:t>
            </a:fld>
            <a:endParaRPr lang="fr-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itre 1"/>
          <p:cNvSpPr>
            <a:spLocks noGrp="1"/>
          </p:cNvSpPr>
          <p:nvPr>
            <p:ph type="ctrTitle"/>
          </p:nvPr>
        </p:nvSpPr>
        <p:spPr>
          <a:xfrm>
            <a:off x="1300194" y="1500174"/>
            <a:ext cx="7772400" cy="869950"/>
          </a:xfrm>
        </p:spPr>
        <p:txBody>
          <a:bodyPr/>
          <a:lstStyle/>
          <a:p>
            <a:r>
              <a:rPr lang="id-ID" sz="3300" b="1" dirty="0" smtClean="0">
                <a:solidFill>
                  <a:schemeClr val="tx2">
                    <a:lumMod val="75000"/>
                  </a:schemeClr>
                </a:solidFill>
              </a:rPr>
              <a:t>P</a:t>
            </a:r>
            <a:r>
              <a:rPr lang="nb-NO" sz="3300" b="1" dirty="0" smtClean="0">
                <a:solidFill>
                  <a:schemeClr val="tx2">
                    <a:lumMod val="75000"/>
                  </a:schemeClr>
                </a:solidFill>
              </a:rPr>
              <a:t>ENDAPAT </a:t>
            </a:r>
            <a:r>
              <a:rPr lang="id-ID" sz="3300" b="1" dirty="0" smtClean="0">
                <a:solidFill>
                  <a:schemeClr val="tx2">
                    <a:lumMod val="75000"/>
                  </a:schemeClr>
                </a:solidFill>
              </a:rPr>
              <a:t> </a:t>
            </a:r>
            <a:r>
              <a:rPr lang="nb-NO" sz="3300" b="1" dirty="0" smtClean="0">
                <a:solidFill>
                  <a:schemeClr val="tx2">
                    <a:lumMod val="75000"/>
                  </a:schemeClr>
                </a:solidFill>
              </a:rPr>
              <a:t>VAUGHAN DAN HOGG  MENGENAI</a:t>
            </a:r>
            <a:r>
              <a:rPr lang="id-ID" sz="3300" b="1" dirty="0" smtClean="0">
                <a:solidFill>
                  <a:schemeClr val="tx2">
                    <a:lumMod val="75000"/>
                  </a:schemeClr>
                </a:solidFill>
              </a:rPr>
              <a:t> </a:t>
            </a:r>
            <a:r>
              <a:rPr lang="nb-NO" sz="3300" b="1" dirty="0" smtClean="0">
                <a:solidFill>
                  <a:schemeClr val="tx2">
                    <a:lumMod val="75000"/>
                  </a:schemeClr>
                </a:solidFill>
              </a:rPr>
              <a:t>ALASAN INDIVIDU </a:t>
            </a:r>
            <a:r>
              <a:rPr lang="id-ID" sz="3300" b="1" dirty="0" smtClean="0">
                <a:solidFill>
                  <a:schemeClr val="tx2">
                    <a:lumMod val="75000"/>
                  </a:schemeClr>
                </a:solidFill>
              </a:rPr>
              <a:t/>
            </a:r>
            <a:br>
              <a:rPr lang="id-ID" sz="3300" b="1" dirty="0" smtClean="0">
                <a:solidFill>
                  <a:schemeClr val="tx2">
                    <a:lumMod val="75000"/>
                  </a:schemeClr>
                </a:solidFill>
              </a:rPr>
            </a:br>
            <a:r>
              <a:rPr lang="id-ID" sz="3300" b="1" dirty="0" smtClean="0">
                <a:solidFill>
                  <a:schemeClr val="tx2">
                    <a:lumMod val="75000"/>
                  </a:schemeClr>
                </a:solidFill>
              </a:rPr>
              <a:t>MENJADI ANGGOTA SUATU KELOMPOK</a:t>
            </a:r>
            <a:endParaRPr lang="fr-CA" sz="3300" b="1" dirty="0" smtClean="0">
              <a:solidFill>
                <a:schemeClr val="tx2">
                  <a:lumMod val="75000"/>
                </a:schemeClr>
              </a:solidFill>
            </a:endParaRPr>
          </a:p>
        </p:txBody>
      </p:sp>
      <p:pic>
        <p:nvPicPr>
          <p:cNvPr id="4" name="Picture 1"/>
          <p:cNvPicPr>
            <a:picLocks noChangeAspect="1" noChangeArrowheads="1"/>
          </p:cNvPicPr>
          <p:nvPr/>
        </p:nvPicPr>
        <p:blipFill>
          <a:blip r:embed="rId3"/>
          <a:srcRect/>
          <a:stretch>
            <a:fillRect/>
          </a:stretch>
        </p:blipFill>
        <p:spPr bwMode="auto">
          <a:xfrm>
            <a:off x="0" y="1500174"/>
            <a:ext cx="1854270" cy="1895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Proksimitas</a:t>
            </a:r>
            <a:endParaRPr lang="fr-CA" dirty="0" smtClean="0">
              <a:solidFill>
                <a:schemeClr val="bg1"/>
              </a:solidFill>
            </a:endParaRPr>
          </a:p>
        </p:txBody>
      </p:sp>
      <p:sp>
        <p:nvSpPr>
          <p:cNvPr id="6" name="Espace réservé du contenu 2"/>
          <p:cNvSpPr>
            <a:spLocks noGrp="1"/>
          </p:cNvSpPr>
          <p:nvPr>
            <p:ph idx="1"/>
          </p:nvPr>
        </p:nvSpPr>
        <p:spPr>
          <a:xfrm>
            <a:off x="457200" y="1928802"/>
            <a:ext cx="8229600" cy="4197361"/>
          </a:xfrm>
        </p:spPr>
        <p:txBody>
          <a:bodyPr rtlCol="0">
            <a:normAutofit/>
          </a:bodyPr>
          <a:lstStyle/>
          <a:p>
            <a:pPr lvl="1" algn="just">
              <a:buNone/>
            </a:pPr>
            <a:r>
              <a:rPr lang="id-ID" dirty="0" smtClean="0"/>
              <a:t>	Individu cenderung bergabung dengan individu lain karena adanya kedekatan. Kedekatan dapat berarti kedekatan fisik (tempat tinggal yang berdekatan, bersekolah atau bekerja di tempat yang sama) maupun kedekatan emosional (pertalian emosi karena kekerabatan atau persahabatan).</a:t>
            </a: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Kesamaan</a:t>
            </a:r>
            <a:endParaRPr lang="fr-CA" dirty="0" smtClean="0">
              <a:solidFill>
                <a:schemeClr val="bg1"/>
              </a:solidFill>
            </a:endParaRPr>
          </a:p>
        </p:txBody>
      </p:sp>
      <p:sp>
        <p:nvSpPr>
          <p:cNvPr id="6" name="Espace réservé du contenu 2"/>
          <p:cNvSpPr>
            <a:spLocks noGrp="1"/>
          </p:cNvSpPr>
          <p:nvPr>
            <p:ph idx="1"/>
          </p:nvPr>
        </p:nvSpPr>
        <p:spPr>
          <a:xfrm>
            <a:off x="457200" y="1857364"/>
            <a:ext cx="8229600" cy="4268799"/>
          </a:xfrm>
        </p:spPr>
        <p:txBody>
          <a:bodyPr rtlCol="0">
            <a:normAutofit/>
          </a:bodyPr>
          <a:lstStyle/>
          <a:p>
            <a:pPr lvl="1" algn="just">
              <a:buNone/>
            </a:pPr>
            <a:r>
              <a:rPr lang="id-ID" dirty="0" smtClean="0"/>
              <a:t>	Tak pelak harus diakui bahwa orang lebih suka berhubungan dengan orang lain yang memiliki banyak kesamaan dengan dirinya. Semakin banyak kesamaan yang dimiliki seseorang dengan orang-orang lain maka kian besar pula kemungkinan mereka akan membentuk kelompok sosial.</a:t>
            </a: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Autofit/>
          </a:bodyPr>
          <a:lstStyle/>
          <a:p>
            <a:pPr fontAlgn="auto">
              <a:spcAft>
                <a:spcPts val="0"/>
              </a:spcAft>
              <a:defRPr/>
            </a:pPr>
            <a:r>
              <a:rPr lang="id-ID" sz="3200" dirty="0" smtClean="0">
                <a:solidFill>
                  <a:schemeClr val="bg1"/>
                </a:solidFill>
              </a:rPr>
              <a:t>Kesalingtergantungan untuk Mencapai Tujuan</a:t>
            </a:r>
            <a:endParaRPr lang="fr-CA" sz="3200" dirty="0" smtClean="0">
              <a:solidFill>
                <a:schemeClr val="bg1"/>
              </a:solidFill>
            </a:endParaRPr>
          </a:p>
        </p:txBody>
      </p:sp>
      <p:sp>
        <p:nvSpPr>
          <p:cNvPr id="6" name="Espace réservé du contenu 2"/>
          <p:cNvSpPr>
            <a:spLocks noGrp="1"/>
          </p:cNvSpPr>
          <p:nvPr>
            <p:ph idx="1"/>
          </p:nvPr>
        </p:nvSpPr>
        <p:spPr>
          <a:xfrm>
            <a:off x="457200" y="2357430"/>
            <a:ext cx="8229600" cy="3768733"/>
          </a:xfrm>
        </p:spPr>
        <p:txBody>
          <a:bodyPr rtlCol="0">
            <a:normAutofit/>
          </a:bodyPr>
          <a:lstStyle/>
          <a:p>
            <a:pPr lvl="1" algn="just">
              <a:buNone/>
            </a:pPr>
            <a:r>
              <a:rPr lang="id-ID" dirty="0" smtClean="0"/>
              <a:t>	Adanya tujuan bersama yang hendak dicapai menyebabkan sejumlah individu bergabung dalam suatu kelompok.</a:t>
            </a: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Dukungan Timbal Balik Bersifat Positif</a:t>
            </a:r>
            <a:endParaRPr lang="fr-CA" dirty="0" smtClean="0">
              <a:solidFill>
                <a:schemeClr val="bg1"/>
              </a:solidFill>
            </a:endParaRPr>
          </a:p>
        </p:txBody>
      </p:sp>
      <p:sp>
        <p:nvSpPr>
          <p:cNvPr id="6" name="Espace réservé du contenu 2"/>
          <p:cNvSpPr>
            <a:spLocks noGrp="1"/>
          </p:cNvSpPr>
          <p:nvPr>
            <p:ph idx="1"/>
          </p:nvPr>
        </p:nvSpPr>
        <p:spPr>
          <a:xfrm>
            <a:off x="457200" y="2285992"/>
            <a:ext cx="8229600" cy="3840171"/>
          </a:xfrm>
        </p:spPr>
        <p:txBody>
          <a:bodyPr rtlCol="0">
            <a:normAutofit/>
          </a:bodyPr>
          <a:lstStyle/>
          <a:p>
            <a:pPr lvl="1" algn="just">
              <a:buNone/>
            </a:pPr>
            <a:r>
              <a:rPr lang="id-ID" dirty="0" smtClean="0"/>
              <a:t>	Individu bergabung dalam kelompok demi memperoleh dukungan positif yang membuatnya merasa memiliki afiliasi atau ikatan. Hal ini dapat menghindarkan individu dari kesendirian. </a:t>
            </a: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Dukungan Emosional</a:t>
            </a:r>
            <a:endParaRPr lang="fr-CA" dirty="0" smtClean="0">
              <a:solidFill>
                <a:schemeClr val="bg1"/>
              </a:solidFill>
            </a:endParaRPr>
          </a:p>
        </p:txBody>
      </p:sp>
      <p:sp>
        <p:nvSpPr>
          <p:cNvPr id="6" name="Espace réservé du contenu 2"/>
          <p:cNvSpPr>
            <a:spLocks noGrp="1"/>
          </p:cNvSpPr>
          <p:nvPr>
            <p:ph idx="1"/>
          </p:nvPr>
        </p:nvSpPr>
        <p:spPr>
          <a:xfrm>
            <a:off x="457200" y="2357430"/>
            <a:ext cx="8229600" cy="3768733"/>
          </a:xfrm>
        </p:spPr>
        <p:txBody>
          <a:bodyPr rtlCol="0">
            <a:normAutofit/>
          </a:bodyPr>
          <a:lstStyle/>
          <a:p>
            <a:pPr lvl="1" algn="just">
              <a:buNone/>
            </a:pPr>
            <a:r>
              <a:rPr lang="id-ID" dirty="0" smtClean="0"/>
              <a:t>	Individu bergabung dalam kelompok untuk mendapatkan dukungan emosional yang dibutuhkannya.</a:t>
            </a: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Identitas Sosial</a:t>
            </a:r>
            <a:endParaRPr lang="fr-CA" dirty="0" smtClean="0">
              <a:solidFill>
                <a:schemeClr val="bg1"/>
              </a:solidFill>
            </a:endParaRPr>
          </a:p>
        </p:txBody>
      </p:sp>
      <p:sp>
        <p:nvSpPr>
          <p:cNvPr id="6" name="Espace réservé du contenu 2"/>
          <p:cNvSpPr>
            <a:spLocks noGrp="1"/>
          </p:cNvSpPr>
          <p:nvPr>
            <p:ph idx="1"/>
          </p:nvPr>
        </p:nvSpPr>
        <p:spPr>
          <a:xfrm>
            <a:off x="457200" y="2143116"/>
            <a:ext cx="8229600" cy="3983047"/>
          </a:xfrm>
        </p:spPr>
        <p:txBody>
          <a:bodyPr rtlCol="0">
            <a:normAutofit/>
          </a:bodyPr>
          <a:lstStyle/>
          <a:p>
            <a:pPr lvl="1" algn="just">
              <a:buNone/>
            </a:pPr>
            <a:r>
              <a:rPr lang="id-ID" dirty="0" smtClean="0"/>
              <a:t>	Individu berkelompok untuk memperoleh identitas tertentu.</a:t>
            </a: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Pertanyaan Uji Pengetahuan</a:t>
            </a:r>
            <a:endParaRPr lang="fr-CA" dirty="0" smtClean="0">
              <a:solidFill>
                <a:schemeClr val="bg1"/>
              </a:solidFill>
            </a:endParaRPr>
          </a:p>
        </p:txBody>
      </p:sp>
      <p:sp>
        <p:nvSpPr>
          <p:cNvPr id="6" name="Espace réservé du contenu 2"/>
          <p:cNvSpPr>
            <a:spLocks noGrp="1"/>
          </p:cNvSpPr>
          <p:nvPr>
            <p:ph idx="1"/>
          </p:nvPr>
        </p:nvSpPr>
        <p:spPr/>
        <p:txBody>
          <a:bodyPr rtlCol="0">
            <a:normAutofit/>
          </a:bodyPr>
          <a:lstStyle/>
          <a:p>
            <a:pPr marL="514350" lvl="0" indent="-514350" algn="just">
              <a:buFont typeface="+mj-lt"/>
              <a:buAutoNum type="arabicPeriod"/>
            </a:pPr>
            <a:r>
              <a:rPr lang="id-ID" dirty="0" smtClean="0"/>
              <a:t>Jelaskan mengenai proksimitas sebagai alasan individu menjadi anggota suatu kelompok !</a:t>
            </a:r>
          </a:p>
          <a:p>
            <a:pPr marL="514350" lvl="0" indent="-514350" algn="just">
              <a:buFont typeface="+mj-lt"/>
              <a:buAutoNum type="arabicPeriod"/>
            </a:pPr>
            <a:r>
              <a:rPr lang="id-ID" dirty="0" smtClean="0"/>
              <a:t>Jelaskan mengenai kesamaan sebagai alasan individu menjadi anggota suatu kelompok !</a:t>
            </a:r>
          </a:p>
          <a:p>
            <a:pPr marL="514350" indent="-514350" algn="just">
              <a:buFont typeface="+mj-lt"/>
              <a:buAutoNum type="arabicPeriod"/>
            </a:pPr>
            <a:r>
              <a:rPr lang="id-ID" dirty="0" smtClean="0"/>
              <a:t>Jelaskan mengenai kesalingtergantungan sebagai alasan individu menjadi anggota suatu kelompok !</a:t>
            </a: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3" name="Espace réservé du contenu 2"/>
          <p:cNvSpPr>
            <a:spLocks noGrp="1"/>
          </p:cNvSpPr>
          <p:nvPr>
            <p:ph idx="1"/>
          </p:nvPr>
        </p:nvSpPr>
        <p:spPr>
          <a:xfrm>
            <a:off x="2171729" y="428604"/>
            <a:ext cx="6543675" cy="4525963"/>
          </a:xfrm>
        </p:spPr>
        <p:txBody>
          <a:bodyPr/>
          <a:lstStyle/>
          <a:p>
            <a:pPr algn="ctr">
              <a:buNone/>
            </a:pPr>
            <a:r>
              <a:rPr lang="id-ID" dirty="0" smtClean="0"/>
              <a:t>	</a:t>
            </a:r>
          </a:p>
          <a:p>
            <a:pPr algn="ctr">
              <a:buNone/>
            </a:pPr>
            <a:endParaRPr lang="id-ID" dirty="0" smtClean="0">
              <a:solidFill>
                <a:schemeClr val="tx2">
                  <a:lumMod val="75000"/>
                </a:schemeClr>
              </a:solidFill>
            </a:endParaRPr>
          </a:p>
          <a:p>
            <a:pPr algn="ctr">
              <a:buNone/>
            </a:pPr>
            <a:endParaRPr lang="id-ID" dirty="0" smtClean="0">
              <a:solidFill>
                <a:schemeClr val="tx2">
                  <a:lumMod val="75000"/>
                </a:schemeClr>
              </a:solidFill>
            </a:endParaRPr>
          </a:p>
          <a:p>
            <a:pPr algn="ctr">
              <a:buNone/>
            </a:pPr>
            <a:endParaRPr lang="id-ID" sz="1800" dirty="0" smtClean="0">
              <a:solidFill>
                <a:schemeClr val="tx2">
                  <a:lumMod val="75000"/>
                </a:schemeClr>
              </a:solidFill>
            </a:endParaRPr>
          </a:p>
          <a:p>
            <a:pPr algn="ctr">
              <a:buNone/>
            </a:pPr>
            <a:r>
              <a:rPr lang="id-ID" sz="5400" b="1" dirty="0" smtClean="0">
                <a:solidFill>
                  <a:schemeClr val="tx2">
                    <a:lumMod val="75000"/>
                  </a:schemeClr>
                </a:solidFill>
              </a:rPr>
              <a:t>Salam Sosiologi !</a:t>
            </a:r>
            <a:endParaRPr lang="fr-CA" sz="5400" b="1" dirty="0" smtClean="0">
              <a:solidFill>
                <a:schemeClr val="tx2">
                  <a:lumMod val="75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1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113</Template>
  <TotalTime>55</TotalTime>
  <Words>59</Words>
  <Application>Microsoft Office PowerPoint</Application>
  <PresentationFormat>On-screen Show (4:3)</PresentationFormat>
  <Paragraphs>22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113</vt:lpstr>
      <vt:lpstr>PENDAPAT  VAUGHAN DAN HOGG  MENGENAI ALASAN INDIVIDU  MENJADI ANGGOTA SUATU KELOMPOK</vt:lpstr>
      <vt:lpstr>Proksimitas</vt:lpstr>
      <vt:lpstr>Kesamaan</vt:lpstr>
      <vt:lpstr>Kesalingtergantungan untuk Mencapai Tujuan</vt:lpstr>
      <vt:lpstr>Dukungan Timbal Balik Bersifat Positif</vt:lpstr>
      <vt:lpstr>Dukungan Emosional</vt:lpstr>
      <vt:lpstr>Identitas Sosial</vt:lpstr>
      <vt:lpstr>Pertanyaan Uji Pengetahuan</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NAME</dc:title>
  <dc:creator>windows7</dc:creator>
  <cp:lastModifiedBy>windows7</cp:lastModifiedBy>
  <cp:revision>16</cp:revision>
  <dcterms:created xsi:type="dcterms:W3CDTF">2013-11-10T09:33:00Z</dcterms:created>
  <dcterms:modified xsi:type="dcterms:W3CDTF">2014-05-19T01:33:26Z</dcterms:modified>
</cp:coreProperties>
</file>