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0" r:id="rId5"/>
    <p:sldId id="259" r:id="rId6"/>
    <p:sldId id="258" r:id="rId7"/>
    <p:sldId id="264" r:id="rId8"/>
    <p:sldId id="263" r:id="rId9"/>
    <p:sldId id="262" r:id="rId10"/>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2C16"/>
    <a:srgbClr val="0C788E"/>
    <a:srgbClr val="006666"/>
    <a:srgbClr val="0099CC"/>
    <a:srgbClr val="660066"/>
    <a:srgbClr val="003300"/>
    <a:srgbClr val="A50021"/>
    <a:srgbClr val="3333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323" autoAdjust="0"/>
    <p:restoredTop sz="94652" autoAdjust="0"/>
  </p:normalViewPr>
  <p:slideViewPr>
    <p:cSldViewPr>
      <p:cViewPr varScale="1">
        <p:scale>
          <a:sx n="69" d="100"/>
          <a:sy n="69" d="100"/>
        </p:scale>
        <p:origin x="-134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594D0C79-C3B3-441B-AEBD-EDCB37403C42}" type="slidenum">
              <a:rPr lang="es-ES"/>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06FA42CD-EDB7-44F5-A38E-6A05FCC757C8}" type="slidenum">
              <a:rPr lang="es-ES"/>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FA9A2598-A83D-4751-8EBC-3A71856BE46B}" type="slidenum">
              <a:rPr lang="es-ES"/>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8C06CC92-32D6-4236-AA23-B7AE0C8F1ECE}" type="slidenum">
              <a:rPr lang="es-ES"/>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3B525C6F-C1A8-4FF7-8DB3-58F7B65CB44C}" type="slidenum">
              <a:rPr lang="es-ES"/>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18D6B665-E4A6-4641-8B1A-252EF75DF589}" type="slidenum">
              <a:rPr lang="es-ES"/>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3C646FFC-B4DC-4947-8CAD-6891FBB8ED84}" type="slidenum">
              <a:rPr lang="es-ES"/>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C2FAC197-934B-4C47-BC2A-3548E72756CE}" type="slidenum">
              <a:rPr lang="es-ES"/>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9CF25753-0779-422D-A72C-DB114B6862A9}" type="slidenum">
              <a:rPr lang="es-ES"/>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C8F50991-1612-448B-9324-E9A445C2AC86}" type="slidenum">
              <a:rPr lang="es-ES"/>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F8640BBE-43EB-4558-895F-C6C1CB5987DC}" type="slidenum">
              <a:rPr lang="es-ES"/>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8BB4324-6ACF-4DD6-9F82-A20509DDE08C}" type="slidenum">
              <a:rPr lang="es-ES"/>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98" name="Rectangle 150"/>
          <p:cNvSpPr>
            <a:spLocks noGrp="1" noChangeArrowheads="1"/>
          </p:cNvSpPr>
          <p:nvPr>
            <p:ph type="ctrTitle"/>
          </p:nvPr>
        </p:nvSpPr>
        <p:spPr>
          <a:xfrm>
            <a:off x="179388" y="4076700"/>
            <a:ext cx="5464182" cy="647700"/>
          </a:xfrm>
        </p:spPr>
        <p:txBody>
          <a:bodyPr/>
          <a:lstStyle/>
          <a:p>
            <a:pPr algn="l"/>
            <a:r>
              <a:rPr lang="es-UY" sz="3600" b="1" dirty="0" smtClean="0">
                <a:solidFill>
                  <a:schemeClr val="bg1"/>
                </a:solidFill>
              </a:rPr>
              <a:t>PEMETAAN KONFLIK</a:t>
            </a:r>
            <a:endParaRPr lang="es-ES" sz="3600" b="1" dirty="0">
              <a:solidFill>
                <a:schemeClr val="bg1"/>
              </a:solidFill>
            </a:endParaRPr>
          </a:p>
        </p:txBody>
      </p:sp>
      <p:pic>
        <p:nvPicPr>
          <p:cNvPr id="3" name="Picture 2"/>
          <p:cNvPicPr>
            <a:picLocks noChangeAspect="1" noChangeArrowheads="1"/>
          </p:cNvPicPr>
          <p:nvPr/>
        </p:nvPicPr>
        <p:blipFill>
          <a:blip r:embed="rId3"/>
          <a:srcRect/>
          <a:stretch>
            <a:fillRect/>
          </a:stretch>
        </p:blipFill>
        <p:spPr bwMode="auto">
          <a:xfrm>
            <a:off x="7143768" y="642918"/>
            <a:ext cx="1500198" cy="153353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468313" y="1571612"/>
            <a:ext cx="8229600" cy="4525963"/>
          </a:xfrm>
        </p:spPr>
        <p:txBody>
          <a:bodyPr/>
          <a:lstStyle/>
          <a:p>
            <a:pPr algn="just">
              <a:buNone/>
            </a:pPr>
            <a:r>
              <a:rPr lang="en-US" sz="2700" dirty="0" smtClean="0"/>
              <a:t>	</a:t>
            </a:r>
            <a:r>
              <a:rPr lang="id-ID" sz="2700" dirty="0" smtClean="0"/>
              <a:t>Agar tiap tindak penanggulangan dan resolusi konflik dapat sungguh menyentuh akar penyebab dan mengembalikan kedamaian, maka terlebih dahulu perlu diterapkan metode penelitian untuk memahami konflik. Penerapan metode penelitian ini lazim disebut pemetaan konflik (</a:t>
            </a:r>
            <a:r>
              <a:rPr lang="id-ID" sz="2700" i="1" dirty="0" smtClean="0"/>
              <a:t>conflict mapping</a:t>
            </a:r>
            <a:r>
              <a:rPr lang="id-ID" sz="2700" dirty="0" smtClean="0"/>
              <a:t>). Diawali dengan pengumpulan data (melalui observasi, wawancara, angket, maupun penelusuran sumber data sekunder), lantas dilanjutkan dengan analisis terhadap konflik hingga mampu merekomendasikan solusi terbaik.</a:t>
            </a:r>
            <a:endParaRPr lang="en-US" sz="27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468313" y="1500174"/>
            <a:ext cx="8229600" cy="4525963"/>
          </a:xfrm>
        </p:spPr>
        <p:txBody>
          <a:bodyPr/>
          <a:lstStyle/>
          <a:p>
            <a:pPr algn="just">
              <a:buNone/>
            </a:pPr>
            <a:r>
              <a:rPr lang="id-ID" sz="2000" dirty="0" smtClean="0"/>
              <a:t>Miall, Romsbotham, dan Wood menguraikan sejumlah pertanyaan yang dapat digunakan sebagai panduan pengumpulan data, di antaranya :</a:t>
            </a:r>
            <a:endParaRPr lang="en-US" sz="2000" dirty="0" smtClean="0"/>
          </a:p>
          <a:p>
            <a:pPr lvl="0" algn="just"/>
            <a:r>
              <a:rPr lang="id-ID" sz="2000" dirty="0" smtClean="0"/>
              <a:t>Siapakah pihak-pihak yang berkonflik ?</a:t>
            </a:r>
            <a:endParaRPr lang="en-US" sz="2000" dirty="0" smtClean="0"/>
          </a:p>
          <a:p>
            <a:pPr lvl="0" algn="just"/>
            <a:r>
              <a:rPr lang="id-ID" sz="2000" dirty="0" smtClean="0"/>
              <a:t>Apakah yang menjadi persoalan konflik ?</a:t>
            </a:r>
            <a:endParaRPr lang="en-US" sz="2000" dirty="0" smtClean="0"/>
          </a:p>
          <a:p>
            <a:pPr lvl="0" algn="just"/>
            <a:r>
              <a:rPr lang="id-ID" sz="2000" dirty="0" smtClean="0"/>
              <a:t>Apakah mungkin membedakan antara posisi, kepentingan (materi, nilai, hubungan) dan kebutuhan ?</a:t>
            </a:r>
            <a:endParaRPr lang="en-US" sz="2000" dirty="0" smtClean="0"/>
          </a:p>
          <a:p>
            <a:pPr lvl="0" algn="just"/>
            <a:r>
              <a:rPr lang="id-ID" sz="2000" dirty="0" smtClean="0"/>
              <a:t>Bagaimanakah hubungan antara pihak-pihak yang berkonflik ?</a:t>
            </a:r>
            <a:endParaRPr lang="en-US" sz="2000" dirty="0" smtClean="0"/>
          </a:p>
          <a:p>
            <a:pPr lvl="0" algn="just"/>
            <a:r>
              <a:rPr lang="id-ID" sz="2000" dirty="0" smtClean="0"/>
              <a:t>Bagaimanakah persepsi para pihak mengenai konflik ?</a:t>
            </a:r>
            <a:endParaRPr lang="en-US" sz="2000" dirty="0" smtClean="0"/>
          </a:p>
          <a:p>
            <a:pPr lvl="0" algn="just"/>
            <a:r>
              <a:rPr lang="id-ID" sz="2000" dirty="0" smtClean="0"/>
              <a:t>Bagaimanakah perilaku terkini dari pihak-pihak yang berkonflik ?</a:t>
            </a:r>
            <a:endParaRPr lang="en-US" sz="2000" dirty="0" smtClean="0"/>
          </a:p>
          <a:p>
            <a:pPr lvl="0" algn="just"/>
            <a:r>
              <a:rPr lang="id-ID" sz="2000" dirty="0" smtClean="0"/>
              <a:t>Siapakah pemimpin dari pihak-pihak yang berkonflik ?</a:t>
            </a:r>
            <a:endParaRPr lang="en-US" sz="2000" dirty="0" smtClean="0"/>
          </a:p>
          <a:p>
            <a:pPr algn="just"/>
            <a:r>
              <a:rPr lang="id-ID" sz="2000" dirty="0" smtClean="0"/>
              <a:t>Pada tingkat elite dan individual, apakah yang menjadi tujuan, kebijakan, kekuatan, serta kelemahan relatif dari pihak-pihak yang berkonflik ?</a:t>
            </a:r>
            <a:endParaRPr lang="en-US"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468313" y="1628775"/>
            <a:ext cx="8229600" cy="4525963"/>
          </a:xfrm>
        </p:spPr>
        <p:txBody>
          <a:bodyPr/>
          <a:lstStyle/>
          <a:p>
            <a:pPr algn="just">
              <a:buNone/>
            </a:pPr>
            <a:r>
              <a:rPr lang="id-ID" sz="2200" dirty="0" smtClean="0"/>
              <a:t>Lebih lanjut, Wehr dan Bartos mengembangkan teknik pemetaan konflik berikut :</a:t>
            </a:r>
            <a:endParaRPr lang="en-US" sz="2200" dirty="0" smtClean="0"/>
          </a:p>
          <a:p>
            <a:pPr lvl="0" algn="just"/>
            <a:r>
              <a:rPr lang="id-ID" sz="2200" dirty="0" smtClean="0"/>
              <a:t>Menelusuri konteks (</a:t>
            </a:r>
            <a:r>
              <a:rPr lang="id-ID" sz="2200" i="1" dirty="0" smtClean="0"/>
              <a:t>specify the context</a:t>
            </a:r>
            <a:r>
              <a:rPr lang="id-ID" sz="2200" dirty="0" smtClean="0"/>
              <a:t>)</a:t>
            </a:r>
            <a:endParaRPr lang="en-US" sz="2200" dirty="0" smtClean="0"/>
          </a:p>
          <a:p>
            <a:pPr lvl="0" algn="just"/>
            <a:r>
              <a:rPr lang="id-ID" sz="2200" dirty="0" smtClean="0"/>
              <a:t>Mengidentifikasi para pihak (</a:t>
            </a:r>
            <a:r>
              <a:rPr lang="id-ID" sz="2200" i="1" dirty="0" smtClean="0"/>
              <a:t>identify the parties</a:t>
            </a:r>
            <a:r>
              <a:rPr lang="id-ID" sz="2200" dirty="0" smtClean="0"/>
              <a:t>)</a:t>
            </a:r>
            <a:endParaRPr lang="en-US" sz="2200" dirty="0" smtClean="0"/>
          </a:p>
          <a:p>
            <a:pPr lvl="0" algn="just"/>
            <a:r>
              <a:rPr lang="id-ID" sz="2200" dirty="0" smtClean="0"/>
              <a:t>Memisahkan sebab dari akibat (</a:t>
            </a:r>
            <a:r>
              <a:rPr lang="id-ID" sz="2200" i="1" dirty="0" smtClean="0"/>
              <a:t>separate causes from consequences</a:t>
            </a:r>
            <a:r>
              <a:rPr lang="id-ID" sz="2200" dirty="0" smtClean="0"/>
              <a:t>)</a:t>
            </a:r>
            <a:endParaRPr lang="en-US" sz="2200" dirty="0" smtClean="0"/>
          </a:p>
          <a:p>
            <a:pPr lvl="0" algn="just"/>
            <a:r>
              <a:rPr lang="id-ID" sz="2200" dirty="0" smtClean="0"/>
              <a:t>Memisahkan tujuan dari kepentingan (</a:t>
            </a:r>
            <a:r>
              <a:rPr lang="id-ID" sz="2200" i="1" dirty="0" smtClean="0"/>
              <a:t>separate goals from interests</a:t>
            </a:r>
            <a:r>
              <a:rPr lang="id-ID" sz="2200" dirty="0" smtClean="0"/>
              <a:t>)</a:t>
            </a:r>
            <a:endParaRPr lang="en-US" sz="2200" dirty="0" smtClean="0"/>
          </a:p>
          <a:p>
            <a:pPr lvl="0" algn="just"/>
            <a:r>
              <a:rPr lang="id-ID" sz="2200" dirty="0" smtClean="0"/>
              <a:t>Memahami dinamika (</a:t>
            </a:r>
            <a:r>
              <a:rPr lang="id-ID" sz="2200" i="1" dirty="0" smtClean="0"/>
              <a:t>understand the dynamics</a:t>
            </a:r>
            <a:r>
              <a:rPr lang="id-ID" sz="2200" dirty="0" smtClean="0"/>
              <a:t>)</a:t>
            </a:r>
            <a:endParaRPr lang="en-US" sz="2200" dirty="0" smtClean="0"/>
          </a:p>
          <a:p>
            <a:pPr lvl="0" algn="just"/>
            <a:r>
              <a:rPr lang="id-ID" sz="2200" dirty="0" smtClean="0"/>
              <a:t>Mencari fungsi positif (</a:t>
            </a:r>
            <a:r>
              <a:rPr lang="id-ID" sz="2200" i="1" dirty="0" smtClean="0"/>
              <a:t>search for positive functions</a:t>
            </a:r>
            <a:r>
              <a:rPr lang="id-ID" sz="2200" dirty="0" smtClean="0"/>
              <a:t>)</a:t>
            </a:r>
            <a:endParaRPr lang="en-US" sz="2200" dirty="0" smtClean="0"/>
          </a:p>
          <a:p>
            <a:pPr lvl="0" algn="just"/>
            <a:r>
              <a:rPr lang="id-ID" sz="2200" dirty="0" smtClean="0"/>
              <a:t>Memahami potensi regulasi (</a:t>
            </a:r>
            <a:r>
              <a:rPr lang="id-ID" sz="2200" i="1" dirty="0" smtClean="0"/>
              <a:t>understand the regulation potentials</a:t>
            </a:r>
            <a:r>
              <a:rPr lang="id-ID" sz="2200" dirty="0" smtClean="0"/>
              <a:t>)</a:t>
            </a:r>
            <a:endParaRPr lang="en-US" sz="2200" dirty="0" smtClean="0"/>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468313" y="1571612"/>
            <a:ext cx="8229600" cy="4525963"/>
          </a:xfrm>
        </p:spPr>
        <p:txBody>
          <a:bodyPr/>
          <a:lstStyle/>
          <a:p>
            <a:pPr algn="just">
              <a:buNone/>
            </a:pPr>
            <a:r>
              <a:rPr lang="id-ID" sz="2600" dirty="0" smtClean="0"/>
              <a:t>Satu model lain pemetaan konflik dikembangkan oleh sosiolog dari </a:t>
            </a:r>
            <a:r>
              <a:rPr lang="id-ID" sz="2600" i="1" dirty="0" smtClean="0"/>
              <a:t>United Nations-University for Peace</a:t>
            </a:r>
            <a:r>
              <a:rPr lang="id-ID" sz="2600" dirty="0" smtClean="0"/>
              <a:t>, Amr Abdalla :</a:t>
            </a:r>
            <a:endParaRPr lang="en-US" sz="2600" dirty="0" smtClean="0"/>
          </a:p>
          <a:p>
            <a:pPr lvl="0" algn="just"/>
            <a:r>
              <a:rPr lang="id-ID" sz="2600" i="1" dirty="0" smtClean="0"/>
              <a:t>Source </a:t>
            </a:r>
            <a:r>
              <a:rPr lang="id-ID" sz="2600" dirty="0" smtClean="0"/>
              <a:t>(sumber konflik)</a:t>
            </a:r>
            <a:endParaRPr lang="en-US" sz="2600" dirty="0" smtClean="0"/>
          </a:p>
          <a:p>
            <a:pPr lvl="0" algn="just"/>
            <a:r>
              <a:rPr lang="id-ID" sz="2600" i="1" dirty="0" smtClean="0"/>
              <a:t>Issues </a:t>
            </a:r>
            <a:r>
              <a:rPr lang="id-ID" sz="2600" dirty="0" smtClean="0"/>
              <a:t>(isu-isu)</a:t>
            </a:r>
            <a:endParaRPr lang="en-US" sz="2600" dirty="0" smtClean="0"/>
          </a:p>
          <a:p>
            <a:pPr lvl="0" algn="just"/>
            <a:r>
              <a:rPr lang="id-ID" sz="2600" i="1" dirty="0" smtClean="0"/>
              <a:t>Parties </a:t>
            </a:r>
            <a:r>
              <a:rPr lang="id-ID" sz="2600" dirty="0" smtClean="0"/>
              <a:t>(pihak)</a:t>
            </a:r>
            <a:endParaRPr lang="en-US" sz="2600" dirty="0" smtClean="0"/>
          </a:p>
          <a:p>
            <a:pPr lvl="0" algn="just"/>
            <a:r>
              <a:rPr lang="id-ID" sz="2600" i="1" dirty="0" smtClean="0"/>
              <a:t>Attitudes</a:t>
            </a:r>
            <a:r>
              <a:rPr lang="id-ID" sz="2600" dirty="0" smtClean="0"/>
              <a:t>/</a:t>
            </a:r>
            <a:r>
              <a:rPr lang="id-ID" sz="2600" i="1" dirty="0" smtClean="0"/>
              <a:t>feelings </a:t>
            </a:r>
            <a:r>
              <a:rPr lang="id-ID" sz="2600" dirty="0" smtClean="0"/>
              <a:t>(sikap)</a:t>
            </a:r>
            <a:endParaRPr lang="en-US" sz="2600" dirty="0" smtClean="0"/>
          </a:p>
          <a:p>
            <a:pPr lvl="0" algn="just"/>
            <a:r>
              <a:rPr lang="id-ID" sz="2600" i="1" dirty="0" smtClean="0"/>
              <a:t>Behavior </a:t>
            </a:r>
            <a:r>
              <a:rPr lang="id-ID" sz="2600" dirty="0" smtClean="0"/>
              <a:t>(perilaku/tindakan)</a:t>
            </a:r>
            <a:endParaRPr lang="en-US" sz="2600" dirty="0" smtClean="0"/>
          </a:p>
          <a:p>
            <a:pPr lvl="0" algn="just"/>
            <a:r>
              <a:rPr lang="id-ID" sz="2600" i="1" dirty="0" smtClean="0"/>
              <a:t>Intervention </a:t>
            </a:r>
            <a:r>
              <a:rPr lang="id-ID" sz="2600" dirty="0" smtClean="0"/>
              <a:t>(campur tangan pihak lain)</a:t>
            </a:r>
            <a:endParaRPr lang="en-US" sz="2600" dirty="0" smtClean="0"/>
          </a:p>
          <a:p>
            <a:pPr lvl="0" algn="just"/>
            <a:r>
              <a:rPr lang="id-ID" sz="2600" i="1" dirty="0" smtClean="0"/>
              <a:t>Outcome </a:t>
            </a:r>
            <a:r>
              <a:rPr lang="id-ID" sz="2600" dirty="0" smtClean="0"/>
              <a:t>(hasil akhir)</a:t>
            </a:r>
            <a:endParaRPr lang="en-US" sz="2600" dirty="0" smtClean="0"/>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468313" y="1628775"/>
            <a:ext cx="8229600" cy="4525963"/>
          </a:xfrm>
        </p:spPr>
        <p:txBody>
          <a:bodyPr/>
          <a:lstStyle/>
          <a:p>
            <a:pPr algn="just">
              <a:buNone/>
            </a:pPr>
            <a:r>
              <a:rPr lang="en-US" dirty="0" smtClean="0"/>
              <a:t>	</a:t>
            </a:r>
            <a:r>
              <a:rPr lang="id-ID" dirty="0" smtClean="0"/>
              <a:t>Setelah memetakan konflik, maka langkah berikutnya adalah memahami dinamika konflik, agar dapat menentukan kira-kira pada tahap mana tindakan intervensi atau penanggulangan mulai dapat dilakukan.</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468313" y="1546243"/>
            <a:ext cx="8229600" cy="4525963"/>
          </a:xfrm>
        </p:spPr>
        <p:txBody>
          <a:bodyPr/>
          <a:lstStyle/>
          <a:p>
            <a:pPr algn="just">
              <a:buNone/>
            </a:pPr>
            <a:r>
              <a:rPr lang="id-ID" sz="2500" dirty="0" smtClean="0"/>
              <a:t>Menurut Simon Fisher, tahap dinamika konflik meliputi :</a:t>
            </a:r>
            <a:endParaRPr lang="en-US" sz="2500" dirty="0" smtClean="0"/>
          </a:p>
          <a:p>
            <a:pPr lvl="0" algn="just"/>
            <a:r>
              <a:rPr lang="id-ID" sz="2500" i="1" dirty="0" smtClean="0"/>
              <a:t>Pra-konflik</a:t>
            </a:r>
            <a:r>
              <a:rPr lang="id-ID" sz="2500" dirty="0" smtClean="0"/>
              <a:t>, adalah periode pada saat terdapat suatu ketidaksesuaian sasaran di antara dua pihak atau lebih, sehingga timbul konflik. </a:t>
            </a:r>
            <a:endParaRPr lang="en-US" sz="2500" dirty="0" smtClean="0"/>
          </a:p>
          <a:p>
            <a:pPr lvl="0" algn="just"/>
            <a:r>
              <a:rPr lang="id-ID" sz="2500" i="1" dirty="0" smtClean="0"/>
              <a:t>Konfrontasi</a:t>
            </a:r>
            <a:r>
              <a:rPr lang="id-ID" sz="2500" dirty="0" smtClean="0"/>
              <a:t>, memperlihatkan suatu tahap dimana konflik mulai terbuka. </a:t>
            </a:r>
            <a:endParaRPr lang="en-US" sz="2500" dirty="0" smtClean="0"/>
          </a:p>
          <a:p>
            <a:pPr lvl="0" algn="just"/>
            <a:r>
              <a:rPr lang="id-ID" sz="2500" i="1" dirty="0" smtClean="0"/>
              <a:t>Krisis</a:t>
            </a:r>
            <a:r>
              <a:rPr lang="id-ID" sz="2500" dirty="0" smtClean="0"/>
              <a:t>, yang merupakan puncak konflik. </a:t>
            </a:r>
            <a:endParaRPr lang="en-US" sz="2500" dirty="0" smtClean="0"/>
          </a:p>
          <a:p>
            <a:pPr algn="just"/>
            <a:r>
              <a:rPr lang="id-ID" sz="2500" i="1" dirty="0" smtClean="0"/>
              <a:t>Pasca konflik</a:t>
            </a:r>
            <a:r>
              <a:rPr lang="id-ID" sz="2500" dirty="0" smtClean="0"/>
              <a:t>, terjadi ketika situasi konflik diselesaikan dengan cara mengakhiri berbagai konfrontasi kekerasan, mengurangi ketegangan, sehingga hubungan berangsur pulih.</a:t>
            </a:r>
            <a:endParaRPr lang="en-US" sz="25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6988"/>
            <a:ext cx="8229600" cy="1143001"/>
          </a:xfrm>
        </p:spPr>
        <p:txBody>
          <a:bodyPr/>
          <a:lstStyle/>
          <a:p>
            <a:r>
              <a:rPr lang="en-US" dirty="0" err="1" smtClean="0">
                <a:solidFill>
                  <a:schemeClr val="bg1"/>
                </a:solidFill>
              </a:rPr>
              <a:t>Soal</a:t>
            </a:r>
            <a:r>
              <a:rPr lang="en-US" dirty="0" smtClean="0">
                <a:solidFill>
                  <a:schemeClr val="bg1"/>
                </a:solidFill>
              </a:rPr>
              <a:t> </a:t>
            </a:r>
            <a:r>
              <a:rPr lang="en-US" dirty="0" err="1" smtClean="0">
                <a:solidFill>
                  <a:schemeClr val="bg1"/>
                </a:solidFill>
              </a:rPr>
              <a:t>Uji</a:t>
            </a:r>
            <a:r>
              <a:rPr lang="en-US" dirty="0" smtClean="0">
                <a:solidFill>
                  <a:schemeClr val="bg1"/>
                </a:solidFill>
              </a:rPr>
              <a:t> </a:t>
            </a:r>
            <a:r>
              <a:rPr lang="en-US" dirty="0" err="1" smtClean="0">
                <a:solidFill>
                  <a:schemeClr val="bg1"/>
                </a:solidFill>
              </a:rPr>
              <a:t>Pengetahuan</a:t>
            </a:r>
            <a:endParaRPr lang="en-US" dirty="0">
              <a:solidFill>
                <a:schemeClr val="bg1"/>
              </a:solidFill>
            </a:endParaRPr>
          </a:p>
        </p:txBody>
      </p:sp>
      <p:sp>
        <p:nvSpPr>
          <p:cNvPr id="143363" name="Rectangle 3"/>
          <p:cNvSpPr>
            <a:spLocks noGrp="1" noChangeArrowheads="1"/>
          </p:cNvSpPr>
          <p:nvPr>
            <p:ph type="body" idx="1"/>
          </p:nvPr>
        </p:nvSpPr>
        <p:spPr>
          <a:xfrm>
            <a:off x="468313" y="1628775"/>
            <a:ext cx="8229600" cy="4525963"/>
          </a:xfrm>
        </p:spPr>
        <p:txBody>
          <a:bodyPr/>
          <a:lstStyle/>
          <a:p>
            <a:pPr marL="514350" lvl="0" indent="-514350" algn="just">
              <a:buFont typeface="+mj-lt"/>
              <a:buAutoNum type="arabicPeriod"/>
            </a:pPr>
            <a:r>
              <a:rPr lang="id-ID" dirty="0" smtClean="0"/>
              <a:t>Sebutkan pertanyaan yang dapat digunakan sebagai panduan pengumpulan data konflik menurut Miall, Romsbotham, dan Wood !</a:t>
            </a:r>
            <a:endParaRPr lang="en-US" dirty="0" smtClean="0"/>
          </a:p>
          <a:p>
            <a:pPr marL="514350" indent="-514350" algn="just">
              <a:buFont typeface="+mj-lt"/>
              <a:buAutoNum type="arabicPeriod"/>
            </a:pPr>
            <a:r>
              <a:rPr lang="id-ID" dirty="0" smtClean="0"/>
              <a:t>Apakah yang dimaksud dengan menelusuri konteks (</a:t>
            </a:r>
            <a:r>
              <a:rPr lang="id-ID" i="1" dirty="0" smtClean="0"/>
              <a:t>specify the context</a:t>
            </a:r>
            <a:r>
              <a:rPr lang="id-ID" dirty="0" smtClean="0"/>
              <a:t>)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468313" y="1628775"/>
            <a:ext cx="8229600" cy="4525963"/>
          </a:xfrm>
        </p:spPr>
        <p:txBody>
          <a:bodyPr/>
          <a:lstStyle/>
          <a:p>
            <a:pPr>
              <a:buNone/>
            </a:pPr>
            <a:endParaRPr lang="en-US" dirty="0" smtClean="0"/>
          </a:p>
          <a:p>
            <a:pPr>
              <a:buNone/>
            </a:pPr>
            <a:endParaRPr lang="en-US" dirty="0" smtClean="0"/>
          </a:p>
          <a:p>
            <a:pPr>
              <a:buNone/>
            </a:pPr>
            <a:endParaRPr lang="en-US" sz="2800" dirty="0" smtClean="0"/>
          </a:p>
          <a:p>
            <a:pPr algn="ctr">
              <a:buNone/>
            </a:pPr>
            <a:r>
              <a:rPr lang="en-US" sz="4400" dirty="0" smtClean="0">
                <a:solidFill>
                  <a:srgbClr val="FF0000"/>
                </a:solidFill>
              </a:rPr>
              <a:t>Salam </a:t>
            </a:r>
            <a:r>
              <a:rPr lang="en-US" sz="4400" dirty="0" err="1" smtClean="0">
                <a:solidFill>
                  <a:srgbClr val="FF0000"/>
                </a:solidFill>
              </a:rPr>
              <a:t>Sosiologi</a:t>
            </a:r>
            <a:r>
              <a:rPr lang="en-US" sz="4400" dirty="0" smtClean="0">
                <a:solidFill>
                  <a:srgbClr val="FF0000"/>
                </a:solidFill>
              </a:rPr>
              <a:t> !</a:t>
            </a:r>
            <a:endParaRPr lang="en-US" sz="4400" dirty="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5388</TotalTime>
  <Words>330</Words>
  <Application>Microsoft Office PowerPoint</Application>
  <PresentationFormat>On-screen Show (4:3)</PresentationFormat>
  <Paragraphs>40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Diseño predeterminado</vt:lpstr>
      <vt:lpstr>PEMETAAN KONFLIK</vt:lpstr>
      <vt:lpstr>Slide 2</vt:lpstr>
      <vt:lpstr>Slide 3</vt:lpstr>
      <vt:lpstr>Slide 4</vt:lpstr>
      <vt:lpstr>Slide 5</vt:lpstr>
      <vt:lpstr>Slide 6</vt:lpstr>
      <vt:lpstr>Slide 7</vt:lpstr>
      <vt:lpstr>Soal Uji Pengetahuan</vt:lpstr>
      <vt:lpstr>Slide 9</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Teddy a.k.a LiL Ra</cp:lastModifiedBy>
  <cp:revision>745</cp:revision>
  <dcterms:created xsi:type="dcterms:W3CDTF">2010-05-23T14:28:12Z</dcterms:created>
  <dcterms:modified xsi:type="dcterms:W3CDTF">2014-05-21T23:17:44Z</dcterms:modified>
</cp:coreProperties>
</file>