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96" r:id="rId4"/>
    <p:sldId id="290" r:id="rId5"/>
    <p:sldId id="297" r:id="rId6"/>
    <p:sldId id="298" r:id="rId7"/>
    <p:sldId id="299" r:id="rId8"/>
    <p:sldId id="300" r:id="rId9"/>
    <p:sldId id="262" r:id="rId10"/>
    <p:sldId id="25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0000"/>
    <a:srgbClr val="2597FF"/>
    <a:srgbClr val="D68B1C"/>
    <a:srgbClr val="FF9E1D"/>
    <a:srgbClr val="253600"/>
    <a:srgbClr val="552579"/>
    <a:srgbClr val="D09622"/>
    <a:srgbClr val="CC9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1464" y="-1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54375" y="4192525"/>
            <a:ext cx="8246070" cy="1221640"/>
          </a:xfrm>
          <a:effectLst>
            <a:outerShdw blurRad="38100" dist="38100" dir="2700000" algn="tl" rotWithShape="0">
              <a:prstClr val="black">
                <a:alpha val="65000"/>
              </a:prstClr>
            </a:outerShdw>
          </a:effectLst>
        </p:spPr>
        <p:txBody>
          <a:bodyPr>
            <a:normAutofit/>
          </a:bodyPr>
          <a:lstStyle>
            <a:lvl1pPr algn="l">
              <a:defRPr sz="3600">
                <a:solidFill>
                  <a:schemeClr val="bg1"/>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754375" y="5566870"/>
            <a:ext cx="7940660" cy="763525"/>
          </a:xfrm>
        </p:spPr>
        <p:txBody>
          <a:bodyPr>
            <a:normAutofit/>
          </a:bodyPr>
          <a:lstStyle>
            <a:lvl1pPr marL="0" indent="0" algn="l">
              <a:buNone/>
              <a:defRPr sz="2800">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1670" y="1443835"/>
            <a:ext cx="8076895" cy="458115"/>
          </a:xfrm>
        </p:spPr>
        <p:txBody>
          <a:bodyPr>
            <a:normAutofit/>
          </a:bodyPr>
          <a:lstStyle>
            <a:lvl1pPr algn="ctr">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601670" y="1901950"/>
            <a:ext cx="8076895" cy="4275740"/>
          </a:xfrm>
        </p:spPr>
        <p:txBody>
          <a:bodyPr/>
          <a:lstStyle>
            <a:lvl1pPr algn="ctr">
              <a:defRPr sz="2800">
                <a:solidFill>
                  <a:srgbClr val="002060"/>
                </a:solidFill>
              </a:defRPr>
            </a:lvl1pPr>
            <a:lvl2pPr algn="ctr">
              <a:defRPr>
                <a:solidFill>
                  <a:srgbClr val="002060"/>
                </a:solidFill>
              </a:defRPr>
            </a:lvl2pPr>
            <a:lvl3pPr algn="ctr">
              <a:defRPr>
                <a:solidFill>
                  <a:srgbClr val="002060"/>
                </a:solidFill>
              </a:defRPr>
            </a:lvl3pPr>
            <a:lvl4pPr algn="ctr">
              <a:defRPr>
                <a:solidFill>
                  <a:srgbClr val="002060"/>
                </a:solidFill>
              </a:defRPr>
            </a:lvl4pPr>
            <a:lvl5pPr algn="ctr">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09" y="527605"/>
            <a:ext cx="6871724" cy="763525"/>
          </a:xfrm>
        </p:spPr>
        <p:txBody>
          <a:bodyPr>
            <a:normAutofit/>
          </a:bodyPr>
          <a:lstStyle>
            <a:lvl1pPr algn="l">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0" y="1443835"/>
            <a:ext cx="6871724" cy="4275740"/>
          </a:xfrm>
        </p:spPr>
        <p:txBody>
          <a:bodyPr/>
          <a:lstStyle>
            <a:lvl1pPr>
              <a:defRPr sz="2800">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3014"/>
            <a:ext cx="8229600" cy="58462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5/23/2014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522475"/>
            <a:ext cx="8229600" cy="532180"/>
          </a:xfrm>
        </p:spPr>
        <p:txBody>
          <a:bodyPr>
            <a:normAutofit/>
          </a:bodyPr>
          <a:lstStyle>
            <a:lvl1pPr algn="ctr">
              <a:defRPr sz="3600">
                <a:solidFill>
                  <a:schemeClr val="accent6">
                    <a:lumMod val="75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2341022"/>
            <a:ext cx="4040188" cy="639762"/>
          </a:xfrm>
        </p:spPr>
        <p:txBody>
          <a:bodyPr anchor="b"/>
          <a:lstStyle>
            <a:lvl1pPr marL="0" indent="0" algn="ctr">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970885"/>
            <a:ext cx="4040188" cy="3035058"/>
          </a:xfrm>
        </p:spPr>
        <p:txBody>
          <a:bodyPr/>
          <a:lstStyle>
            <a:lvl1pPr algn="ctr">
              <a:defRPr sz="2400">
                <a:solidFill>
                  <a:srgbClr val="002060"/>
                </a:solidFill>
              </a:defRPr>
            </a:lvl1pPr>
            <a:lvl2pPr algn="ctr">
              <a:defRPr sz="2000">
                <a:solidFill>
                  <a:srgbClr val="002060"/>
                </a:solidFill>
              </a:defRPr>
            </a:lvl2pPr>
            <a:lvl3pPr algn="ctr">
              <a:defRPr sz="1800">
                <a:solidFill>
                  <a:srgbClr val="002060"/>
                </a:solidFill>
              </a:defRPr>
            </a:lvl3pPr>
            <a:lvl4pPr algn="ctr">
              <a:defRPr sz="1600">
                <a:solidFill>
                  <a:srgbClr val="002060"/>
                </a:solidFill>
              </a:defRPr>
            </a:lvl4pPr>
            <a:lvl5pPr algn="ctr">
              <a:defRPr sz="1600">
                <a:solidFill>
                  <a:srgbClr val="002060"/>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2341022"/>
            <a:ext cx="4041775" cy="639762"/>
          </a:xfrm>
        </p:spPr>
        <p:txBody>
          <a:bodyPr anchor="b"/>
          <a:lstStyle>
            <a:lvl1pPr marL="0" indent="0" algn="ctr">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970885"/>
            <a:ext cx="4041775" cy="3035058"/>
          </a:xfrm>
        </p:spPr>
        <p:txBody>
          <a:bodyPr/>
          <a:lstStyle>
            <a:lvl1pPr algn="ctr">
              <a:defRPr sz="2400">
                <a:solidFill>
                  <a:srgbClr val="002060"/>
                </a:solidFill>
              </a:defRPr>
            </a:lvl1pPr>
            <a:lvl2pPr algn="ctr">
              <a:defRPr sz="2000">
                <a:solidFill>
                  <a:srgbClr val="002060"/>
                </a:solidFill>
              </a:defRPr>
            </a:lvl2pPr>
            <a:lvl3pPr algn="ctr">
              <a:defRPr sz="1800">
                <a:solidFill>
                  <a:srgbClr val="002060"/>
                </a:solidFill>
              </a:defRPr>
            </a:lvl3pPr>
            <a:lvl4pPr algn="ctr">
              <a:defRPr sz="1600">
                <a:solidFill>
                  <a:srgbClr val="002060"/>
                </a:solidFill>
              </a:defRPr>
            </a:lvl4pPr>
            <a:lvl5pPr algn="ctr">
              <a:defRPr sz="1600">
                <a:solidFill>
                  <a:srgbClr val="002060"/>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5/23/2014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5/23/2014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5/23/2014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ideo" Target="file:///D:\FRITZ's%20RPP-SILABUS%20(2013-BUMI%20AKSARA)\Kelas%20XI%20IPS\3-MOVIE%20CLIPS\Detik%20detik%20tragedi%20WTC%2011%20September.mp4"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5029200"/>
            <a:ext cx="8246070" cy="1221640"/>
          </a:xfrm>
        </p:spPr>
        <p:txBody>
          <a:bodyPr>
            <a:noAutofit/>
          </a:bodyPr>
          <a:lstStyle/>
          <a:p>
            <a:r>
              <a:rPr lang="en-US" sz="4400" b="1" dirty="0" smtClean="0">
                <a:solidFill>
                  <a:schemeClr val="tx2">
                    <a:lumMod val="50000"/>
                  </a:schemeClr>
                </a:solidFill>
              </a:rPr>
              <a:t>TERORISME</a:t>
            </a:r>
            <a:endParaRPr lang="en-US" sz="4400" b="1" dirty="0">
              <a:solidFill>
                <a:schemeClr val="tx2">
                  <a:lumMod val="50000"/>
                </a:schemeClr>
              </a:solidFill>
            </a:endParaRPr>
          </a:p>
        </p:txBody>
      </p:sp>
      <p:pic>
        <p:nvPicPr>
          <p:cNvPr id="3" name="Picture 2"/>
          <p:cNvPicPr>
            <a:picLocks noChangeAspect="1" noChangeArrowheads="1"/>
          </p:cNvPicPr>
          <p:nvPr/>
        </p:nvPicPr>
        <p:blipFill>
          <a:blip r:embed="rId3"/>
          <a:srcRect/>
          <a:stretch>
            <a:fillRect/>
          </a:stretch>
        </p:blipFill>
        <p:spPr bwMode="auto">
          <a:xfrm>
            <a:off x="3581400" y="152400"/>
            <a:ext cx="1500198" cy="1533535"/>
          </a:xfrm>
          <a:prstGeom prst="rect">
            <a:avLst/>
          </a:prstGeom>
          <a:noFill/>
          <a:ln w="9525">
            <a:noFill/>
            <a:miter lim="800000"/>
            <a:headEnd/>
            <a:tailEnd/>
          </a:ln>
        </p:spPr>
      </p:pic>
    </p:spTree>
    <p:extLst>
      <p:ext uri="{BB962C8B-B14F-4D97-AF65-F5344CB8AC3E}">
        <p14:creationId xmlns=""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5" y="2209800"/>
            <a:ext cx="8229600" cy="2209800"/>
          </a:xfrm>
        </p:spPr>
        <p:txBody>
          <a:bodyPr>
            <a:normAutofit/>
          </a:bodyPr>
          <a:lstStyle/>
          <a:p>
            <a:r>
              <a:rPr lang="en-US" b="1" dirty="0" smtClean="0">
                <a:solidFill>
                  <a:srgbClr val="FF0000"/>
                </a:solidFill>
              </a:rPr>
              <a:t>Salam </a:t>
            </a:r>
            <a:r>
              <a:rPr lang="en-US" b="1" dirty="0" err="1" smtClean="0">
                <a:solidFill>
                  <a:srgbClr val="FF0000"/>
                </a:solidFill>
              </a:rPr>
              <a:t>Sosiologi</a:t>
            </a:r>
            <a:r>
              <a:rPr lang="en-US" b="1" dirty="0" smtClean="0">
                <a:solidFill>
                  <a:srgbClr val="FF0000"/>
                </a:solidFill>
              </a:rPr>
              <a:t> !</a:t>
            </a:r>
            <a:endParaRPr lang="en-US" b="1" dirty="0">
              <a:solidFill>
                <a:srgbClr val="FF0000"/>
              </a:solidFill>
            </a:endParaRPr>
          </a:p>
        </p:txBody>
      </p:sp>
    </p:spTree>
    <p:extLst>
      <p:ext uri="{BB962C8B-B14F-4D97-AF65-F5344CB8AC3E}">
        <p14:creationId xmlns="" xmlns:p14="http://schemas.microsoft.com/office/powerpoint/2010/main" val="4170783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1670" y="1752600"/>
            <a:ext cx="8076895" cy="4876800"/>
          </a:xfrm>
        </p:spPr>
        <p:txBody>
          <a:bodyPr>
            <a:normAutofit/>
          </a:bodyPr>
          <a:lstStyle/>
          <a:p>
            <a:pPr lvl="0" algn="just">
              <a:buNone/>
            </a:pPr>
            <a:r>
              <a:rPr lang="en-US" dirty="0" smtClean="0"/>
              <a:t>	</a:t>
            </a:r>
            <a:r>
              <a:rPr lang="id-ID" dirty="0" smtClean="0"/>
              <a:t>Evans dan Murphy mendefinisikan terorisme sebagai penggunaan kekerasan yang disengaja, atau ancaman penggunaan kekerasan oleh sekelompok pelaku yang diarahkan pada sasaran-sasaran yang dimiliki atau di bawah tanggung jawab pihak yang diserang. Hal ini dimaksudkan untuk mengkomunikasikan kepada pihak yang diserang mengenai adanya ancaman atau tindakan yang lebih kejam lagi di masa mendatang.</a:t>
            </a:r>
            <a:endParaRPr lang="en-US"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1670" y="1752600"/>
            <a:ext cx="8076895" cy="4876800"/>
          </a:xfrm>
        </p:spPr>
        <p:txBody>
          <a:bodyPr>
            <a:normAutofit fontScale="85000" lnSpcReduction="10000"/>
          </a:bodyPr>
          <a:lstStyle/>
          <a:p>
            <a:pPr lvl="0" algn="just">
              <a:buNone/>
            </a:pPr>
            <a:r>
              <a:rPr lang="en-US" dirty="0" smtClean="0"/>
              <a:t>	D</a:t>
            </a:r>
            <a:r>
              <a:rPr lang="id-ID" dirty="0" smtClean="0"/>
              <a:t>alam Peraturan Pemerintah Pengganti Undang-Undang No. 1 Tahun 2002 tentang Pemberantasan Tindak Pidana Terorisme (telah ditetapkan menjadi UU No. 15 Tahun 2003 tentang Pemberantasan Tindak Pidana Terorisme), dijelaskan bahwa terorisme adalah perbuatan melawan hukum secara sistematis dengan maksud untuk menghancurkan kedaulatan bangsa dan negara dengan menimbulkan bahaya bagi tubuh, nyawa, moral, harta benda, dan kemerdekaan orang, atau menimbulkan kerusakan umum atau suasana teror atau rasa takut secara meluas, sehingga terjadi kehancuran pada obyek-obyek vital yang strategis, kebutuhan pokok rakyat, lingkungan hidup, moral, peradaban, rahasia negara, kebudayaan, pendidikan, perekonomian, teknologi, perindustrian, fasilitas umum, maupun fasilitas internasional.</a:t>
            </a:r>
            <a:endParaRPr lang="en-US"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670" y="1904085"/>
            <a:ext cx="8076895" cy="458115"/>
          </a:xfrm>
        </p:spPr>
        <p:txBody>
          <a:bodyPr>
            <a:noAutofit/>
          </a:bodyPr>
          <a:lstStyle/>
          <a:p>
            <a:r>
              <a:rPr lang="en-US" sz="2400" dirty="0" err="1" smtClean="0"/>
              <a:t>Tindak</a:t>
            </a:r>
            <a:r>
              <a:rPr lang="en-US" sz="2400" dirty="0" smtClean="0"/>
              <a:t> </a:t>
            </a:r>
            <a:r>
              <a:rPr lang="en-US" sz="2400" dirty="0" err="1" smtClean="0"/>
              <a:t>Terorisme</a:t>
            </a:r>
            <a:r>
              <a:rPr lang="en-US" sz="2400" dirty="0" smtClean="0"/>
              <a:t> </a:t>
            </a:r>
            <a:r>
              <a:rPr lang="en-US" sz="2400" dirty="0" err="1" smtClean="0"/>
              <a:t>berdasarkan</a:t>
            </a:r>
            <a:r>
              <a:rPr lang="en-US" sz="2400" dirty="0" smtClean="0"/>
              <a:t> </a:t>
            </a:r>
            <a:r>
              <a:rPr lang="id-ID" sz="2400" i="1" dirty="0" smtClean="0"/>
              <a:t>Treaty on Cooperation among the States Members of the Commonwealth of Independent States in Combating Terrorism</a:t>
            </a:r>
            <a:r>
              <a:rPr lang="id-ID" sz="2400" dirty="0" smtClean="0"/>
              <a:t> </a:t>
            </a:r>
            <a:r>
              <a:rPr lang="id-ID" sz="2400" i="1" dirty="0" smtClean="0"/>
              <a:t>1999</a:t>
            </a:r>
            <a:endParaRPr lang="en-US" sz="2400" dirty="0"/>
          </a:p>
        </p:txBody>
      </p:sp>
      <p:sp>
        <p:nvSpPr>
          <p:cNvPr id="3" name="Content Placeholder 2"/>
          <p:cNvSpPr>
            <a:spLocks noGrp="1"/>
          </p:cNvSpPr>
          <p:nvPr>
            <p:ph idx="1"/>
          </p:nvPr>
        </p:nvSpPr>
        <p:spPr>
          <a:xfrm>
            <a:off x="601670" y="2819400"/>
            <a:ext cx="8076895" cy="3810000"/>
          </a:xfrm>
        </p:spPr>
        <p:txBody>
          <a:bodyPr>
            <a:normAutofit/>
          </a:bodyPr>
          <a:lstStyle/>
          <a:p>
            <a:pPr lvl="0" algn="just"/>
            <a:r>
              <a:rPr lang="id-ID" dirty="0" smtClean="0"/>
              <a:t>kekerasan atau ancaman kekerasan terhadap orang biasa atau orang yang dilindungi hukum;</a:t>
            </a:r>
            <a:endParaRPr lang="en-US" dirty="0" smtClean="0"/>
          </a:p>
          <a:p>
            <a:pPr lvl="0" algn="just"/>
            <a:r>
              <a:rPr lang="id-ID" dirty="0" smtClean="0"/>
              <a:t>menghancurkan atau mengancam untuk menghancurkan harta benda dan obyek materiil lain sehingga membahayakan kehidupan orang lain;</a:t>
            </a:r>
            <a:endParaRPr lang="en-US" dirty="0" smtClean="0"/>
          </a:p>
          <a:p>
            <a:pPr algn="just"/>
            <a:r>
              <a:rPr lang="id-ID" dirty="0" smtClean="0"/>
              <a:t>menyebabkan kerusakan atas harta benda atau terjadinya akibat yang membahayakan bagi masyarakat;</a:t>
            </a:r>
            <a:endParaRPr lang="en-US"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670" y="1904085"/>
            <a:ext cx="8076895" cy="458115"/>
          </a:xfrm>
        </p:spPr>
        <p:txBody>
          <a:bodyPr>
            <a:noAutofit/>
          </a:bodyPr>
          <a:lstStyle/>
          <a:p>
            <a:r>
              <a:rPr lang="en-US" sz="2400" dirty="0" err="1" smtClean="0"/>
              <a:t>Tindak</a:t>
            </a:r>
            <a:r>
              <a:rPr lang="en-US" sz="2400" dirty="0" smtClean="0"/>
              <a:t> </a:t>
            </a:r>
            <a:r>
              <a:rPr lang="en-US" sz="2400" dirty="0" err="1" smtClean="0"/>
              <a:t>Terorisme</a:t>
            </a:r>
            <a:r>
              <a:rPr lang="en-US" sz="2400" dirty="0" smtClean="0"/>
              <a:t> </a:t>
            </a:r>
            <a:r>
              <a:rPr lang="en-US" sz="2400" dirty="0" err="1" smtClean="0"/>
              <a:t>berdasarkan</a:t>
            </a:r>
            <a:r>
              <a:rPr lang="en-US" sz="2400" dirty="0" smtClean="0"/>
              <a:t> </a:t>
            </a:r>
            <a:r>
              <a:rPr lang="id-ID" sz="2400" i="1" dirty="0" smtClean="0"/>
              <a:t>Treaty on Cooperation among the States Members of the Commonwealth of Independent States in Combating Terrorism</a:t>
            </a:r>
            <a:r>
              <a:rPr lang="id-ID" sz="2400" dirty="0" smtClean="0"/>
              <a:t> </a:t>
            </a:r>
            <a:r>
              <a:rPr lang="id-ID" sz="2400" i="1" dirty="0" smtClean="0"/>
              <a:t>1999</a:t>
            </a:r>
            <a:endParaRPr lang="en-US" sz="2400" dirty="0"/>
          </a:p>
        </p:txBody>
      </p:sp>
      <p:sp>
        <p:nvSpPr>
          <p:cNvPr id="3" name="Content Placeholder 2"/>
          <p:cNvSpPr>
            <a:spLocks noGrp="1"/>
          </p:cNvSpPr>
          <p:nvPr>
            <p:ph idx="1"/>
          </p:nvPr>
        </p:nvSpPr>
        <p:spPr>
          <a:xfrm>
            <a:off x="601670" y="2819400"/>
            <a:ext cx="8076895" cy="4038600"/>
          </a:xfrm>
        </p:spPr>
        <p:txBody>
          <a:bodyPr>
            <a:normAutofit fontScale="85000" lnSpcReduction="10000"/>
          </a:bodyPr>
          <a:lstStyle/>
          <a:p>
            <a:pPr lvl="0" algn="just"/>
            <a:r>
              <a:rPr lang="id-ID" dirty="0" smtClean="0"/>
              <a:t>mengancam kehidupan negarawan atau tokoh masyarakat dengan tujuan mengakhiri aktivitas publik atau negaranya, atau sebagai pembalasan terhadap aktivitas tersebut;</a:t>
            </a:r>
            <a:endParaRPr lang="en-US" dirty="0" smtClean="0"/>
          </a:p>
          <a:p>
            <a:pPr lvl="0" algn="just"/>
            <a:r>
              <a:rPr lang="id-ID" dirty="0" smtClean="0"/>
              <a:t>menyerang perwakilan negara asing atau staf anggota organisasi internasional yang dilindungi oleh hukum internasional, begitu juga tempat bisnis atau kendaraan orang-orang yang dilindungi oleh hukum internasional;</a:t>
            </a:r>
            <a:endParaRPr lang="en-US" dirty="0" smtClean="0"/>
          </a:p>
          <a:p>
            <a:pPr algn="just"/>
            <a:r>
              <a:rPr lang="id-ID" dirty="0" smtClean="0"/>
              <a:t>tindakan lain yang dikategorikan sebagai terorisme di bawah perundang-undangan nasional atau instrumen legal yang diakui secara internasional yang bertujuan memerangi terorisme.</a:t>
            </a:r>
            <a:endParaRPr lang="en-US"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1670" y="1752600"/>
            <a:ext cx="8076895" cy="4724400"/>
          </a:xfrm>
        </p:spPr>
        <p:txBody>
          <a:bodyPr>
            <a:normAutofit lnSpcReduction="10000"/>
          </a:bodyPr>
          <a:lstStyle/>
          <a:p>
            <a:pPr lvl="0" algn="just">
              <a:buNone/>
            </a:pPr>
            <a:r>
              <a:rPr lang="en-US" dirty="0" smtClean="0"/>
              <a:t>	</a:t>
            </a:r>
            <a:r>
              <a:rPr lang="id-ID" dirty="0" smtClean="0"/>
              <a:t>UU No. 15 Tahun 2003 tentang Pemberantasan Tindak Pidana Terorisme membatasi tindak pidana terorisme sebagai penggunaan kekerasan atau ancaman kekerasan hingga menimbulkan suasana teror atau rasa takut terhadap orang secara meluas atau menimbulkan korban yang bersifat massal, dengan cara merampas kemerdekaan atau hilangnya nyawa dan harta benda orang lain, atau mengakibatkan kerusakan atau kehancuran terhadap obyek-obyek vital yang strategis atau lingkungan hidup atau fasilitas publik atau fasilitas internasional.</a:t>
            </a:r>
            <a:endParaRPr lang="en-US"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1670" y="1752600"/>
            <a:ext cx="8076895" cy="4724400"/>
          </a:xfrm>
        </p:spPr>
        <p:txBody>
          <a:bodyPr>
            <a:normAutofit/>
          </a:bodyPr>
          <a:lstStyle/>
          <a:p>
            <a:pPr lvl="0" algn="just">
              <a:buNone/>
            </a:pPr>
            <a:r>
              <a:rPr lang="en-US" dirty="0" smtClean="0"/>
              <a:t>	</a:t>
            </a:r>
            <a:r>
              <a:rPr lang="id-ID" dirty="0" smtClean="0"/>
              <a:t>Salah satu lembaga bentukan pemerintah yang ditugasi, berdasarkan Peraturan Presiden No. 46 Tahun 2010, untuk menanggulangi terorisme adalah Badan Nasional Penanggulangan Terorisme. Data BNPT (2013) mencatat </a:t>
            </a:r>
            <a:r>
              <a:rPr lang="nb-NO" dirty="0" smtClean="0"/>
              <a:t>87 orang pelaku terorisme yang ditangkap sepanjang Januari hingga pertengahan Desember 2013.</a:t>
            </a:r>
            <a:r>
              <a:rPr lang="id-ID" dirty="0" smtClean="0"/>
              <a:t> Ini menunjukkan sedikit penurunan dibanding tahun 2012 (89 orang pelaku)..</a:t>
            </a:r>
            <a:endParaRPr lang="en-US"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Detik detik tragedi WTC 11 September.mp4">
            <a:hlinkClick r:id="" action="ppaction://media"/>
          </p:cNvPr>
          <p:cNvPicPr>
            <a:picLocks noGrp="1" noRot="1" noChangeAspect="1"/>
          </p:cNvPicPr>
          <p:nvPr>
            <p:ph idx="1"/>
            <a:videoFile r:link="rId1"/>
          </p:nvPr>
        </p:nvPicPr>
        <p:blipFill>
          <a:blip r:embed="rId3"/>
          <a:stretch>
            <a:fillRect/>
          </a:stretch>
        </p:blipFill>
        <p:spPr>
          <a:xfrm>
            <a:off x="762000" y="1524000"/>
            <a:ext cx="7658100" cy="5105400"/>
          </a:xfrm>
          <a:prstGeom prst="rect">
            <a:avLst/>
          </a:prstGeom>
        </p:spPr>
      </p:pic>
    </p:spTree>
    <p:extLst>
      <p:ext uri="{BB962C8B-B14F-4D97-AF65-F5344CB8AC3E}">
        <p14:creationId xmlns:p14="http://schemas.microsoft.com/office/powerpoint/2010/main" xmlns="" val="4103309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594478"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dirty="0" err="1" smtClean="0"/>
              <a:t>Pertanyaan</a:t>
            </a:r>
            <a:r>
              <a:rPr lang="en-US" dirty="0" smtClean="0"/>
              <a:t> </a:t>
            </a:r>
            <a:r>
              <a:rPr lang="en-US" dirty="0" err="1" smtClean="0"/>
              <a:t>Uji</a:t>
            </a:r>
            <a:r>
              <a:rPr lang="en-US" dirty="0" smtClean="0"/>
              <a:t> </a:t>
            </a:r>
            <a:r>
              <a:rPr lang="en-US" dirty="0" err="1" smtClean="0"/>
              <a:t>Pengetahuan</a:t>
            </a:r>
            <a:endParaRPr lang="en-US" dirty="0"/>
          </a:p>
        </p:txBody>
      </p:sp>
      <p:sp>
        <p:nvSpPr>
          <p:cNvPr id="5" name="Content Placeholder 4"/>
          <p:cNvSpPr>
            <a:spLocks noGrp="1"/>
          </p:cNvSpPr>
          <p:nvPr>
            <p:ph idx="1"/>
          </p:nvPr>
        </p:nvSpPr>
        <p:spPr>
          <a:xfrm>
            <a:off x="1823310" y="1828800"/>
            <a:ext cx="6871724" cy="4648199"/>
          </a:xfrm>
        </p:spPr>
        <p:txBody>
          <a:bodyPr>
            <a:normAutofit/>
          </a:bodyPr>
          <a:lstStyle/>
          <a:p>
            <a:pPr marL="514350" lvl="0" indent="-514350" algn="just">
              <a:buFont typeface="+mj-lt"/>
              <a:buAutoNum type="arabicPeriod"/>
            </a:pPr>
            <a:r>
              <a:rPr lang="id-ID" dirty="0" smtClean="0"/>
              <a:t>Jelaskan pengertian terorisme menurut Evans dan Murphy !</a:t>
            </a:r>
            <a:endParaRPr lang="en-US" dirty="0" smtClean="0"/>
          </a:p>
          <a:p>
            <a:pPr marL="514350" indent="-514350" algn="just">
              <a:buFont typeface="+mj-lt"/>
              <a:buAutoNum type="arabicPeriod"/>
            </a:pPr>
            <a:r>
              <a:rPr lang="id-ID" dirty="0" smtClean="0"/>
              <a:t>Jelaskan yang tergolong tindak terorisme berdasarkan </a:t>
            </a:r>
            <a:r>
              <a:rPr lang="id-ID" i="1" dirty="0" smtClean="0"/>
              <a:t>Treaty on Cooperation among the States Members of the Commonwealth of Independent States in Combating Terrorism</a:t>
            </a:r>
            <a:r>
              <a:rPr lang="id-ID" dirty="0" smtClean="0"/>
              <a:t> </a:t>
            </a:r>
            <a:r>
              <a:rPr lang="id-ID" i="1" dirty="0" smtClean="0"/>
              <a:t>1999</a:t>
            </a:r>
            <a:r>
              <a:rPr lang="id-ID" dirty="0" smtClean="0"/>
              <a:t> !</a:t>
            </a:r>
            <a:endParaRPr lang="en-US" dirty="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463</TotalTime>
  <Words>193</Words>
  <Application>Microsoft Office PowerPoint</Application>
  <PresentationFormat>On-screen Show (4:3)</PresentationFormat>
  <Paragraphs>17</Paragraphs>
  <Slides>10</Slides>
  <Notes>0</Notes>
  <HiddenSlides>0</HiddenSlides>
  <MMClips>1</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TERORISME</vt:lpstr>
      <vt:lpstr>Slide 2</vt:lpstr>
      <vt:lpstr>Slide 3</vt:lpstr>
      <vt:lpstr>Tindak Terorisme berdasarkan Treaty on Cooperation among the States Members of the Commonwealth of Independent States in Combating Terrorism 1999</vt:lpstr>
      <vt:lpstr>Tindak Terorisme berdasarkan Treaty on Cooperation among the States Members of the Commonwealth of Independent States in Combating Terrorism 1999</vt:lpstr>
      <vt:lpstr>Slide 6</vt:lpstr>
      <vt:lpstr>Slide 7</vt:lpstr>
      <vt:lpstr>Slide 8</vt:lpstr>
      <vt:lpstr>Pertanyaan Uji Pengetahuan</vt:lpstr>
      <vt:lpstr>Salam Sosiologi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D3P0K</cp:lastModifiedBy>
  <cp:revision>102</cp:revision>
  <dcterms:created xsi:type="dcterms:W3CDTF">2013-08-21T19:17:07Z</dcterms:created>
  <dcterms:modified xsi:type="dcterms:W3CDTF">2014-05-23T01:52:49Z</dcterms:modified>
</cp:coreProperties>
</file>