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90" r:id="rId4"/>
    <p:sldId id="291" r:id="rId5"/>
    <p:sldId id="262"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a:srgbClr val="2597FF"/>
    <a:srgbClr val="D68B1C"/>
    <a:srgbClr val="FF9E1D"/>
    <a:srgbClr val="253600"/>
    <a:srgbClr val="552579"/>
    <a:srgbClr val="D09622"/>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54375" y="4192525"/>
            <a:ext cx="8246070" cy="1221640"/>
          </a:xfrm>
          <a:effectLst>
            <a:outerShdw blurRad="38100" dist="38100" dir="2700000" algn="tl" rotWithShape="0">
              <a:prstClr val="black">
                <a:alpha val="65000"/>
              </a:prstClr>
            </a:outerShdw>
          </a:effectLst>
        </p:spPr>
        <p:txBody>
          <a:bodyPr>
            <a:normAutofit/>
          </a:bodyPr>
          <a:lstStyle>
            <a:lvl1pPr algn="l">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754375" y="5566870"/>
            <a:ext cx="7940660" cy="763525"/>
          </a:xfrm>
        </p:spPr>
        <p:txBody>
          <a:bodyPr>
            <a:normAutofit/>
          </a:bodyPr>
          <a:lstStyle>
            <a:lvl1pPr marL="0" indent="0" algn="l">
              <a:buNone/>
              <a:defRPr sz="28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1443835"/>
            <a:ext cx="8076895" cy="458115"/>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1670" y="1901950"/>
            <a:ext cx="8076895" cy="4275740"/>
          </a:xfrm>
        </p:spPr>
        <p:txBody>
          <a:bodyPr/>
          <a:lstStyle>
            <a:lvl1pPr algn="ctr">
              <a:defRPr sz="2800">
                <a:solidFill>
                  <a:srgbClr val="002060"/>
                </a:solidFill>
              </a:defRPr>
            </a:lvl1pPr>
            <a:lvl2pPr algn="ctr">
              <a:defRPr>
                <a:solidFill>
                  <a:srgbClr val="002060"/>
                </a:solidFill>
              </a:defRPr>
            </a:lvl2pPr>
            <a:lvl3pPr algn="ctr">
              <a:defRPr>
                <a:solidFill>
                  <a:srgbClr val="002060"/>
                </a:solidFill>
              </a:defRPr>
            </a:lvl3pPr>
            <a:lvl4pPr algn="ctr">
              <a:defRPr>
                <a:solidFill>
                  <a:srgbClr val="002060"/>
                </a:solidFill>
              </a:defRPr>
            </a:lvl4pPr>
            <a:lvl5pPr algn="ct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09" y="527605"/>
            <a:ext cx="6871724" cy="763525"/>
          </a:xfrm>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6871724" cy="4275740"/>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522475"/>
            <a:ext cx="8229600" cy="532180"/>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341022"/>
            <a:ext cx="4040188"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341022"/>
            <a:ext cx="4041775"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029200"/>
            <a:ext cx="8246070" cy="1221640"/>
          </a:xfrm>
        </p:spPr>
        <p:txBody>
          <a:bodyPr>
            <a:noAutofit/>
          </a:bodyPr>
          <a:lstStyle/>
          <a:p>
            <a:r>
              <a:rPr lang="en-US" sz="4400" b="1" dirty="0" smtClean="0">
                <a:solidFill>
                  <a:schemeClr val="tx2">
                    <a:lumMod val="50000"/>
                  </a:schemeClr>
                </a:solidFill>
              </a:rPr>
              <a:t>BENTUK KEKERASAN</a:t>
            </a:r>
            <a:endParaRPr lang="en-US" sz="4400" b="1" dirty="0">
              <a:solidFill>
                <a:schemeClr val="tx2">
                  <a:lumMod val="50000"/>
                </a:schemeClr>
              </a:solidFill>
            </a:endParaRPr>
          </a:p>
        </p:txBody>
      </p:sp>
      <p:pic>
        <p:nvPicPr>
          <p:cNvPr id="3" name="Picture 2"/>
          <p:cNvPicPr>
            <a:picLocks noChangeAspect="1" noChangeArrowheads="1"/>
          </p:cNvPicPr>
          <p:nvPr/>
        </p:nvPicPr>
        <p:blipFill>
          <a:blip r:embed="rId3"/>
          <a:srcRect/>
          <a:stretch>
            <a:fillRect/>
          </a:stretch>
        </p:blipFill>
        <p:spPr bwMode="auto">
          <a:xfrm>
            <a:off x="3581400" y="152400"/>
            <a:ext cx="1500198" cy="1533535"/>
          </a:xfrm>
          <a:prstGeom prst="rect">
            <a:avLst/>
          </a:prstGeom>
          <a:noFill/>
          <a:ln w="9525">
            <a:noFill/>
            <a:miter lim="800000"/>
            <a:headEnd/>
            <a:tailEnd/>
          </a:ln>
        </p:spPr>
      </p:pic>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Johan </a:t>
            </a:r>
            <a:r>
              <a:rPr lang="en-US" dirty="0" err="1" smtClean="0"/>
              <a:t>Galtung</a:t>
            </a:r>
            <a:endParaRPr lang="en-US" dirty="0"/>
          </a:p>
        </p:txBody>
      </p:sp>
      <p:sp>
        <p:nvSpPr>
          <p:cNvPr id="3" name="Content Placeholder 2"/>
          <p:cNvSpPr>
            <a:spLocks noGrp="1"/>
          </p:cNvSpPr>
          <p:nvPr>
            <p:ph idx="1"/>
          </p:nvPr>
        </p:nvSpPr>
        <p:spPr>
          <a:xfrm>
            <a:off x="601670" y="2133600"/>
            <a:ext cx="8076895" cy="4495800"/>
          </a:xfrm>
        </p:spPr>
        <p:txBody>
          <a:bodyPr>
            <a:normAutofit fontScale="77500" lnSpcReduction="20000"/>
          </a:bodyPr>
          <a:lstStyle/>
          <a:p>
            <a:pPr lvl="0" algn="just"/>
            <a:r>
              <a:rPr lang="id-ID" b="1" i="1" dirty="0" smtClean="0">
                <a:solidFill>
                  <a:srgbClr val="FF0000"/>
                </a:solidFill>
              </a:rPr>
              <a:t>Kekerasan </a:t>
            </a:r>
            <a:r>
              <a:rPr lang="id-ID" b="1" i="1" dirty="0" smtClean="0">
                <a:solidFill>
                  <a:srgbClr val="FF0000"/>
                </a:solidFill>
              </a:rPr>
              <a:t>struktural</a:t>
            </a:r>
            <a:endParaRPr lang="en-US" b="1" dirty="0" smtClean="0">
              <a:solidFill>
                <a:srgbClr val="FF0000"/>
              </a:solidFill>
            </a:endParaRPr>
          </a:p>
          <a:p>
            <a:pPr algn="just">
              <a:buNone/>
            </a:pPr>
            <a:r>
              <a:rPr lang="en-US" dirty="0" smtClean="0"/>
              <a:t>	</a:t>
            </a:r>
            <a:r>
              <a:rPr lang="id-ID" dirty="0" smtClean="0"/>
              <a:t>Galtung </a:t>
            </a:r>
            <a:r>
              <a:rPr lang="id-ID" dirty="0" smtClean="0"/>
              <a:t>berpendapat bahwa ketidakadilan yang diciptakan oleh suatu sistem hingga menyebabkan manusia tidak mampu memenuhi kebutuhan dasar (</a:t>
            </a:r>
            <a:r>
              <a:rPr lang="id-ID" i="1" dirty="0" smtClean="0"/>
              <a:t>basic needs</a:t>
            </a:r>
            <a:r>
              <a:rPr lang="id-ID" dirty="0" smtClean="0"/>
              <a:t>) merupakan konsep kekerasan kultural. </a:t>
            </a:r>
            <a:endParaRPr lang="en-US" dirty="0" smtClean="0"/>
          </a:p>
          <a:p>
            <a:pPr lvl="0" algn="just"/>
            <a:r>
              <a:rPr lang="id-ID" b="1" i="1" dirty="0" smtClean="0">
                <a:solidFill>
                  <a:srgbClr val="FF0000"/>
                </a:solidFill>
              </a:rPr>
              <a:t>Kekerasan kultural</a:t>
            </a:r>
            <a:endParaRPr lang="en-US" b="1" dirty="0" smtClean="0">
              <a:solidFill>
                <a:srgbClr val="FF0000"/>
              </a:solidFill>
            </a:endParaRPr>
          </a:p>
          <a:p>
            <a:pPr algn="just">
              <a:buNone/>
            </a:pPr>
            <a:r>
              <a:rPr lang="en-US" dirty="0" smtClean="0"/>
              <a:t>	</a:t>
            </a:r>
            <a:r>
              <a:rPr lang="id-ID" dirty="0" smtClean="0"/>
              <a:t>Kekerasan </a:t>
            </a:r>
            <a:r>
              <a:rPr lang="id-ID" dirty="0" smtClean="0"/>
              <a:t>kultural adalah aspek-aspek dari kebudayaan, ruang simbolis dari keberadaan masyarakat manusia (dicontohkan oleh agama dan ideologi, bahasa dan seni, ilmu pengetahuan empiris dan formal) yang bisa digunakan untuk melegitimasi atau membenarkan kekerasan struktural dan langsung. </a:t>
            </a:r>
            <a:endParaRPr lang="en-US" dirty="0" smtClean="0"/>
          </a:p>
          <a:p>
            <a:pPr lvl="0" algn="just"/>
            <a:r>
              <a:rPr lang="id-ID" b="1" i="1" dirty="0" smtClean="0">
                <a:solidFill>
                  <a:srgbClr val="FF0000"/>
                </a:solidFill>
              </a:rPr>
              <a:t>Kekerasan langsung</a:t>
            </a:r>
            <a:endParaRPr lang="en-US" b="1" dirty="0" smtClean="0">
              <a:solidFill>
                <a:srgbClr val="FF0000"/>
              </a:solidFill>
            </a:endParaRPr>
          </a:p>
          <a:p>
            <a:pPr algn="just">
              <a:buNone/>
            </a:pPr>
            <a:r>
              <a:rPr lang="en-US" dirty="0" smtClean="0"/>
              <a:t>	</a:t>
            </a:r>
            <a:r>
              <a:rPr lang="id-ID" dirty="0" smtClean="0"/>
              <a:t>Kekerasan </a:t>
            </a:r>
            <a:r>
              <a:rPr lang="id-ID" dirty="0" smtClean="0"/>
              <a:t>langsung dapat berwujud tindakan intimidasi hingga menyebabkan ketakutan dan trauma psikis, mencederai, melukai, hingga mengakibatkan kematian pihak lain.</a:t>
            </a:r>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Robert F. </a:t>
            </a:r>
            <a:r>
              <a:rPr lang="en-US" dirty="0" err="1" smtClean="0"/>
              <a:t>Litke</a:t>
            </a:r>
            <a:endParaRPr lang="en-US" dirty="0"/>
          </a:p>
        </p:txBody>
      </p:sp>
      <p:sp>
        <p:nvSpPr>
          <p:cNvPr id="3" name="Content Placeholder 2"/>
          <p:cNvSpPr>
            <a:spLocks noGrp="1"/>
          </p:cNvSpPr>
          <p:nvPr>
            <p:ph idx="1"/>
          </p:nvPr>
        </p:nvSpPr>
        <p:spPr>
          <a:xfrm>
            <a:off x="601670" y="2286000"/>
            <a:ext cx="8076895" cy="4343400"/>
          </a:xfrm>
        </p:spPr>
        <p:txBody>
          <a:bodyPr>
            <a:normAutofit/>
          </a:bodyPr>
          <a:lstStyle/>
          <a:p>
            <a:pPr lvl="0" algn="just"/>
            <a:r>
              <a:rPr lang="id-ID" b="1" i="1" dirty="0" smtClean="0">
                <a:solidFill>
                  <a:srgbClr val="FF0000"/>
                </a:solidFill>
              </a:rPr>
              <a:t>Kekerasan </a:t>
            </a:r>
            <a:r>
              <a:rPr lang="id-ID" b="1" i="1" dirty="0" smtClean="0">
                <a:solidFill>
                  <a:srgbClr val="FF0000"/>
                </a:solidFill>
              </a:rPr>
              <a:t>personal</a:t>
            </a:r>
            <a:endParaRPr lang="en-US" b="1" dirty="0" smtClean="0">
              <a:solidFill>
                <a:srgbClr val="FF0000"/>
              </a:solidFill>
            </a:endParaRPr>
          </a:p>
          <a:p>
            <a:pPr algn="just">
              <a:buNone/>
            </a:pPr>
            <a:r>
              <a:rPr lang="en-US" dirty="0" smtClean="0"/>
              <a:t>	</a:t>
            </a:r>
            <a:r>
              <a:rPr lang="id-ID" dirty="0" smtClean="0"/>
              <a:t>Ialah </a:t>
            </a:r>
            <a:r>
              <a:rPr lang="id-ID" dirty="0" smtClean="0"/>
              <a:t>kekerasan yang dilakukan oleh individu (pribadi) dan berwujud dalam dimensi fisik maupun psikologis. </a:t>
            </a:r>
            <a:endParaRPr lang="en-US" dirty="0" smtClean="0"/>
          </a:p>
          <a:p>
            <a:pPr lvl="0" algn="just"/>
            <a:r>
              <a:rPr lang="id-ID" b="1" i="1" dirty="0" smtClean="0">
                <a:solidFill>
                  <a:srgbClr val="FF0000"/>
                </a:solidFill>
              </a:rPr>
              <a:t>Kekerasan institusional</a:t>
            </a:r>
            <a:endParaRPr lang="en-US" b="1" dirty="0" smtClean="0">
              <a:solidFill>
                <a:srgbClr val="FF0000"/>
              </a:solidFill>
            </a:endParaRPr>
          </a:p>
          <a:p>
            <a:pPr algn="just">
              <a:buNone/>
            </a:pPr>
            <a:r>
              <a:rPr lang="en-US" dirty="0" smtClean="0"/>
              <a:t>	</a:t>
            </a:r>
            <a:r>
              <a:rPr lang="id-ID" dirty="0" smtClean="0"/>
              <a:t>Adalah </a:t>
            </a:r>
            <a:r>
              <a:rPr lang="id-ID" dirty="0" smtClean="0"/>
              <a:t>kekerasan yang terlembaga atau dilakukan oleh lembaga tertentu</a:t>
            </a:r>
            <a:r>
              <a:rPr lang="id-ID" dirty="0" smtClean="0"/>
              <a:t>.</a:t>
            </a:r>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Kitab</a:t>
            </a:r>
            <a:r>
              <a:rPr lang="en-US" dirty="0" smtClean="0"/>
              <a:t> </a:t>
            </a:r>
            <a:r>
              <a:rPr lang="en-US" dirty="0" err="1" smtClean="0"/>
              <a:t>Undang-Undang</a:t>
            </a:r>
            <a:r>
              <a:rPr lang="en-US" dirty="0" smtClean="0"/>
              <a:t> </a:t>
            </a:r>
            <a:r>
              <a:rPr lang="en-US" dirty="0" err="1" smtClean="0"/>
              <a:t>Hukum</a:t>
            </a:r>
            <a:r>
              <a:rPr lang="en-US" dirty="0" smtClean="0"/>
              <a:t> </a:t>
            </a:r>
            <a:r>
              <a:rPr lang="en-US" dirty="0" err="1" smtClean="0"/>
              <a:t>Pidana</a:t>
            </a:r>
            <a:endParaRPr lang="en-US" dirty="0"/>
          </a:p>
        </p:txBody>
      </p:sp>
      <p:sp>
        <p:nvSpPr>
          <p:cNvPr id="3" name="Content Placeholder 2"/>
          <p:cNvSpPr>
            <a:spLocks noGrp="1"/>
          </p:cNvSpPr>
          <p:nvPr>
            <p:ph idx="1"/>
          </p:nvPr>
        </p:nvSpPr>
        <p:spPr>
          <a:xfrm>
            <a:off x="601670" y="2286000"/>
            <a:ext cx="8076895" cy="4343400"/>
          </a:xfrm>
        </p:spPr>
        <p:txBody>
          <a:bodyPr>
            <a:normAutofit/>
          </a:bodyPr>
          <a:lstStyle/>
          <a:p>
            <a:pPr lvl="0" algn="just"/>
            <a:r>
              <a:rPr lang="en-US" dirty="0" err="1" smtClean="0"/>
              <a:t>Membuat</a:t>
            </a:r>
            <a:r>
              <a:rPr lang="en-US" dirty="0" smtClean="0"/>
              <a:t> </a:t>
            </a:r>
            <a:r>
              <a:rPr lang="en-US" dirty="0" err="1" smtClean="0"/>
              <a:t>orang</a:t>
            </a:r>
            <a:r>
              <a:rPr lang="en-US" dirty="0" smtClean="0"/>
              <a:t> </a:t>
            </a:r>
            <a:r>
              <a:rPr lang="en-US" dirty="0" err="1" smtClean="0"/>
              <a:t>pingsan</a:t>
            </a:r>
            <a:r>
              <a:rPr lang="en-US" dirty="0" smtClean="0"/>
              <a:t> </a:t>
            </a:r>
            <a:r>
              <a:rPr lang="en-US" dirty="0" err="1" smtClean="0"/>
              <a:t>atau</a:t>
            </a:r>
            <a:r>
              <a:rPr lang="en-US" dirty="0" smtClean="0"/>
              <a:t> </a:t>
            </a:r>
            <a:r>
              <a:rPr lang="en-US" dirty="0" err="1" smtClean="0"/>
              <a:t>tidak</a:t>
            </a:r>
            <a:r>
              <a:rPr lang="en-US" dirty="0" smtClean="0"/>
              <a:t> </a:t>
            </a:r>
            <a:r>
              <a:rPr lang="en-US" dirty="0" err="1" smtClean="0"/>
              <a:t>berdaya</a:t>
            </a:r>
            <a:r>
              <a:rPr lang="id-ID" dirty="0" smtClean="0"/>
              <a:t> (Pasal 89).</a:t>
            </a:r>
            <a:endParaRPr lang="en-US" dirty="0" smtClean="0"/>
          </a:p>
          <a:p>
            <a:pPr lvl="0" algn="just"/>
            <a:r>
              <a:rPr lang="id-ID" dirty="0" smtClean="0"/>
              <a:t>S</a:t>
            </a:r>
            <a:r>
              <a:rPr lang="en-US" dirty="0" err="1" smtClean="0"/>
              <a:t>engaja</a:t>
            </a:r>
            <a:r>
              <a:rPr lang="en-US" dirty="0" smtClean="0"/>
              <a:t> </a:t>
            </a:r>
            <a:r>
              <a:rPr lang="en-US" dirty="0" err="1" smtClean="0"/>
              <a:t>merusak</a:t>
            </a:r>
            <a:r>
              <a:rPr lang="en-US" dirty="0" smtClean="0"/>
              <a:t> </a:t>
            </a:r>
            <a:r>
              <a:rPr lang="en-US" dirty="0" err="1" smtClean="0"/>
              <a:t>kesehatan</a:t>
            </a:r>
            <a:r>
              <a:rPr lang="id-ID" dirty="0" smtClean="0"/>
              <a:t> (Pasal 351).</a:t>
            </a:r>
            <a:endParaRPr lang="en-US" dirty="0" smtClean="0"/>
          </a:p>
          <a:p>
            <a:pPr lvl="0" algn="just"/>
            <a:r>
              <a:rPr lang="id-ID" dirty="0" smtClean="0"/>
              <a:t>M</a:t>
            </a:r>
            <a:r>
              <a:rPr lang="nb-NO" dirty="0" smtClean="0"/>
              <a:t>engakibatka</a:t>
            </a:r>
            <a:r>
              <a:rPr lang="id-ID" dirty="0" smtClean="0"/>
              <a:t>n</a:t>
            </a:r>
            <a:r>
              <a:rPr lang="nb-NO" dirty="0" smtClean="0"/>
              <a:t> luka-luka berat</a:t>
            </a:r>
            <a:r>
              <a:rPr lang="id-ID" dirty="0" smtClean="0"/>
              <a:t> (Pasal 353 ayat 2).</a:t>
            </a:r>
            <a:endParaRPr lang="en-US" dirty="0" smtClean="0"/>
          </a:p>
          <a:p>
            <a:pPr lvl="0" algn="just"/>
            <a:r>
              <a:rPr lang="id-ID" dirty="0" smtClean="0"/>
              <a:t>M</a:t>
            </a:r>
            <a:r>
              <a:rPr lang="en-US" dirty="0" smtClean="0"/>
              <a:t>eng</a:t>
            </a:r>
            <a:r>
              <a:rPr lang="id-ID" dirty="0" smtClean="0"/>
              <a:t>a</a:t>
            </a:r>
            <a:r>
              <a:rPr lang="en-US" dirty="0" err="1" smtClean="0"/>
              <a:t>kibatkan</a:t>
            </a:r>
            <a:r>
              <a:rPr lang="en-US" dirty="0" smtClean="0"/>
              <a:t> </a:t>
            </a:r>
            <a:r>
              <a:rPr lang="en-US" dirty="0" err="1" smtClean="0"/>
              <a:t>kematian</a:t>
            </a:r>
            <a:r>
              <a:rPr lang="id-ID" dirty="0" smtClean="0"/>
              <a:t> (Pasal 353 ayat 3).</a:t>
            </a:r>
            <a:endParaRPr lang="en-US" dirty="0" smtClean="0"/>
          </a:p>
          <a:p>
            <a:pPr lvl="0" algn="just"/>
            <a:r>
              <a:rPr lang="id-ID" dirty="0" smtClean="0"/>
              <a:t>Melakukan penyerangan atau perkelahian yang mengakibatkan orang terluka berat atau kehilangan nyawanya (Pasal 358).</a:t>
            </a:r>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err="1" smtClean="0"/>
              <a:t>Pertanyaan</a:t>
            </a:r>
            <a:r>
              <a:rPr lang="en-US" dirty="0" smtClean="0"/>
              <a:t> </a:t>
            </a:r>
            <a:r>
              <a:rPr lang="en-US" dirty="0" err="1" smtClean="0"/>
              <a:t>Uji</a:t>
            </a:r>
            <a:r>
              <a:rPr lang="en-US" dirty="0" smtClean="0"/>
              <a:t> </a:t>
            </a:r>
            <a:r>
              <a:rPr lang="en-US" dirty="0" err="1" smtClean="0"/>
              <a:t>Pengetahuan</a:t>
            </a:r>
            <a:endParaRPr lang="en-US" dirty="0"/>
          </a:p>
        </p:txBody>
      </p:sp>
      <p:sp>
        <p:nvSpPr>
          <p:cNvPr id="5" name="Content Placeholder 4"/>
          <p:cNvSpPr>
            <a:spLocks noGrp="1"/>
          </p:cNvSpPr>
          <p:nvPr>
            <p:ph idx="1"/>
          </p:nvPr>
        </p:nvSpPr>
        <p:spPr>
          <a:xfrm>
            <a:off x="1823310" y="1828800"/>
            <a:ext cx="6871724" cy="4648199"/>
          </a:xfrm>
        </p:spPr>
        <p:txBody>
          <a:bodyPr>
            <a:normAutofit/>
          </a:bodyPr>
          <a:lstStyle/>
          <a:p>
            <a:pPr marL="514350" lvl="0" indent="-514350" algn="just">
              <a:buFont typeface="+mj-lt"/>
              <a:buAutoNum type="arabicPeriod"/>
            </a:pPr>
            <a:r>
              <a:rPr lang="id-ID" dirty="0" smtClean="0"/>
              <a:t>Apakah yang dimaksud dengan </a:t>
            </a:r>
            <a:r>
              <a:rPr lang="nb-NO" dirty="0" smtClean="0"/>
              <a:t>kekerasan struktural </a:t>
            </a:r>
            <a:r>
              <a:rPr lang="id-ID" dirty="0" smtClean="0"/>
              <a:t>?</a:t>
            </a:r>
            <a:endParaRPr lang="en-US" dirty="0" smtClean="0"/>
          </a:p>
          <a:p>
            <a:pPr marL="514350" lvl="0" indent="-514350" algn="just">
              <a:buFont typeface="+mj-lt"/>
              <a:buAutoNum type="arabicPeriod"/>
            </a:pPr>
            <a:r>
              <a:rPr lang="id-ID" dirty="0" smtClean="0"/>
              <a:t>Apakah yang dimaksud dengan </a:t>
            </a:r>
            <a:r>
              <a:rPr lang="nb-NO" dirty="0" smtClean="0"/>
              <a:t>kekerasan kultural </a:t>
            </a:r>
            <a:r>
              <a:rPr lang="id-ID" dirty="0" smtClean="0"/>
              <a:t>?</a:t>
            </a:r>
            <a:endParaRPr lang="en-US"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2209800"/>
            <a:ext cx="8229600" cy="2209800"/>
          </a:xfrm>
        </p:spPr>
        <p:txBody>
          <a:bodyPr>
            <a:normAutofit/>
          </a:bodyPr>
          <a:lstStyle/>
          <a:p>
            <a:r>
              <a:rPr lang="en-US" b="1" dirty="0" smtClean="0">
                <a:solidFill>
                  <a:srgbClr val="FF0000"/>
                </a:solidFill>
              </a:rPr>
              <a:t>Salam </a:t>
            </a:r>
            <a:r>
              <a:rPr lang="en-US" b="1" dirty="0" err="1" smtClean="0">
                <a:solidFill>
                  <a:srgbClr val="FF0000"/>
                </a:solidFill>
              </a:rPr>
              <a:t>Sosiologi</a:t>
            </a:r>
            <a:r>
              <a:rPr lang="en-US" b="1" dirty="0" smtClean="0">
                <a:solidFill>
                  <a:srgbClr val="FF0000"/>
                </a:solidFill>
              </a:rPr>
              <a:t> !</a:t>
            </a:r>
            <a:endParaRPr lang="en-US" b="1" dirty="0">
              <a:solidFill>
                <a:srgbClr val="FF0000"/>
              </a:solidFill>
            </a:endParaRPr>
          </a:p>
        </p:txBody>
      </p:sp>
    </p:spTree>
    <p:extLst>
      <p:ext uri="{BB962C8B-B14F-4D97-AF65-F5344CB8AC3E}">
        <p14:creationId xmlns:p14="http://schemas.microsoft.com/office/powerpoint/2010/main" xmlns="" val="4170783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TotalTime>
  <Words>92</Words>
  <Application>Microsoft Office PowerPoint</Application>
  <PresentationFormat>On-screen Show (4:3)</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BENTUK KEKERASAN</vt:lpstr>
      <vt:lpstr>Johan Galtung</vt:lpstr>
      <vt:lpstr>Robert F. Litke</vt:lpstr>
      <vt:lpstr>Kitab Undang-Undang Hukum Pidana</vt:lpstr>
      <vt:lpstr>Pertanyaan Uji Pengetahuan</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Teddy a.k.a LiL Ra</cp:lastModifiedBy>
  <cp:revision>97</cp:revision>
  <dcterms:created xsi:type="dcterms:W3CDTF">2013-08-21T19:17:07Z</dcterms:created>
  <dcterms:modified xsi:type="dcterms:W3CDTF">2014-05-21T14:38:55Z</dcterms:modified>
</cp:coreProperties>
</file>