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7" r:id="rId4"/>
    <p:sldId id="288" r:id="rId5"/>
    <p:sldId id="289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192525"/>
            <a:ext cx="8246070" cy="1221640"/>
          </a:xfrm>
          <a:effectLst>
            <a:outerShdw blurRad="38100" dist="38100" dir="2700000" algn="tl" rotWithShape="0">
              <a:prstClr val="black">
                <a:alpha val="65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940660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76895" cy="45811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76895" cy="4275740"/>
          </a:xfrm>
        </p:spPr>
        <p:txBody>
          <a:bodyPr/>
          <a:lstStyle>
            <a:lvl1pPr algn="ctr">
              <a:defRPr sz="2800">
                <a:solidFill>
                  <a:srgbClr val="002060"/>
                </a:solidFill>
              </a:defRPr>
            </a:lvl1pPr>
            <a:lvl2pPr algn="ctr">
              <a:defRPr>
                <a:solidFill>
                  <a:srgbClr val="002060"/>
                </a:solidFill>
              </a:defRPr>
            </a:lvl2pPr>
            <a:lvl3pPr algn="ctr">
              <a:defRPr>
                <a:solidFill>
                  <a:srgbClr val="002060"/>
                </a:solidFill>
              </a:defRPr>
            </a:lvl3pPr>
            <a:lvl4pPr algn="ctr">
              <a:defRPr>
                <a:solidFill>
                  <a:srgbClr val="002060"/>
                </a:solidFill>
              </a:defRPr>
            </a:lvl4pPr>
            <a:lvl5pPr algn="ctr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4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029200"/>
            <a:ext cx="8246070" cy="122164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KARAKTERISTIK KEKERASAN</a:t>
            </a:r>
            <a:endParaRPr lang="en-US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152400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86000"/>
            <a:ext cx="8076895" cy="4343400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id-ID" dirty="0" smtClean="0"/>
              <a:t>Kekerasan dapat muncul sebagai luapan frustrasi yang diakibatkan oleh terhambat atau tercegahnya upaya mencapai tujuan tertentu. </a:t>
            </a:r>
            <a:endParaRPr lang="en-US" dirty="0" smtClean="0"/>
          </a:p>
          <a:p>
            <a:pPr lvl="0" algn="just"/>
            <a:r>
              <a:rPr lang="id-ID" dirty="0" smtClean="0"/>
              <a:t>Provokasi verbal atau fisik juga dapat memicu individu melakukan kekerasan. </a:t>
            </a:r>
            <a:endParaRPr lang="en-US" dirty="0" smtClean="0"/>
          </a:p>
          <a:p>
            <a:pPr lvl="0" algn="just"/>
            <a:r>
              <a:rPr lang="id-ID" dirty="0" smtClean="0"/>
              <a:t>Konsumsi minuman beralkohol sering pula menjadi penyebab tindak kekerasan oleh individu. </a:t>
            </a:r>
            <a:endParaRPr lang="en-US" dirty="0" smtClean="0"/>
          </a:p>
          <a:p>
            <a:pPr algn="just"/>
            <a:r>
              <a:rPr lang="id-ID" dirty="0" smtClean="0"/>
              <a:t>Tayangan bercorak kekerasan di televisi kerap juga mendorong individu melakukan peniruan (imitasi) kekerasan.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86000"/>
            <a:ext cx="8076895" cy="4343400"/>
          </a:xfrm>
        </p:spPr>
        <p:txBody>
          <a:bodyPr>
            <a:normAutofit fontScale="92500"/>
          </a:bodyPr>
          <a:lstStyle/>
          <a:p>
            <a:pPr lvl="0" algn="just"/>
            <a:r>
              <a:rPr lang="id-ID" dirty="0" smtClean="0"/>
              <a:t>Sebagian besar tindak kekerasan dilakukan oleh individu yang pernah mengalami tindak kekerasan atau terbiasa melihat perilaku kekerasan. </a:t>
            </a:r>
            <a:endParaRPr lang="en-US" dirty="0" smtClean="0"/>
          </a:p>
          <a:p>
            <a:pPr lvl="0" algn="just"/>
            <a:r>
              <a:rPr lang="id-ID" dirty="0" smtClean="0"/>
              <a:t>Kekerasan adakalanya dilakukan sebagai cara berkomunikasi atau menyampaikan pesan. </a:t>
            </a:r>
            <a:endParaRPr lang="en-US" dirty="0" smtClean="0"/>
          </a:p>
          <a:p>
            <a:pPr lvl="0" algn="just"/>
            <a:r>
              <a:rPr lang="id-ID" dirty="0" smtClean="0"/>
              <a:t>Kekerasan selalu mengakibatkan timbulnya kesengsaraan atau penderitaan secara fisik, seksual, psikologis, dan/atau penelantaran.</a:t>
            </a:r>
            <a:endParaRPr lang="en-US" dirty="0" smtClean="0"/>
          </a:p>
          <a:p>
            <a:pPr lvl="0" algn="just"/>
            <a:r>
              <a:rPr lang="id-ID" dirty="0" smtClean="0"/>
              <a:t>Kekerasan dapat berakibat trauma psikologis yang membekas dan mempengaruhi kepribadian individu.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86000"/>
            <a:ext cx="8076895" cy="4343400"/>
          </a:xfrm>
        </p:spPr>
        <p:txBody>
          <a:bodyPr>
            <a:normAutofit fontScale="92500"/>
          </a:bodyPr>
          <a:lstStyle/>
          <a:p>
            <a:pPr lvl="0" algn="just"/>
            <a:r>
              <a:rPr lang="id-ID" dirty="0" smtClean="0"/>
              <a:t>Pada kelompok sosial teratur (yang dapat dijelaskan struktur, norma, dan perannya), kekerasan acap disebabkan oleh upaya memperjuangkan serta memenangkan kepentingan tertentu.</a:t>
            </a:r>
            <a:endParaRPr lang="en-US" dirty="0" smtClean="0"/>
          </a:p>
          <a:p>
            <a:pPr lvl="0" algn="just"/>
            <a:r>
              <a:rPr lang="id-ID" dirty="0" smtClean="0"/>
              <a:t>Pada kelompok sosial tidak teratur (yang tak dapat dijelaskan struktur, norma, dan perannya), misalnya kerumunan, kekerasan dapat muncul secara spontan. </a:t>
            </a:r>
            <a:endParaRPr lang="en-US" dirty="0" smtClean="0"/>
          </a:p>
          <a:p>
            <a:pPr algn="just"/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id-ID" dirty="0" smtClean="0"/>
              <a:t>adakalanya muncul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wujud</a:t>
            </a:r>
            <a:r>
              <a:rPr lang="en-US" dirty="0" smtClean="0"/>
              <a:t> </a:t>
            </a:r>
            <a:r>
              <a:rPr lang="en-US" dirty="0" err="1" smtClean="0"/>
              <a:t>kegagalan</a:t>
            </a:r>
            <a:r>
              <a:rPr lang="en-US" dirty="0" smtClean="0"/>
              <a:t> </a:t>
            </a:r>
            <a:r>
              <a:rPr lang="id-ID" dirty="0" smtClean="0"/>
              <a:t>menghargai dan menghormati</a:t>
            </a:r>
            <a:r>
              <a:rPr lang="en-US" dirty="0" smtClean="0"/>
              <a:t> </a:t>
            </a:r>
            <a:r>
              <a:rPr lang="en-US" dirty="0" err="1" smtClean="0"/>
              <a:t>keber</a:t>
            </a:r>
            <a:r>
              <a:rPr lang="id-ID" dirty="0" smtClean="0"/>
              <a:t>agam</a:t>
            </a:r>
            <a:r>
              <a:rPr lang="en-US" dirty="0" smtClean="0"/>
              <a:t>an.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Kekerasan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86000"/>
            <a:ext cx="8076895" cy="4343400"/>
          </a:xfrm>
        </p:spPr>
        <p:txBody>
          <a:bodyPr>
            <a:normAutofit/>
          </a:bodyPr>
          <a:lstStyle/>
          <a:p>
            <a:pPr lvl="0" algn="just"/>
            <a:r>
              <a:rPr lang="id-ID" dirty="0" smtClean="0"/>
              <a:t>Kekerasan oleh kelompok selalu mengakibatkan dampak yang lebih luas, seperti kerusakan harta benda, jatuhnya korban luka maupun kehilangan nyawa, hingga berkembangnya perasaan dendam dan kebencian antar kelompok sosial.</a:t>
            </a:r>
            <a:endParaRPr lang="en-US" dirty="0" smtClean="0"/>
          </a:p>
          <a:p>
            <a:pPr algn="just"/>
            <a:r>
              <a:rPr lang="id-ID" dirty="0" smtClean="0"/>
              <a:t>Kekerasan dapat menimbulkan keretakan hubungan antar kelompok yang mengancam keutuhan masyarakat.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828800"/>
            <a:ext cx="6871724" cy="4648199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Berikan contoh bahwa kekerasan dapat muncul sebagai luapan frustrasi !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Berikan contoh bahwa provokasi dapat memicu individu melakukan kekerasan</a:t>
            </a:r>
            <a:r>
              <a:rPr lang="id-ID" i="1" dirty="0" smtClean="0"/>
              <a:t> </a:t>
            </a:r>
            <a:r>
              <a:rPr lang="id-ID" dirty="0" smtClean="0"/>
              <a:t>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0980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Salam </a:t>
            </a:r>
            <a:r>
              <a:rPr lang="en-US" b="1" dirty="0" err="1" smtClean="0">
                <a:solidFill>
                  <a:srgbClr val="FF0000"/>
                </a:solidFill>
              </a:rPr>
              <a:t>Sosiologi</a:t>
            </a:r>
            <a:r>
              <a:rPr lang="en-US" b="1" dirty="0" smtClean="0">
                <a:solidFill>
                  <a:srgbClr val="FF0000"/>
                </a:solidFill>
              </a:rPr>
              <a:t> 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266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KARAKTERISTIK KEKERASAN</vt:lpstr>
      <vt:lpstr>Karakteristik Kekerasan oleh Individu</vt:lpstr>
      <vt:lpstr>Karakteristik Kekerasan oleh Individu</vt:lpstr>
      <vt:lpstr>Karakteristik Kekerasan oleh Kelompok</vt:lpstr>
      <vt:lpstr>Karakteristik Kekerasan oleh Kelompok</vt:lpstr>
      <vt:lpstr>Pertanyaan Uji Pengetahuan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Teddy a.k.a LiL Ra</cp:lastModifiedBy>
  <cp:revision>90</cp:revision>
  <dcterms:created xsi:type="dcterms:W3CDTF">2013-08-21T19:17:07Z</dcterms:created>
  <dcterms:modified xsi:type="dcterms:W3CDTF">2014-05-21T14:26:51Z</dcterms:modified>
</cp:coreProperties>
</file>