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2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02920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STRATEGI UNTUK MENANGGULANGI DAN MENYELESAIKAN KONFLIK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52400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828800"/>
            <a:ext cx="6871724" cy="4648199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yang dimaksud dengan pemaksaan</a:t>
            </a:r>
            <a:r>
              <a:rPr lang="en-US" dirty="0" smtClean="0"/>
              <a:t> (</a:t>
            </a:r>
            <a:r>
              <a:rPr lang="en-US" i="1" dirty="0" smtClean="0"/>
              <a:t>coercion</a:t>
            </a:r>
            <a:r>
              <a:rPr lang="en-US" dirty="0" smtClean="0"/>
              <a:t>)</a:t>
            </a:r>
            <a:r>
              <a:rPr lang="id-ID" dirty="0" smtClean="0"/>
              <a:t> !</a:t>
            </a: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yang dimaksud dengan m</a:t>
            </a:r>
            <a:r>
              <a:rPr lang="en-US" dirty="0" err="1" smtClean="0"/>
              <a:t>ediasi</a:t>
            </a:r>
            <a:r>
              <a:rPr lang="en-US" dirty="0" smtClean="0"/>
              <a:t> (</a:t>
            </a:r>
            <a:r>
              <a:rPr lang="en-US" i="1" dirty="0" smtClean="0"/>
              <a:t>mediation</a:t>
            </a:r>
            <a:r>
              <a:rPr lang="en-US" dirty="0" smtClean="0"/>
              <a:t>)</a:t>
            </a:r>
            <a:r>
              <a:rPr lang="id-ID" dirty="0" smtClean="0"/>
              <a:t> 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yang dimaksud dengan k</a:t>
            </a:r>
            <a:r>
              <a:rPr lang="en-US" dirty="0" err="1" smtClean="0"/>
              <a:t>onsiliasi</a:t>
            </a:r>
            <a:r>
              <a:rPr lang="en-US" dirty="0" smtClean="0"/>
              <a:t> (</a:t>
            </a:r>
            <a:r>
              <a:rPr lang="en-US" i="1" dirty="0" smtClean="0"/>
              <a:t>conciliation</a:t>
            </a:r>
            <a:r>
              <a:rPr lang="en-US" dirty="0" smtClean="0"/>
              <a:t>)</a:t>
            </a:r>
            <a:r>
              <a:rPr lang="id-ID" dirty="0" smtClean="0"/>
              <a:t> 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Salam </a:t>
            </a:r>
            <a:r>
              <a:rPr lang="en-US" b="1" dirty="0" err="1" smtClean="0">
                <a:solidFill>
                  <a:srgbClr val="FF0000"/>
                </a:solidFill>
              </a:rPr>
              <a:t>Sosiologi</a:t>
            </a:r>
            <a:r>
              <a:rPr lang="en-US" b="1" dirty="0" smtClean="0">
                <a:solidFill>
                  <a:srgbClr val="FF0000"/>
                </a:solidFill>
              </a:rPr>
              <a:t>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389169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Bila masih berada dalam tahap pra-konflik, potensi konflik sesungguhnya dapat dielakkan dari kemungkinan berkembang lebih lanjut dengan mengembangkan suatu saluran alternatif untuk mengungkapkannya. Alternatif semacam itu disebut katup pengaman (</a:t>
            </a:r>
            <a:r>
              <a:rPr lang="id-ID" i="1" dirty="0" smtClean="0"/>
              <a:t>safety valve</a:t>
            </a:r>
            <a:r>
              <a:rPr lang="id-ID" dirty="0" smtClean="0"/>
              <a:t>) konflik, melalui mana dorongan agresif atau sikap bermusuhan dapat disalurkan dalam wujud yang tidak mengancam atau merusak solidaritas.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828800"/>
            <a:ext cx="8076895" cy="434889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,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i="1" dirty="0" smtClean="0"/>
              <a:t>abandoning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, </a:t>
            </a:r>
            <a:r>
              <a:rPr lang="en-US" i="1" dirty="0" smtClean="0"/>
              <a:t>avoiding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, </a:t>
            </a:r>
            <a:r>
              <a:rPr lang="en-US" i="1" dirty="0" smtClean="0"/>
              <a:t>dominating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, </a:t>
            </a:r>
            <a:r>
              <a:rPr lang="en-US" i="1" dirty="0" smtClean="0"/>
              <a:t>obliging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, </a:t>
            </a:r>
            <a:r>
              <a:rPr lang="en-US" i="1" dirty="0" smtClean="0"/>
              <a:t>getting help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id-ID" dirty="0" smtClean="0"/>
              <a:t> pihak ketiga</a:t>
            </a:r>
            <a:r>
              <a:rPr lang="en-US" dirty="0" smtClean="0"/>
              <a:t>, </a:t>
            </a:r>
            <a:r>
              <a:rPr lang="en-US" i="1" dirty="0" smtClean="0"/>
              <a:t>humor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humoris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santai</a:t>
            </a:r>
            <a:r>
              <a:rPr lang="en-US" dirty="0" smtClean="0"/>
              <a:t>, </a:t>
            </a:r>
            <a:r>
              <a:rPr lang="en-US" i="1" dirty="0" smtClean="0"/>
              <a:t>postponing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menunda</a:t>
            </a:r>
            <a:r>
              <a:rPr lang="en-US" dirty="0" smtClean="0"/>
              <a:t>, </a:t>
            </a:r>
            <a:r>
              <a:rPr lang="en-US" i="1" dirty="0" smtClean="0"/>
              <a:t>compromise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berkompromi</a:t>
            </a:r>
            <a:r>
              <a:rPr lang="en-US" dirty="0" smtClean="0"/>
              <a:t>, </a:t>
            </a:r>
            <a:r>
              <a:rPr lang="en-US" i="1" dirty="0" smtClean="0"/>
              <a:t>integrating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id-ID" dirty="0" smtClean="0"/>
              <a:t>berupaya </a:t>
            </a:r>
            <a:r>
              <a:rPr lang="en-US" dirty="0" err="1" smtClean="0"/>
              <a:t>mengintegrasikan</a:t>
            </a:r>
            <a:r>
              <a:rPr lang="id-ID" dirty="0" smtClean="0"/>
              <a:t> kepentingan satu sama lain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problem solving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id-ID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828800"/>
            <a:ext cx="8076895" cy="434889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? </a:t>
            </a:r>
            <a:r>
              <a:rPr lang="en-US" dirty="0" err="1" smtClean="0"/>
              <a:t>Umumnya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diperumit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kompleksitas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,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i="1" dirty="0" err="1" smtClean="0"/>
              <a:t>akomodasi</a:t>
            </a:r>
            <a:r>
              <a:rPr lang="en-US" dirty="0" smtClean="0"/>
              <a:t>.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akomodasi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dimaknai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demi</a:t>
            </a:r>
            <a:r>
              <a:rPr lang="en-US" dirty="0" smtClean="0"/>
              <a:t> </a:t>
            </a:r>
            <a:r>
              <a:rPr lang="en-US" dirty="0" err="1" smtClean="0"/>
              <a:t>teratasinya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tercapainya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id-ID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828800"/>
            <a:ext cx="8076895" cy="434889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Namun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bertingkat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,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intensitasnya</a:t>
            </a:r>
            <a:r>
              <a:rPr lang="en-US" dirty="0" smtClean="0"/>
              <a:t>,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pertikaian</a:t>
            </a:r>
            <a:r>
              <a:rPr lang="en-US" dirty="0" smtClean="0"/>
              <a:t> </a:t>
            </a:r>
            <a:r>
              <a:rPr lang="en-US" dirty="0" err="1" smtClean="0"/>
              <a:t>bersenjata</a:t>
            </a:r>
            <a:r>
              <a:rPr lang="en-US" dirty="0" smtClean="0"/>
              <a:t>,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jatuhnya</a:t>
            </a:r>
            <a:r>
              <a:rPr lang="en-US" dirty="0" smtClean="0"/>
              <a:t> </a:t>
            </a:r>
            <a:r>
              <a:rPr lang="en-US" dirty="0" err="1" smtClean="0"/>
              <a:t>korban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i="1" dirty="0" err="1" smtClean="0"/>
              <a:t>resolusi</a:t>
            </a:r>
            <a:r>
              <a:rPr lang="en-US" i="1" dirty="0" smtClean="0"/>
              <a:t> </a:t>
            </a:r>
            <a:r>
              <a:rPr lang="en-US" i="1" dirty="0" err="1" smtClean="0"/>
              <a:t>konflik</a:t>
            </a:r>
            <a:r>
              <a:rPr lang="id-ID" dirty="0" smtClean="0"/>
              <a:t>, yakni upaya penanggulangan atau penyelesaian konflik dengan cara mencari kesepakatan antara pihak-pihak yang berkonflik.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828800"/>
            <a:ext cx="8076895" cy="434889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Miall</a:t>
            </a:r>
            <a:r>
              <a:rPr lang="id-ID" dirty="0" smtClean="0"/>
              <a:t>, Rambotham, dan Woodhouse memaparkan resolusi konflik dalam empat langkah berbeda, yang disesuaikan dengan tahap terjadinya konflik :</a:t>
            </a: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Mencipta perdamaian (</a:t>
            </a:r>
            <a:r>
              <a:rPr lang="id-ID" i="1" dirty="0" smtClean="0"/>
              <a:t>peacemaking</a:t>
            </a:r>
            <a:r>
              <a:rPr lang="id-ID" dirty="0" smtClean="0"/>
              <a:t>)</a:t>
            </a: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Menjaga perdamaian (</a:t>
            </a:r>
            <a:r>
              <a:rPr lang="id-ID" i="1" dirty="0" smtClean="0"/>
              <a:t>peacekeeping</a:t>
            </a:r>
            <a:r>
              <a:rPr lang="id-ID" dirty="0" smtClean="0"/>
              <a:t>)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 </a:t>
            </a:r>
            <a:r>
              <a:rPr lang="id-ID" dirty="0" smtClean="0"/>
              <a:t>Menegakkan </a:t>
            </a:r>
            <a:r>
              <a:rPr lang="id-ID" dirty="0" smtClean="0"/>
              <a:t>perdamaian (</a:t>
            </a:r>
            <a:r>
              <a:rPr lang="id-ID" i="1" dirty="0" smtClean="0"/>
              <a:t>peace-enforcement</a:t>
            </a:r>
            <a:r>
              <a:rPr lang="id-ID" dirty="0" smtClean="0"/>
              <a:t>)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Membangun perdamaian jangka panjang (</a:t>
            </a:r>
            <a:r>
              <a:rPr lang="id-ID" i="1" dirty="0" smtClean="0"/>
              <a:t>peace-building</a:t>
            </a:r>
            <a:r>
              <a:rPr lang="id-ID" dirty="0" smtClean="0"/>
              <a:t>)</a:t>
            </a:r>
            <a:r>
              <a:rPr lang="id-ID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828800"/>
            <a:ext cx="8076895" cy="434889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Andi </a:t>
            </a:r>
            <a:r>
              <a:rPr lang="id-ID" dirty="0" smtClean="0"/>
              <a:t>Widjajanto menguraikan tahap-tahap resolusi konflik berikut :</a:t>
            </a:r>
            <a:endParaRPr lang="en-US" dirty="0" smtClean="0"/>
          </a:p>
          <a:p>
            <a:pPr lvl="1" algn="just"/>
            <a:r>
              <a:rPr lang="en-US" dirty="0" err="1" smtClean="0"/>
              <a:t>Tahap</a:t>
            </a:r>
            <a:r>
              <a:rPr lang="en-US" dirty="0" smtClean="0"/>
              <a:t> I : </a:t>
            </a:r>
            <a:r>
              <a:rPr lang="en-US" dirty="0" err="1" smtClean="0"/>
              <a:t>Mencari</a:t>
            </a:r>
            <a:r>
              <a:rPr lang="en-US" dirty="0" smtClean="0"/>
              <a:t> De-</a:t>
            </a:r>
            <a:r>
              <a:rPr lang="en-US" dirty="0" err="1" smtClean="0"/>
              <a:t>eskalasi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 smtClean="0"/>
          </a:p>
          <a:p>
            <a:pPr lvl="1" algn="just"/>
            <a:r>
              <a:rPr lang="en-US" dirty="0" err="1" smtClean="0"/>
              <a:t>Tahap</a:t>
            </a:r>
            <a:r>
              <a:rPr lang="en-US" dirty="0" smtClean="0"/>
              <a:t> II :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Negosiasi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 smtClean="0"/>
          </a:p>
          <a:p>
            <a:pPr lvl="1" algn="just"/>
            <a:r>
              <a:rPr lang="en-US" dirty="0" err="1" smtClean="0"/>
              <a:t>Tahap</a:t>
            </a:r>
            <a:r>
              <a:rPr lang="en-US" dirty="0" smtClean="0"/>
              <a:t> III : Problem-solving Approach</a:t>
            </a:r>
          </a:p>
          <a:p>
            <a:pPr lvl="1" algn="just"/>
            <a:r>
              <a:rPr lang="en-US" dirty="0" err="1" smtClean="0"/>
              <a:t>Tahap</a:t>
            </a:r>
            <a:r>
              <a:rPr lang="en-US" dirty="0" smtClean="0"/>
              <a:t> IV : Working for Peace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828800"/>
            <a:ext cx="8076895" cy="434889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Di Indonesia, penyelesaian konflik telah diatur melalui UU No. 7 Tahun 2012 tentang Penanganan Konflik Sosial, yang meliputi tiga aspek berikut :</a:t>
            </a:r>
            <a:endParaRPr lang="en-US" dirty="0" smtClean="0"/>
          </a:p>
          <a:p>
            <a:pPr lvl="0" algn="just"/>
            <a:r>
              <a:rPr lang="id-ID" dirty="0" smtClean="0"/>
              <a:t>Pencegahan </a:t>
            </a:r>
            <a:r>
              <a:rPr lang="en-US" dirty="0" smtClean="0"/>
              <a:t>k</a:t>
            </a:r>
            <a:r>
              <a:rPr lang="id-ID" dirty="0" smtClean="0"/>
              <a:t>onflik</a:t>
            </a:r>
            <a:r>
              <a:rPr lang="id-ID" i="1" dirty="0" smtClean="0"/>
              <a:t> </a:t>
            </a:r>
            <a:r>
              <a:rPr lang="id-ID" dirty="0" smtClean="0"/>
              <a:t>(Pasal 6)</a:t>
            </a:r>
            <a:endParaRPr lang="en-US" dirty="0" smtClean="0"/>
          </a:p>
          <a:p>
            <a:pPr lvl="0" algn="just"/>
            <a:r>
              <a:rPr lang="id-ID" dirty="0" smtClean="0"/>
              <a:t>Penghentian </a:t>
            </a:r>
            <a:r>
              <a:rPr lang="en-US" dirty="0" smtClean="0"/>
              <a:t>k</a:t>
            </a:r>
            <a:r>
              <a:rPr lang="id-ID" dirty="0" smtClean="0"/>
              <a:t>onflik (Pasal 12)</a:t>
            </a:r>
            <a:endParaRPr lang="en-US" dirty="0" smtClean="0"/>
          </a:p>
          <a:p>
            <a:pPr algn="just"/>
            <a:r>
              <a:rPr lang="id-ID" dirty="0" smtClean="0"/>
              <a:t>Pemulihan </a:t>
            </a:r>
            <a:r>
              <a:rPr lang="en-US" dirty="0" smtClean="0"/>
              <a:t>p</a:t>
            </a:r>
            <a:r>
              <a:rPr lang="id-ID" dirty="0" smtClean="0"/>
              <a:t>ascakonflik</a:t>
            </a:r>
            <a:r>
              <a:rPr lang="id-ID" i="1" dirty="0" smtClean="0"/>
              <a:t> </a:t>
            </a:r>
            <a:r>
              <a:rPr lang="id-ID" dirty="0" smtClean="0"/>
              <a:t>(Pasal 36-38)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828800"/>
            <a:ext cx="8076895" cy="434889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Harus </a:t>
            </a:r>
            <a:r>
              <a:rPr lang="id-ID" dirty="0" smtClean="0"/>
              <a:t>diingat bahwa konflik perlu dimaknai </a:t>
            </a:r>
            <a:r>
              <a:rPr lang="nb-NO" dirty="0" smtClean="0"/>
              <a:t>sebagai suatu </a:t>
            </a:r>
            <a:r>
              <a:rPr lang="id-ID" dirty="0" smtClean="0"/>
              <a:t>hal tak terelakkan</a:t>
            </a:r>
            <a:r>
              <a:rPr lang="nb-NO" dirty="0" smtClean="0"/>
              <a:t>. Keterbukaan dan keseriusan dalam mengurai akar permasalahan konflik serta komunikasi yang baik dan terbuka antar</a:t>
            </a:r>
            <a:r>
              <a:rPr lang="id-ID" dirty="0" smtClean="0"/>
              <a:t>a para</a:t>
            </a:r>
            <a:r>
              <a:rPr lang="nb-NO" dirty="0" smtClean="0"/>
              <a:t> pihak berk</a:t>
            </a:r>
            <a:r>
              <a:rPr lang="id-ID" dirty="0" smtClean="0"/>
              <a:t>o</a:t>
            </a:r>
            <a:r>
              <a:rPr lang="nb-NO" dirty="0" smtClean="0"/>
              <a:t>n</a:t>
            </a:r>
            <a:r>
              <a:rPr lang="id-ID" dirty="0" smtClean="0"/>
              <a:t>flik</a:t>
            </a:r>
            <a:r>
              <a:rPr lang="nb-NO" dirty="0" smtClean="0"/>
              <a:t> semestinya dapat dikedepankan apa pun bentuk akomodasi maupun resolusi konflik yang ditempuh.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151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STRATEGI UNTUK MENANGGULANGI DAN MENYELESAIKAN KONFLIK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Teddy a.k.a LiL Ra</cp:lastModifiedBy>
  <cp:revision>84</cp:revision>
  <dcterms:created xsi:type="dcterms:W3CDTF">2013-08-21T19:17:07Z</dcterms:created>
  <dcterms:modified xsi:type="dcterms:W3CDTF">2014-05-21T14:08:57Z</dcterms:modified>
</cp:coreProperties>
</file>