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89" r:id="rId4"/>
    <p:sldId id="298" r:id="rId5"/>
    <p:sldId id="290" r:id="rId6"/>
    <p:sldId id="291" r:id="rId7"/>
    <p:sldId id="292" r:id="rId8"/>
    <p:sldId id="281" r:id="rId9"/>
    <p:sldId id="261"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8B1C"/>
    <a:srgbClr val="FF9E1D"/>
    <a:srgbClr val="D09622"/>
    <a:srgbClr val="CC9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7033" autoAdjust="0"/>
    <p:restoredTop sz="94660"/>
  </p:normalViewPr>
  <p:slideViewPr>
    <p:cSldViewPr>
      <p:cViewPr varScale="1">
        <p:scale>
          <a:sx n="68" d="100"/>
          <a:sy n="68" d="100"/>
        </p:scale>
        <p:origin x="-117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75" y="4650640"/>
            <a:ext cx="7772400" cy="859205"/>
          </a:xfrm>
          <a:effectLst>
            <a:outerShdw blurRad="50800" dist="38100" dir="2700000" algn="tl" rotWithShape="0">
              <a:prstClr val="black">
                <a:alpha val="40000"/>
              </a:prstClr>
            </a:outerShdw>
          </a:effectLst>
        </p:spPr>
        <p:txBody>
          <a:bodyPr>
            <a:normAutofit/>
          </a:bodyPr>
          <a:lstStyle>
            <a:lvl1pPr algn="ctr">
              <a:defRPr sz="3600">
                <a:solidFill>
                  <a:srgbClr val="FF9E1D"/>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8005" y="5566870"/>
            <a:ext cx="6400800" cy="835455"/>
          </a:xfrm>
        </p:spPr>
        <p:txBody>
          <a:bodyPr>
            <a:normAutofit/>
          </a:bodyPr>
          <a:lstStyle>
            <a:lvl1pPr marL="0" indent="0" algn="ctr">
              <a:buNone/>
              <a:defRPr sz="2800">
                <a:solidFill>
                  <a:schemeClr val="bg1">
                    <a:lumMod val="9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7/19/2015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7/19/2015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7/19/2015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7/19/2015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91130"/>
            <a:ext cx="8229600" cy="1143000"/>
          </a:xfrm>
        </p:spPr>
        <p:txBody>
          <a:bodyPr>
            <a:normAutofit/>
          </a:bodyPr>
          <a:lstStyle>
            <a:lvl1pPr algn="l">
              <a:defRPr sz="3600">
                <a:solidFill>
                  <a:srgbClr val="FF9E1D"/>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2512770"/>
            <a:ext cx="8229600" cy="3918803"/>
          </a:xfrm>
        </p:spPr>
        <p:txBody>
          <a:bodyPr/>
          <a:lstStyle>
            <a:lvl1pPr>
              <a:defRPr sz="28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7/19/2015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31544" y="374900"/>
            <a:ext cx="7016195" cy="1143000"/>
          </a:xfrm>
        </p:spPr>
        <p:txBody>
          <a:bodyPr>
            <a:normAutofit/>
          </a:bodyPr>
          <a:lstStyle>
            <a:lvl1pPr algn="l">
              <a:defRPr sz="3600">
                <a:solidFill>
                  <a:srgbClr val="FF9E1D"/>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831545" y="1544098"/>
            <a:ext cx="7016195" cy="4275740"/>
          </a:xfrm>
        </p:spPr>
        <p:txBody>
          <a:bodyPr/>
          <a:lstStyle>
            <a:lvl1pPr>
              <a:defRPr sz="2800">
                <a:solidFill>
                  <a:schemeClr val="tx1">
                    <a:lumMod val="95000"/>
                    <a:lumOff val="5000"/>
                  </a:schemeClr>
                </a:solidFill>
              </a:defRPr>
            </a:lvl1pPr>
            <a:lvl2pPr>
              <a:defRPr>
                <a:solidFill>
                  <a:schemeClr val="tx1">
                    <a:lumMod val="95000"/>
                    <a:lumOff val="5000"/>
                  </a:schemeClr>
                </a:solidFill>
              </a:defRPr>
            </a:lvl2pPr>
            <a:lvl3pPr>
              <a:defRPr>
                <a:solidFill>
                  <a:schemeClr val="tx1">
                    <a:lumMod val="95000"/>
                    <a:lumOff val="5000"/>
                  </a:schemeClr>
                </a:solidFill>
              </a:defRPr>
            </a:lvl3pPr>
            <a:lvl4pPr>
              <a:defRPr>
                <a:solidFill>
                  <a:schemeClr val="tx1">
                    <a:lumMod val="95000"/>
                    <a:lumOff val="5000"/>
                  </a:schemeClr>
                </a:solidFill>
              </a:defRPr>
            </a:lvl4pPr>
            <a:lvl5pPr>
              <a:defRPr>
                <a:solidFill>
                  <a:schemeClr val="tx1">
                    <a:lumMod val="95000"/>
                    <a:lumOff val="5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7/19/2015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7/19/2015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7/19/2015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1217065"/>
            <a:ext cx="8229600" cy="1143000"/>
          </a:xfrm>
        </p:spPr>
        <p:txBody>
          <a:bodyPr>
            <a:normAutofit/>
          </a:bodyPr>
          <a:lstStyle>
            <a:lvl1pPr algn="l">
              <a:defRPr sz="3600">
                <a:solidFill>
                  <a:srgbClr val="FF9E1D"/>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48965" y="2341022"/>
            <a:ext cx="4040188"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48965" y="2970885"/>
            <a:ext cx="4040188" cy="303505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36790" y="2341022"/>
            <a:ext cx="4041775"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36790" y="2970885"/>
            <a:ext cx="4041775" cy="303505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7/19/2015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7/19/2015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7/19/2015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7/19/2015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7/19/2015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xmlns=""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54375" y="4429132"/>
            <a:ext cx="7772400" cy="1928826"/>
          </a:xfrm>
        </p:spPr>
        <p:txBody>
          <a:bodyPr>
            <a:normAutofit/>
          </a:bodyPr>
          <a:lstStyle/>
          <a:p>
            <a:r>
              <a:rPr lang="en-US" dirty="0" smtClean="0"/>
              <a:t>TEORI MENGENAI </a:t>
            </a:r>
            <a:r>
              <a:rPr lang="en-US" dirty="0" smtClean="0"/>
              <a:t>PROSES BERLANGSUNGNYA DAN ARAH </a:t>
            </a:r>
            <a:r>
              <a:rPr lang="en-US" dirty="0" smtClean="0"/>
              <a:t>PERUBAHAN SOSIAL</a:t>
            </a:r>
            <a:endParaRPr lang="en-US" dirty="0"/>
          </a:p>
        </p:txBody>
      </p:sp>
      <p:pic>
        <p:nvPicPr>
          <p:cNvPr id="4" name="Picture 1"/>
          <p:cNvPicPr>
            <a:picLocks noChangeAspect="1" noChangeArrowheads="1"/>
          </p:cNvPicPr>
          <p:nvPr/>
        </p:nvPicPr>
        <p:blipFill>
          <a:blip r:embed="rId3"/>
          <a:srcRect/>
          <a:stretch>
            <a:fillRect/>
          </a:stretch>
        </p:blipFill>
        <p:spPr bwMode="auto">
          <a:xfrm>
            <a:off x="1214414" y="1142984"/>
            <a:ext cx="1854270" cy="1895475"/>
          </a:xfrm>
          <a:prstGeom prst="rect">
            <a:avLst/>
          </a:prstGeom>
          <a:noFill/>
          <a:ln w="9525">
            <a:noFill/>
            <a:miter lim="800000"/>
            <a:headEnd/>
            <a:tailEnd/>
          </a:ln>
        </p:spPr>
      </p:pic>
    </p:spTree>
    <p:extLst>
      <p:ext uri="{BB962C8B-B14F-4D97-AF65-F5344CB8AC3E}">
        <p14:creationId xmlns:p14="http://schemas.microsoft.com/office/powerpoint/2010/main" xmlns="" val="3639203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31544" y="71414"/>
            <a:ext cx="7016195" cy="928694"/>
          </a:xfrm>
        </p:spPr>
        <p:txBody>
          <a:bodyPr>
            <a:normAutofit/>
          </a:bodyPr>
          <a:lstStyle/>
          <a:p>
            <a:pPr algn="l"/>
            <a:r>
              <a:rPr lang="en-US" b="1" dirty="0" smtClean="0">
                <a:solidFill>
                  <a:srgbClr val="FF0000"/>
                </a:solidFill>
              </a:rPr>
              <a:t>TEORI </a:t>
            </a:r>
            <a:r>
              <a:rPr lang="en-US" b="1" dirty="0" smtClean="0">
                <a:solidFill>
                  <a:srgbClr val="FF0000"/>
                </a:solidFill>
              </a:rPr>
              <a:t>EVOLUSI (</a:t>
            </a:r>
            <a:r>
              <a:rPr lang="en-US" b="1" dirty="0" err="1" smtClean="0">
                <a:solidFill>
                  <a:srgbClr val="FF0000"/>
                </a:solidFill>
              </a:rPr>
              <a:t>Auguste</a:t>
            </a:r>
            <a:r>
              <a:rPr lang="en-US" b="1" dirty="0" smtClean="0">
                <a:solidFill>
                  <a:srgbClr val="FF0000"/>
                </a:solidFill>
              </a:rPr>
              <a:t> Comte)</a:t>
            </a:r>
            <a:endParaRPr lang="en-US" b="1" dirty="0">
              <a:solidFill>
                <a:srgbClr val="FF0000"/>
              </a:solidFill>
            </a:endParaRPr>
          </a:p>
        </p:txBody>
      </p:sp>
      <p:sp>
        <p:nvSpPr>
          <p:cNvPr id="5" name="Content Placeholder 4"/>
          <p:cNvSpPr>
            <a:spLocks noGrp="1"/>
          </p:cNvSpPr>
          <p:nvPr>
            <p:ph idx="1"/>
          </p:nvPr>
        </p:nvSpPr>
        <p:spPr>
          <a:xfrm>
            <a:off x="1285852" y="1071546"/>
            <a:ext cx="7561889" cy="5572164"/>
          </a:xfrm>
        </p:spPr>
        <p:txBody>
          <a:bodyPr>
            <a:noAutofit/>
          </a:bodyPr>
          <a:lstStyle/>
          <a:p>
            <a:pPr algn="just">
              <a:buNone/>
            </a:pPr>
            <a:r>
              <a:rPr lang="id-ID" sz="1600" dirty="0" smtClean="0"/>
              <a:t>Auguste </a:t>
            </a:r>
            <a:r>
              <a:rPr lang="id-ID" sz="1600" dirty="0" smtClean="0"/>
              <a:t>Comte mengemukakan bahwa sejarah memperlihatkan adanya tiga tahap yang dilalui peradaban </a:t>
            </a:r>
            <a:r>
              <a:rPr lang="id-ID" sz="1600" dirty="0" smtClean="0"/>
              <a:t>manusia:</a:t>
            </a:r>
            <a:endParaRPr lang="en-US" sz="1600" dirty="0" smtClean="0"/>
          </a:p>
          <a:p>
            <a:pPr algn="just">
              <a:buNone/>
            </a:pPr>
            <a:r>
              <a:rPr lang="en-US" sz="1600" i="1" dirty="0" smtClean="0"/>
              <a:t>1) </a:t>
            </a:r>
            <a:r>
              <a:rPr lang="id-ID" sz="1600" i="1" dirty="0" smtClean="0"/>
              <a:t>Tahap </a:t>
            </a:r>
            <a:r>
              <a:rPr lang="id-ID" sz="1600" i="1" dirty="0" smtClean="0"/>
              <a:t>Teologis </a:t>
            </a:r>
            <a:endParaRPr lang="en-US" sz="1600" dirty="0" smtClean="0"/>
          </a:p>
          <a:p>
            <a:pPr algn="just">
              <a:buNone/>
            </a:pPr>
            <a:r>
              <a:rPr lang="id-ID" sz="1600" dirty="0" smtClean="0"/>
              <a:t>Pada </a:t>
            </a:r>
            <a:r>
              <a:rPr lang="id-ID" sz="1600" dirty="0" smtClean="0"/>
              <a:t>tahap teologis, semua penjelasan tentang realitas, baik fenomena alam maupun gejala sosial, mengacu pada pemikiran mengenai kekuatan-kekuatan adikodrati</a:t>
            </a:r>
            <a:r>
              <a:rPr lang="en-US" sz="1600" dirty="0" smtClean="0"/>
              <a:t>.</a:t>
            </a:r>
            <a:r>
              <a:rPr lang="id-ID" sz="1600" dirty="0" smtClean="0"/>
              <a:t> </a:t>
            </a:r>
            <a:r>
              <a:rPr lang="id-ID" sz="1600" dirty="0" smtClean="0"/>
              <a:t>Tahap ini dibedakan atas tiga </a:t>
            </a:r>
            <a:r>
              <a:rPr lang="id-ID" sz="1600" dirty="0" smtClean="0"/>
              <a:t>bagian:</a:t>
            </a:r>
            <a:endParaRPr lang="en-US" sz="1600" dirty="0" smtClean="0"/>
          </a:p>
          <a:p>
            <a:pPr lvl="0" algn="just"/>
            <a:r>
              <a:rPr lang="id-ID" sz="1600" i="1" dirty="0" smtClean="0"/>
              <a:t>Fetisisme</a:t>
            </a:r>
            <a:r>
              <a:rPr lang="id-ID" sz="1600" dirty="0" smtClean="0"/>
              <a:t>, yakni bentuk kepercayaan bahwa semua benda memiliki kelengkapan kekuatan hidupnya sendiri. Manusia mulai mempercayai kekuatan jimat.</a:t>
            </a:r>
            <a:endParaRPr lang="en-US" sz="1600" dirty="0" smtClean="0"/>
          </a:p>
          <a:p>
            <a:pPr lvl="0" algn="just"/>
            <a:r>
              <a:rPr lang="id-ID" sz="1600" i="1" dirty="0" smtClean="0"/>
              <a:t>Politheisme</a:t>
            </a:r>
            <a:r>
              <a:rPr lang="id-ID" sz="1600" dirty="0" smtClean="0"/>
              <a:t>, yang ditandai munculnya anggapan bahwa ada kekuatan-kekuatan tertentu (dewa dan dewi) sebagai pengatur kehidupan atau gejala alam. </a:t>
            </a:r>
            <a:endParaRPr lang="en-US" sz="1600" dirty="0" smtClean="0"/>
          </a:p>
          <a:p>
            <a:pPr lvl="0" algn="just"/>
            <a:r>
              <a:rPr lang="id-ID" sz="1600" i="1" dirty="0" smtClean="0"/>
              <a:t>Monotheisme</a:t>
            </a:r>
            <a:r>
              <a:rPr lang="id-ID" sz="1600" dirty="0" smtClean="0"/>
              <a:t>, dimana keberadaan dewa dan dewi mulai digantikan dengan kepercayaan kepada Tuhan Yang Maha Esa. </a:t>
            </a:r>
            <a:endParaRPr lang="en-US" sz="1600" dirty="0" smtClean="0"/>
          </a:p>
          <a:p>
            <a:pPr lvl="0" algn="just">
              <a:buNone/>
            </a:pPr>
            <a:r>
              <a:rPr lang="en-US" sz="1600" i="1" dirty="0" smtClean="0"/>
              <a:t>2) </a:t>
            </a:r>
            <a:r>
              <a:rPr lang="id-ID" sz="1600" i="1" dirty="0" smtClean="0"/>
              <a:t>Tahap </a:t>
            </a:r>
            <a:r>
              <a:rPr lang="id-ID" sz="1600" i="1" dirty="0" smtClean="0"/>
              <a:t>Metafisik </a:t>
            </a:r>
            <a:endParaRPr lang="en-US" sz="1600" dirty="0" smtClean="0"/>
          </a:p>
          <a:p>
            <a:pPr algn="just">
              <a:buNone/>
            </a:pPr>
            <a:r>
              <a:rPr lang="en-US" sz="1600" dirty="0" smtClean="0"/>
              <a:t>	</a:t>
            </a:r>
            <a:r>
              <a:rPr lang="id-ID" sz="1600" dirty="0" smtClean="0"/>
              <a:t>Prinsip-prinsip </a:t>
            </a:r>
            <a:r>
              <a:rPr lang="id-ID" sz="1600" dirty="0" smtClean="0"/>
              <a:t>fundamental tentang realitas mulai dipahami dengan nalar. Gagasan kedaulatan, kekuasaan hukum, dan pemerintahan diterapkan berdasarkan hukum dominan dalam kehidupan </a:t>
            </a:r>
            <a:r>
              <a:rPr lang="id-ID" sz="1600" dirty="0" smtClean="0"/>
              <a:t>politik.</a:t>
            </a:r>
            <a:endParaRPr lang="en-US" sz="1600" dirty="0" smtClean="0"/>
          </a:p>
          <a:p>
            <a:pPr algn="just">
              <a:buNone/>
            </a:pPr>
            <a:r>
              <a:rPr lang="en-US" sz="1600" i="1" dirty="0" smtClean="0"/>
              <a:t>3) </a:t>
            </a:r>
            <a:r>
              <a:rPr lang="id-ID" sz="1600" i="1" dirty="0" smtClean="0"/>
              <a:t>Tahap </a:t>
            </a:r>
            <a:r>
              <a:rPr lang="id-ID" sz="1600" i="1" dirty="0" smtClean="0"/>
              <a:t>Positif</a:t>
            </a:r>
            <a:endParaRPr lang="en-US" sz="1600" dirty="0" smtClean="0"/>
          </a:p>
          <a:p>
            <a:pPr algn="just">
              <a:buNone/>
            </a:pPr>
            <a:r>
              <a:rPr lang="en-US" sz="1600" dirty="0" smtClean="0"/>
              <a:t>	</a:t>
            </a:r>
            <a:r>
              <a:rPr lang="id-ID" sz="1600" dirty="0" smtClean="0"/>
              <a:t>Realitas </a:t>
            </a:r>
            <a:r>
              <a:rPr lang="id-ID" sz="1600" dirty="0" smtClean="0"/>
              <a:t>dijelaskan dengan mengacu pada bukti empiris, pengamatan, perbandingan, dan eksperimen. Tahap positif dikenal juga sebagai abad ilmu pengetahuan serta industrialisasi. </a:t>
            </a:r>
            <a:endParaRPr lang="en-US" sz="1600" dirty="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31544" y="71414"/>
            <a:ext cx="7016195" cy="1143000"/>
          </a:xfrm>
        </p:spPr>
        <p:txBody>
          <a:bodyPr>
            <a:normAutofit/>
          </a:bodyPr>
          <a:lstStyle/>
          <a:p>
            <a:pPr algn="l"/>
            <a:r>
              <a:rPr lang="en-US" b="1" dirty="0" smtClean="0">
                <a:solidFill>
                  <a:srgbClr val="FF0000"/>
                </a:solidFill>
              </a:rPr>
              <a:t>TEORI </a:t>
            </a:r>
            <a:r>
              <a:rPr lang="en-US" b="1" dirty="0" smtClean="0">
                <a:solidFill>
                  <a:srgbClr val="FF0000"/>
                </a:solidFill>
              </a:rPr>
              <a:t>EVOLUSI (Emile Durkheim)</a:t>
            </a:r>
            <a:endParaRPr lang="en-US" b="1" dirty="0">
              <a:solidFill>
                <a:srgbClr val="FF0000"/>
              </a:solidFill>
            </a:endParaRPr>
          </a:p>
        </p:txBody>
      </p:sp>
      <p:sp>
        <p:nvSpPr>
          <p:cNvPr id="5" name="Content Placeholder 4"/>
          <p:cNvSpPr>
            <a:spLocks noGrp="1"/>
          </p:cNvSpPr>
          <p:nvPr>
            <p:ph idx="1"/>
          </p:nvPr>
        </p:nvSpPr>
        <p:spPr>
          <a:xfrm>
            <a:off x="1500167" y="1214422"/>
            <a:ext cx="7347574" cy="5143536"/>
          </a:xfrm>
        </p:spPr>
        <p:txBody>
          <a:bodyPr>
            <a:normAutofit fontScale="92500" lnSpcReduction="20000"/>
          </a:bodyPr>
          <a:lstStyle/>
          <a:p>
            <a:pPr algn="just">
              <a:buNone/>
            </a:pPr>
            <a:r>
              <a:rPr lang="en-US" dirty="0" smtClean="0"/>
              <a:t>	</a:t>
            </a:r>
            <a:r>
              <a:rPr lang="en-US" dirty="0" err="1" smtClean="0"/>
              <a:t>Menurut</a:t>
            </a:r>
            <a:r>
              <a:rPr lang="en-US" dirty="0" smtClean="0"/>
              <a:t> </a:t>
            </a:r>
            <a:r>
              <a:rPr lang="en-US" dirty="0" smtClean="0"/>
              <a:t>Emile Durkheim, </a:t>
            </a:r>
            <a:r>
              <a:rPr lang="en-US" dirty="0" err="1" smtClean="0"/>
              <a:t>masyarakat</a:t>
            </a:r>
            <a:r>
              <a:rPr lang="en-US" dirty="0" smtClean="0"/>
              <a:t> </a:t>
            </a:r>
            <a:r>
              <a:rPr lang="en-US" dirty="0" err="1" smtClean="0"/>
              <a:t>bergerak</a:t>
            </a:r>
            <a:r>
              <a:rPr lang="en-US" dirty="0" smtClean="0"/>
              <a:t> </a:t>
            </a:r>
            <a:r>
              <a:rPr lang="en-US" dirty="0" err="1" smtClean="0"/>
              <a:t>dari</a:t>
            </a:r>
            <a:r>
              <a:rPr lang="en-US" dirty="0" smtClean="0"/>
              <a:t> </a:t>
            </a:r>
            <a:r>
              <a:rPr lang="en-US" i="1" dirty="0" err="1" smtClean="0"/>
              <a:t>solidaritas</a:t>
            </a:r>
            <a:r>
              <a:rPr lang="en-US" i="1" dirty="0" smtClean="0"/>
              <a:t> </a:t>
            </a:r>
            <a:r>
              <a:rPr lang="en-US" i="1" dirty="0" err="1" smtClean="0"/>
              <a:t>mekanik</a:t>
            </a:r>
            <a:r>
              <a:rPr lang="en-US" dirty="0" smtClean="0"/>
              <a:t> (</a:t>
            </a:r>
            <a:r>
              <a:rPr lang="id-ID" dirty="0" smtClean="0"/>
              <a:t>terbentuk karena adanya kesamaan, anggota-anggota masih terikat satu sama lain atas dasar hubungan emosional, adanya komitmen moral bersama, tingkat pembagian kerja rendah, nilai dan norma bersifat umum, hukum cenderung represif bertujuan memberikan dampak penjeraan</a:t>
            </a:r>
            <a:r>
              <a:rPr lang="en-US" dirty="0" smtClean="0"/>
              <a:t>) </a:t>
            </a:r>
            <a:r>
              <a:rPr lang="en-US" dirty="0" err="1" smtClean="0"/>
              <a:t>menuju</a:t>
            </a:r>
            <a:r>
              <a:rPr lang="en-US" dirty="0" smtClean="0"/>
              <a:t> </a:t>
            </a:r>
            <a:r>
              <a:rPr lang="en-US" dirty="0" err="1" smtClean="0"/>
              <a:t>ke</a:t>
            </a:r>
            <a:r>
              <a:rPr lang="en-US" dirty="0" smtClean="0"/>
              <a:t> </a:t>
            </a:r>
            <a:r>
              <a:rPr lang="en-US" i="1" dirty="0" err="1" smtClean="0"/>
              <a:t>solidaritas</a:t>
            </a:r>
            <a:r>
              <a:rPr lang="en-US" i="1" dirty="0" smtClean="0"/>
              <a:t> </a:t>
            </a:r>
            <a:r>
              <a:rPr lang="en-US" i="1" dirty="0" err="1" smtClean="0"/>
              <a:t>organik</a:t>
            </a:r>
            <a:r>
              <a:rPr lang="en-US" dirty="0" smtClean="0"/>
              <a:t> (</a:t>
            </a:r>
            <a:r>
              <a:rPr lang="id-ID" dirty="0" smtClean="0"/>
              <a:t>terbentuk karena adanya perbedaan antar anggota masyarakat, otonomi individu sangat dihargai, tingkat pembagian kerja tinggi, masing-masing individu memiliki fungsinya sendiri, nilai dan norma bersifat khusus, hukum diberlakukan untuk memulihkan masyarakat pada keadaan sebelum terjadinya pelanggaran</a:t>
            </a:r>
            <a:r>
              <a:rPr lang="en-US" dirty="0" smtClean="0"/>
              <a:t>).</a:t>
            </a:r>
            <a:endParaRPr lang="en-US" dirty="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31544" y="71414"/>
            <a:ext cx="7016195" cy="1143000"/>
          </a:xfrm>
        </p:spPr>
        <p:txBody>
          <a:bodyPr>
            <a:normAutofit/>
          </a:bodyPr>
          <a:lstStyle/>
          <a:p>
            <a:pPr algn="l"/>
            <a:r>
              <a:rPr lang="en-US" b="1" dirty="0" smtClean="0">
                <a:solidFill>
                  <a:srgbClr val="FF0000"/>
                </a:solidFill>
              </a:rPr>
              <a:t>TEORI </a:t>
            </a:r>
            <a:r>
              <a:rPr lang="en-US" b="1" dirty="0" smtClean="0">
                <a:solidFill>
                  <a:srgbClr val="FF0000"/>
                </a:solidFill>
              </a:rPr>
              <a:t>EVOLUSI (Wilbert E. Moore)</a:t>
            </a:r>
            <a:endParaRPr lang="en-US" b="1" dirty="0">
              <a:solidFill>
                <a:srgbClr val="FF0000"/>
              </a:solidFill>
            </a:endParaRPr>
          </a:p>
        </p:txBody>
      </p:sp>
      <p:sp>
        <p:nvSpPr>
          <p:cNvPr id="5" name="Content Placeholder 4"/>
          <p:cNvSpPr>
            <a:spLocks noGrp="1"/>
          </p:cNvSpPr>
          <p:nvPr>
            <p:ph idx="1"/>
          </p:nvPr>
        </p:nvSpPr>
        <p:spPr>
          <a:xfrm>
            <a:off x="1500167" y="1214422"/>
            <a:ext cx="7347574" cy="5143536"/>
          </a:xfrm>
        </p:spPr>
        <p:txBody>
          <a:bodyPr>
            <a:normAutofit/>
          </a:bodyPr>
          <a:lstStyle/>
          <a:p>
            <a:pPr algn="just">
              <a:buNone/>
            </a:pPr>
            <a:r>
              <a:rPr lang="en-US" dirty="0" smtClean="0"/>
              <a:t>	</a:t>
            </a:r>
            <a:r>
              <a:rPr lang="id-ID" dirty="0" smtClean="0"/>
              <a:t>Tak </a:t>
            </a:r>
            <a:r>
              <a:rPr lang="id-ID" dirty="0" smtClean="0"/>
              <a:t>dapat dipungkiri bahwa hampir seluruh tokoh teori evolusi berbicara mengenai perubahan yang senantiasa menuju ke arah kemajuan. Namun, ada pula pandangan yang cenderung mengagungkan masa lampau serta melihat bahwa masyarakat justru berkembang ke arah kemunduran. Pandangan ini, oleh Wilbert E. </a:t>
            </a:r>
            <a:r>
              <a:rPr lang="id-ID" dirty="0" smtClean="0"/>
              <a:t>Moore, </a:t>
            </a:r>
            <a:r>
              <a:rPr lang="id-ID" dirty="0" smtClean="0"/>
              <a:t>disebut </a:t>
            </a:r>
            <a:r>
              <a:rPr lang="id-ID" i="1" dirty="0" smtClean="0"/>
              <a:t>primitivisme</a:t>
            </a:r>
            <a:r>
              <a:rPr lang="id-ID" dirty="0" smtClean="0"/>
              <a:t>.</a:t>
            </a:r>
            <a:endParaRPr lang="en-US" dirty="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31544" y="71414"/>
            <a:ext cx="7016195" cy="1143000"/>
          </a:xfrm>
        </p:spPr>
        <p:txBody>
          <a:bodyPr>
            <a:normAutofit fontScale="90000"/>
          </a:bodyPr>
          <a:lstStyle/>
          <a:p>
            <a:pPr algn="l"/>
            <a:r>
              <a:rPr lang="en-US" b="1" dirty="0" smtClean="0">
                <a:solidFill>
                  <a:srgbClr val="FF0000"/>
                </a:solidFill>
              </a:rPr>
              <a:t>TEORI </a:t>
            </a:r>
            <a:r>
              <a:rPr lang="en-US" b="1" dirty="0" smtClean="0">
                <a:solidFill>
                  <a:srgbClr val="FF0000"/>
                </a:solidFill>
              </a:rPr>
              <a:t>PERUBAHAN MELINGKAR (SIKLUS)</a:t>
            </a:r>
            <a:endParaRPr lang="en-US" b="1" dirty="0">
              <a:solidFill>
                <a:srgbClr val="FF0000"/>
              </a:solidFill>
            </a:endParaRPr>
          </a:p>
        </p:txBody>
      </p:sp>
      <p:sp>
        <p:nvSpPr>
          <p:cNvPr id="5" name="Content Placeholder 4"/>
          <p:cNvSpPr>
            <a:spLocks noGrp="1"/>
          </p:cNvSpPr>
          <p:nvPr>
            <p:ph idx="1"/>
          </p:nvPr>
        </p:nvSpPr>
        <p:spPr>
          <a:xfrm>
            <a:off x="1500167" y="1214422"/>
            <a:ext cx="7347574" cy="5143536"/>
          </a:xfrm>
        </p:spPr>
        <p:txBody>
          <a:bodyPr>
            <a:normAutofit fontScale="92500" lnSpcReduction="10000"/>
          </a:bodyPr>
          <a:lstStyle/>
          <a:p>
            <a:pPr algn="just">
              <a:buNone/>
            </a:pPr>
            <a:r>
              <a:rPr lang="en-US" dirty="0" smtClean="0"/>
              <a:t>	</a:t>
            </a:r>
            <a:r>
              <a:rPr lang="id-ID" dirty="0" smtClean="0"/>
              <a:t>Menurut </a:t>
            </a:r>
            <a:r>
              <a:rPr lang="id-ID" dirty="0" smtClean="0"/>
              <a:t>teori perubahan melingkar (siklus), masyarakat berkembang laksana suatu roda, kadang naik, tapi terkadang juga turun. Oswald Spengler mengemukakan pandangannya yang mendasari perkembangan teori ini, yakni bahwa kebudayaan tumbuh, berkembang, dan pudar laksana perjalanan gelombang, yang muncul mendadak, berkembang, lantas kemudian lenyap. Sebagai contoh, Spengler mengacu pada kebudayaan-kebudayaan besar yang kini telah tiada, seperti kebudayaan Yunani, Romawi, dan Mesir. Spengler mengatakan bahwa kebudayaan Barat pun kelak akan bernasib serupa, memudar dan </a:t>
            </a:r>
            <a:r>
              <a:rPr lang="id-ID" dirty="0" smtClean="0"/>
              <a:t>lenyap</a:t>
            </a:r>
            <a:r>
              <a:rPr lang="en-US" dirty="0" smtClean="0"/>
              <a:t>.</a:t>
            </a:r>
            <a:endParaRPr lang="en-US" dirty="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31544" y="71414"/>
            <a:ext cx="7016195" cy="1143000"/>
          </a:xfrm>
        </p:spPr>
        <p:txBody>
          <a:bodyPr>
            <a:normAutofit/>
          </a:bodyPr>
          <a:lstStyle/>
          <a:p>
            <a:pPr algn="l"/>
            <a:r>
              <a:rPr lang="en-US" b="1" dirty="0" smtClean="0">
                <a:solidFill>
                  <a:srgbClr val="FF0000"/>
                </a:solidFill>
              </a:rPr>
              <a:t>TEORI </a:t>
            </a:r>
            <a:r>
              <a:rPr lang="en-US" b="1" dirty="0" smtClean="0">
                <a:solidFill>
                  <a:srgbClr val="FF0000"/>
                </a:solidFill>
              </a:rPr>
              <a:t>MODERNISASI</a:t>
            </a:r>
            <a:endParaRPr lang="en-US" b="1" dirty="0">
              <a:solidFill>
                <a:srgbClr val="FF0000"/>
              </a:solidFill>
            </a:endParaRPr>
          </a:p>
        </p:txBody>
      </p:sp>
      <p:sp>
        <p:nvSpPr>
          <p:cNvPr id="5" name="Content Placeholder 4"/>
          <p:cNvSpPr>
            <a:spLocks noGrp="1"/>
          </p:cNvSpPr>
          <p:nvPr>
            <p:ph idx="1"/>
          </p:nvPr>
        </p:nvSpPr>
        <p:spPr>
          <a:xfrm>
            <a:off x="1500167" y="1214422"/>
            <a:ext cx="7347574" cy="5143536"/>
          </a:xfrm>
        </p:spPr>
        <p:txBody>
          <a:bodyPr>
            <a:normAutofit/>
          </a:bodyPr>
          <a:lstStyle/>
          <a:p>
            <a:pPr algn="just">
              <a:buNone/>
            </a:pPr>
            <a:r>
              <a:rPr lang="en-US" dirty="0" smtClean="0"/>
              <a:t>	</a:t>
            </a:r>
            <a:r>
              <a:rPr lang="id-ID" dirty="0" smtClean="0"/>
              <a:t>Asumsi </a:t>
            </a:r>
            <a:r>
              <a:rPr lang="id-ID" dirty="0" smtClean="0"/>
              <a:t>umum teori modernisasi adalah bahwa negara-negara terbelakang akan menempuh jalan sama dengan negara industri maju di Barat sehingga kemudian akan menjadi negara berkembang pula melalui proses </a:t>
            </a:r>
            <a:r>
              <a:rPr lang="id-ID" dirty="0" smtClean="0"/>
              <a:t>modernisasi. </a:t>
            </a:r>
            <a:r>
              <a:rPr lang="id-ID" dirty="0" smtClean="0"/>
              <a:t>Teori ini berpandangan bahwa masyarakat-masyarakat yang belum berkembang perlu mengatasi berbagai kekurangan dan masalahnya sehingga dapat mencapai tahap ‘</a:t>
            </a:r>
            <a:r>
              <a:rPr lang="id-ID" i="1" dirty="0" smtClean="0"/>
              <a:t>tinggal landas</a:t>
            </a:r>
            <a:r>
              <a:rPr lang="id-ID" dirty="0" smtClean="0"/>
              <a:t>’ (</a:t>
            </a:r>
            <a:r>
              <a:rPr lang="id-ID" i="1" dirty="0" smtClean="0"/>
              <a:t>take-off</a:t>
            </a:r>
            <a:r>
              <a:rPr lang="id-ID" dirty="0" smtClean="0"/>
              <a:t>) ke arah perkembangan ekonomi.</a:t>
            </a:r>
            <a:endParaRPr lang="en-US" dirty="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31544" y="71414"/>
            <a:ext cx="7016195" cy="1143000"/>
          </a:xfrm>
        </p:spPr>
        <p:txBody>
          <a:bodyPr>
            <a:normAutofit/>
          </a:bodyPr>
          <a:lstStyle/>
          <a:p>
            <a:pPr algn="l"/>
            <a:r>
              <a:rPr lang="en-US" b="1" dirty="0" smtClean="0">
                <a:solidFill>
                  <a:srgbClr val="FF0000"/>
                </a:solidFill>
              </a:rPr>
              <a:t>TEORI </a:t>
            </a:r>
            <a:r>
              <a:rPr lang="en-US" b="1" dirty="0" smtClean="0">
                <a:solidFill>
                  <a:srgbClr val="FF0000"/>
                </a:solidFill>
              </a:rPr>
              <a:t>KETERGANTUNGAN</a:t>
            </a:r>
            <a:endParaRPr lang="en-US" b="1" dirty="0">
              <a:solidFill>
                <a:srgbClr val="FF0000"/>
              </a:solidFill>
            </a:endParaRPr>
          </a:p>
        </p:txBody>
      </p:sp>
      <p:sp>
        <p:nvSpPr>
          <p:cNvPr id="5" name="Content Placeholder 4"/>
          <p:cNvSpPr>
            <a:spLocks noGrp="1"/>
          </p:cNvSpPr>
          <p:nvPr>
            <p:ph idx="1"/>
          </p:nvPr>
        </p:nvSpPr>
        <p:spPr>
          <a:xfrm>
            <a:off x="1500167" y="1071546"/>
            <a:ext cx="7347574" cy="5500726"/>
          </a:xfrm>
        </p:spPr>
        <p:txBody>
          <a:bodyPr>
            <a:normAutofit fontScale="77500" lnSpcReduction="20000"/>
          </a:bodyPr>
          <a:lstStyle/>
          <a:p>
            <a:pPr algn="just">
              <a:buNone/>
            </a:pPr>
            <a:r>
              <a:rPr lang="en-US" dirty="0" smtClean="0"/>
              <a:t>	</a:t>
            </a:r>
            <a:r>
              <a:rPr lang="en-US" dirty="0" err="1" smtClean="0"/>
              <a:t>Teori</a:t>
            </a:r>
            <a:r>
              <a:rPr lang="en-US" dirty="0" smtClean="0"/>
              <a:t> </a:t>
            </a:r>
            <a:r>
              <a:rPr lang="en-US" dirty="0" err="1" smtClean="0"/>
              <a:t>ketergantungan</a:t>
            </a:r>
            <a:r>
              <a:rPr lang="en-US" dirty="0" smtClean="0"/>
              <a:t> (</a:t>
            </a:r>
            <a:r>
              <a:rPr lang="en-US" i="1" dirty="0" err="1" smtClean="0"/>
              <a:t>dependencia</a:t>
            </a:r>
            <a:r>
              <a:rPr lang="en-US" dirty="0" smtClean="0"/>
              <a:t>) </a:t>
            </a:r>
            <a:r>
              <a:rPr lang="en-US" dirty="0" err="1" smtClean="0"/>
              <a:t>sering</a:t>
            </a:r>
            <a:r>
              <a:rPr lang="en-US" dirty="0" smtClean="0"/>
              <a:t> </a:t>
            </a:r>
            <a:r>
              <a:rPr lang="en-US" dirty="0" err="1" smtClean="0"/>
              <a:t>juga</a:t>
            </a:r>
            <a:r>
              <a:rPr lang="en-US" dirty="0" smtClean="0"/>
              <a:t> </a:t>
            </a:r>
            <a:r>
              <a:rPr lang="en-US" dirty="0" err="1" smtClean="0"/>
              <a:t>disebut</a:t>
            </a:r>
            <a:r>
              <a:rPr lang="en-US" dirty="0" smtClean="0"/>
              <a:t> </a:t>
            </a:r>
            <a:r>
              <a:rPr lang="en-US" dirty="0" err="1" smtClean="0"/>
              <a:t>sebagai</a:t>
            </a:r>
            <a:r>
              <a:rPr lang="en-US" dirty="0" smtClean="0"/>
              <a:t> </a:t>
            </a:r>
            <a:r>
              <a:rPr lang="en-US" dirty="0" err="1" smtClean="0"/>
              <a:t>teori</a:t>
            </a:r>
            <a:r>
              <a:rPr lang="en-US" dirty="0" smtClean="0"/>
              <a:t> </a:t>
            </a:r>
            <a:r>
              <a:rPr lang="en-US" dirty="0" err="1" smtClean="0"/>
              <a:t>keterbelakangan</a:t>
            </a:r>
            <a:r>
              <a:rPr lang="en-US" dirty="0" smtClean="0"/>
              <a:t> (</a:t>
            </a:r>
            <a:r>
              <a:rPr lang="en-US" i="1" dirty="0" smtClean="0"/>
              <a:t>underdevelopment</a:t>
            </a:r>
            <a:r>
              <a:rPr lang="en-US" dirty="0" smtClean="0"/>
              <a:t>). </a:t>
            </a:r>
            <a:r>
              <a:rPr lang="en-US" dirty="0" err="1" smtClean="0"/>
              <a:t>Teori</a:t>
            </a:r>
            <a:r>
              <a:rPr lang="en-US" dirty="0" smtClean="0"/>
              <a:t> </a:t>
            </a:r>
            <a:r>
              <a:rPr lang="en-US" dirty="0" err="1" smtClean="0"/>
              <a:t>ini</a:t>
            </a:r>
            <a:r>
              <a:rPr lang="en-US" dirty="0" smtClean="0"/>
              <a:t> </a:t>
            </a:r>
            <a:r>
              <a:rPr lang="en-US" dirty="0" err="1" smtClean="0"/>
              <a:t>berasumsi</a:t>
            </a:r>
            <a:r>
              <a:rPr lang="en-US" dirty="0" smtClean="0"/>
              <a:t> </a:t>
            </a:r>
            <a:r>
              <a:rPr lang="en-US" dirty="0" err="1" smtClean="0"/>
              <a:t>bahwa</a:t>
            </a:r>
            <a:r>
              <a:rPr lang="en-US" dirty="0" smtClean="0"/>
              <a:t> </a:t>
            </a:r>
            <a:r>
              <a:rPr lang="id-ID" dirty="0" smtClean="0"/>
              <a:t>perubahan sosial dalam wujud pembangunan</a:t>
            </a:r>
            <a:r>
              <a:rPr lang="en-US" dirty="0" smtClean="0"/>
              <a:t> </a:t>
            </a:r>
            <a:r>
              <a:rPr lang="en-US" dirty="0" err="1" smtClean="0"/>
              <a:t>adakalanya</a:t>
            </a:r>
            <a:r>
              <a:rPr lang="en-US" dirty="0" smtClean="0"/>
              <a:t> </a:t>
            </a:r>
            <a:r>
              <a:rPr lang="en-US" dirty="0" err="1" smtClean="0"/>
              <a:t>malah</a:t>
            </a:r>
            <a:r>
              <a:rPr lang="en-US" dirty="0" smtClean="0"/>
              <a:t> </a:t>
            </a:r>
            <a:r>
              <a:rPr lang="en-US" dirty="0" err="1" smtClean="0"/>
              <a:t>menimbulkan</a:t>
            </a:r>
            <a:r>
              <a:rPr lang="en-US" dirty="0" smtClean="0"/>
              <a:t> </a:t>
            </a:r>
            <a:r>
              <a:rPr lang="en-US" dirty="0" err="1" smtClean="0"/>
              <a:t>ketergantungan</a:t>
            </a:r>
            <a:r>
              <a:rPr lang="en-US" dirty="0" smtClean="0"/>
              <a:t>. </a:t>
            </a:r>
            <a:r>
              <a:rPr lang="id-ID" dirty="0" smtClean="0"/>
              <a:t>Theotonio Dos Santos</a:t>
            </a:r>
            <a:r>
              <a:rPr lang="id-ID" b="1" dirty="0" smtClean="0"/>
              <a:t> </a:t>
            </a:r>
            <a:r>
              <a:rPr lang="id-ID" dirty="0" smtClean="0"/>
              <a:t>menyatakan bahwa hubungan antara negara dominan (</a:t>
            </a:r>
            <a:r>
              <a:rPr lang="id-ID" i="1" dirty="0" smtClean="0"/>
              <a:t>dominant countries</a:t>
            </a:r>
            <a:r>
              <a:rPr lang="id-ID" dirty="0" smtClean="0"/>
              <a:t>) dengan negara tergantung (</a:t>
            </a:r>
            <a:r>
              <a:rPr lang="id-ID" i="1" dirty="0" smtClean="0"/>
              <a:t>dependent countries</a:t>
            </a:r>
            <a:r>
              <a:rPr lang="id-ID" dirty="0" smtClean="0"/>
              <a:t>)  merupakan hubungan yang tidak sederajat (setara), karena pembangunan di negara dominan terjadi atas biaya yang dibebankan pada negara tergantung. Melalui kegiatan pasar yang monopolistik dalam hubungan perdagangan intrernasional, hubungan utang-piutang, dan ekspor modal dalam hubungan perdagangan modal, surplus ekonomi yang dihasilkan di negara tergantung mengalir dan berpindah ke negara dominan. Bagi negara tergantung, pemindahan surplus ekonomi ini menyebabkan tidak dapat berkembangnya pasar dalam negeri, menghambat kemampuan teknik, serta memperlemah keandalan budayanya</a:t>
            </a:r>
            <a:endParaRPr lang="en-US" dirty="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831544" y="142852"/>
            <a:ext cx="7016195" cy="1143000"/>
          </a:xfrm>
        </p:spPr>
        <p:txBody>
          <a:bodyPr>
            <a:normAutofit/>
          </a:bodyPr>
          <a:lstStyle/>
          <a:p>
            <a:pPr algn="l"/>
            <a:r>
              <a:rPr lang="en-US" b="1" dirty="0" smtClean="0">
                <a:solidFill>
                  <a:srgbClr val="FF0000"/>
                </a:solidFill>
              </a:rPr>
              <a:t>QUIZ </a:t>
            </a:r>
            <a:endParaRPr lang="en-US" b="1" dirty="0">
              <a:solidFill>
                <a:srgbClr val="FF0000"/>
              </a:solidFill>
            </a:endParaRPr>
          </a:p>
        </p:txBody>
      </p:sp>
      <p:sp>
        <p:nvSpPr>
          <p:cNvPr id="5" name="Content Placeholder 4"/>
          <p:cNvSpPr>
            <a:spLocks noGrp="1"/>
          </p:cNvSpPr>
          <p:nvPr>
            <p:ph idx="1"/>
          </p:nvPr>
        </p:nvSpPr>
        <p:spPr>
          <a:xfrm>
            <a:off x="1831545" y="1142984"/>
            <a:ext cx="7016195" cy="5072098"/>
          </a:xfrm>
        </p:spPr>
        <p:txBody>
          <a:bodyPr>
            <a:normAutofit/>
          </a:bodyPr>
          <a:lstStyle/>
          <a:p>
            <a:pPr marL="514350" indent="-514350" algn="just">
              <a:buFont typeface="+mj-lt"/>
              <a:buAutoNum type="arabicPeriod"/>
            </a:pPr>
            <a:r>
              <a:rPr lang="en-US" dirty="0" err="1" smtClean="0"/>
              <a:t>Jelaskan</a:t>
            </a:r>
            <a:r>
              <a:rPr lang="en-US" dirty="0" smtClean="0"/>
              <a:t> </a:t>
            </a:r>
            <a:r>
              <a:rPr lang="en-US" dirty="0" err="1" smtClean="0"/>
              <a:t>tiga</a:t>
            </a:r>
            <a:r>
              <a:rPr lang="en-US" dirty="0" smtClean="0"/>
              <a:t> </a:t>
            </a:r>
            <a:r>
              <a:rPr lang="en-US" dirty="0" err="1" smtClean="0"/>
              <a:t>jenjang</a:t>
            </a:r>
            <a:r>
              <a:rPr lang="en-US" dirty="0" smtClean="0"/>
              <a:t> </a:t>
            </a:r>
            <a:r>
              <a:rPr lang="en-US" dirty="0" err="1" smtClean="0"/>
              <a:t>perkembangan</a:t>
            </a:r>
            <a:r>
              <a:rPr lang="en-US" dirty="0" smtClean="0"/>
              <a:t> </a:t>
            </a:r>
            <a:r>
              <a:rPr lang="en-US" dirty="0" err="1" smtClean="0"/>
              <a:t>masyarakat</a:t>
            </a:r>
            <a:r>
              <a:rPr lang="en-US" dirty="0" smtClean="0"/>
              <a:t> </a:t>
            </a:r>
            <a:r>
              <a:rPr lang="en-US" dirty="0" err="1" smtClean="0"/>
              <a:t>menurut</a:t>
            </a:r>
            <a:r>
              <a:rPr lang="en-US" dirty="0" smtClean="0"/>
              <a:t> </a:t>
            </a:r>
            <a:r>
              <a:rPr lang="en-US" dirty="0" err="1" smtClean="0"/>
              <a:t>pendapat</a:t>
            </a:r>
            <a:r>
              <a:rPr lang="en-US" dirty="0" smtClean="0"/>
              <a:t> </a:t>
            </a:r>
            <a:r>
              <a:rPr lang="en-US" dirty="0" err="1" smtClean="0"/>
              <a:t>Auguste</a:t>
            </a:r>
            <a:r>
              <a:rPr lang="en-US" dirty="0" smtClean="0"/>
              <a:t> Comte! </a:t>
            </a:r>
            <a:endParaRPr lang="en-US" dirty="0" smtClean="0"/>
          </a:p>
          <a:p>
            <a:pPr marL="514350" indent="-514350" algn="just">
              <a:buFont typeface="+mj-lt"/>
              <a:buAutoNum type="arabicPeriod"/>
            </a:pPr>
            <a:r>
              <a:rPr lang="en-US" dirty="0" err="1" smtClean="0"/>
              <a:t>Jelaskan</a:t>
            </a:r>
            <a:r>
              <a:rPr lang="en-US" dirty="0" smtClean="0"/>
              <a:t> </a:t>
            </a:r>
            <a:r>
              <a:rPr lang="en-US" dirty="0" err="1" smtClean="0"/>
              <a:t>inti</a:t>
            </a:r>
            <a:r>
              <a:rPr lang="en-US" dirty="0" smtClean="0"/>
              <a:t> </a:t>
            </a:r>
            <a:r>
              <a:rPr lang="en-US" dirty="0" err="1" smtClean="0"/>
              <a:t>dari</a:t>
            </a:r>
            <a:r>
              <a:rPr lang="en-US" dirty="0" smtClean="0"/>
              <a:t> </a:t>
            </a:r>
            <a:r>
              <a:rPr lang="en-US" dirty="0" err="1" smtClean="0"/>
              <a:t>Teori</a:t>
            </a:r>
            <a:r>
              <a:rPr lang="en-US" dirty="0" smtClean="0"/>
              <a:t> </a:t>
            </a:r>
            <a:r>
              <a:rPr lang="en-US" dirty="0" err="1" smtClean="0"/>
              <a:t>Perubahan</a:t>
            </a:r>
            <a:r>
              <a:rPr lang="en-US" dirty="0" smtClean="0"/>
              <a:t> </a:t>
            </a:r>
            <a:r>
              <a:rPr lang="en-US" dirty="0" err="1" smtClean="0"/>
              <a:t>Melingkar</a:t>
            </a:r>
            <a:r>
              <a:rPr lang="en-US" dirty="0" smtClean="0"/>
              <a:t> (</a:t>
            </a:r>
            <a:r>
              <a:rPr lang="en-US" dirty="0" err="1" smtClean="0"/>
              <a:t>Siklus</a:t>
            </a:r>
            <a:r>
              <a:rPr lang="en-US" dirty="0" smtClean="0"/>
              <a:t>)!</a:t>
            </a:r>
            <a:endParaRPr lang="en-US" dirty="0" smtClean="0"/>
          </a:p>
          <a:p>
            <a:pPr marL="514350" indent="-514350" algn="just">
              <a:buFont typeface="+mj-lt"/>
              <a:buAutoNum type="arabicPeriod"/>
            </a:pPr>
            <a:r>
              <a:rPr lang="en-US" dirty="0" err="1" smtClean="0"/>
              <a:t>Jelaskan</a:t>
            </a:r>
            <a:r>
              <a:rPr lang="en-US" dirty="0" smtClean="0"/>
              <a:t> </a:t>
            </a:r>
            <a:r>
              <a:rPr lang="en-US" dirty="0" err="1" smtClean="0"/>
              <a:t>inti</a:t>
            </a:r>
            <a:r>
              <a:rPr lang="en-US" dirty="0" smtClean="0"/>
              <a:t> </a:t>
            </a:r>
            <a:r>
              <a:rPr lang="en-US" dirty="0" err="1" smtClean="0"/>
              <a:t>dari</a:t>
            </a:r>
            <a:r>
              <a:rPr lang="en-US" dirty="0" smtClean="0"/>
              <a:t> </a:t>
            </a:r>
            <a:r>
              <a:rPr lang="en-US" dirty="0" err="1" smtClean="0"/>
              <a:t>Teori</a:t>
            </a:r>
            <a:r>
              <a:rPr lang="en-US" dirty="0" smtClean="0"/>
              <a:t> </a:t>
            </a:r>
            <a:r>
              <a:rPr lang="en-US" dirty="0" err="1" smtClean="0"/>
              <a:t>Ketergantungan</a:t>
            </a:r>
            <a:r>
              <a:rPr lang="en-US" dirty="0" smtClean="0"/>
              <a:t>!</a:t>
            </a:r>
            <a:endParaRPr lang="en-US" dirty="0" smtClean="0"/>
          </a:p>
          <a:p>
            <a:pPr algn="ctr">
              <a:buNone/>
            </a:pPr>
            <a:r>
              <a:rPr lang="en-US" dirty="0" smtClean="0"/>
              <a:t>	</a:t>
            </a:r>
            <a:endParaRPr lang="id-ID" i="1" dirty="0" smtClean="0">
              <a:solidFill>
                <a:schemeClr val="accent1">
                  <a:lumMod val="50000"/>
                </a:schemeClr>
              </a:solidFill>
            </a:endParaRPr>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500166" y="2786058"/>
            <a:ext cx="7016195" cy="1143000"/>
          </a:xfrm>
        </p:spPr>
        <p:txBody>
          <a:bodyPr>
            <a:normAutofit/>
          </a:bodyPr>
          <a:lstStyle/>
          <a:p>
            <a:pPr algn="ctr"/>
            <a:r>
              <a:rPr lang="id-ID" sz="5400" dirty="0" smtClean="0"/>
              <a:t>SALAM SOSIOLOGI !</a:t>
            </a:r>
            <a:endParaRPr lang="en-US" sz="5400" dirty="0"/>
          </a:p>
        </p:txBody>
      </p:sp>
    </p:spTree>
    <p:extLst>
      <p:ext uri="{BB962C8B-B14F-4D97-AF65-F5344CB8AC3E}">
        <p14:creationId xmlns:p14="http://schemas.microsoft.com/office/powerpoint/2010/main" xmlns="" val="110163387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308</TotalTime>
  <Words>178</Words>
  <Application>Microsoft Office PowerPoint</Application>
  <PresentationFormat>On-screen Show (4:3)</PresentationFormat>
  <Paragraphs>28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TEORI MENGENAI PROSES BERLANGSUNGNYA DAN ARAH PERUBAHAN SOSIAL</vt:lpstr>
      <vt:lpstr>TEORI EVOLUSI (Auguste Comte)</vt:lpstr>
      <vt:lpstr>TEORI EVOLUSI (Emile Durkheim)</vt:lpstr>
      <vt:lpstr>TEORI EVOLUSI (Wilbert E. Moore)</vt:lpstr>
      <vt:lpstr>TEORI PERUBAHAN MELINGKAR (SIKLUS)</vt:lpstr>
      <vt:lpstr>TEORI MODERNISASI</vt:lpstr>
      <vt:lpstr>TEORI KETERGANTUNGAN</vt:lpstr>
      <vt:lpstr>QUIZ </vt:lpstr>
      <vt:lpstr>SALAM SOSIOLOGI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PCR</cp:lastModifiedBy>
  <cp:revision>57</cp:revision>
  <dcterms:created xsi:type="dcterms:W3CDTF">2013-08-21T19:17:07Z</dcterms:created>
  <dcterms:modified xsi:type="dcterms:W3CDTF">2015-07-19T15:15:18Z</dcterms:modified>
</cp:coreProperties>
</file>