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6" r:id="rId4"/>
    <p:sldId id="277" r:id="rId5"/>
    <p:sldId id="262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0000"/>
    <a:srgbClr val="2597FF"/>
    <a:srgbClr val="D68B1C"/>
    <a:srgbClr val="FF9E1D"/>
    <a:srgbClr val="253600"/>
    <a:srgbClr val="552579"/>
    <a:srgbClr val="D09622"/>
    <a:srgbClr val="CC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54375" y="4192525"/>
            <a:ext cx="8246070" cy="1221640"/>
          </a:xfrm>
          <a:effectLst>
            <a:outerShdw blurRad="38100" dist="38100" dir="2700000" algn="tl" rotWithShape="0">
              <a:prstClr val="black">
                <a:alpha val="65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4375" y="5566870"/>
            <a:ext cx="7940660" cy="76352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0020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443835"/>
            <a:ext cx="8076895" cy="458115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901950"/>
            <a:ext cx="8076895" cy="4275740"/>
          </a:xfrm>
        </p:spPr>
        <p:txBody>
          <a:bodyPr/>
          <a:lstStyle>
            <a:lvl1pPr algn="ctr">
              <a:defRPr sz="2800">
                <a:solidFill>
                  <a:srgbClr val="002060"/>
                </a:solidFill>
              </a:defRPr>
            </a:lvl1pPr>
            <a:lvl2pPr algn="ctr">
              <a:defRPr>
                <a:solidFill>
                  <a:srgbClr val="002060"/>
                </a:solidFill>
              </a:defRPr>
            </a:lvl2pPr>
            <a:lvl3pPr algn="ctr">
              <a:defRPr>
                <a:solidFill>
                  <a:srgbClr val="002060"/>
                </a:solidFill>
              </a:defRPr>
            </a:lvl3pPr>
            <a:lvl4pPr algn="ctr">
              <a:defRPr>
                <a:solidFill>
                  <a:srgbClr val="002060"/>
                </a:solidFill>
              </a:defRPr>
            </a:lvl4pPr>
            <a:lvl5pPr algn="ctr"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09" y="527605"/>
            <a:ext cx="6871724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43835"/>
            <a:ext cx="6871724" cy="4275740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522475"/>
            <a:ext cx="8229600" cy="532180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341022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970885"/>
            <a:ext cx="4040188" cy="3035058"/>
          </a:xfrm>
        </p:spPr>
        <p:txBody>
          <a:bodyPr/>
          <a:lstStyle>
            <a:lvl1pPr algn="ctr">
              <a:defRPr sz="2400">
                <a:solidFill>
                  <a:srgbClr val="002060"/>
                </a:solidFill>
              </a:defRPr>
            </a:lvl1pPr>
            <a:lvl2pPr algn="ctr">
              <a:defRPr sz="2000">
                <a:solidFill>
                  <a:srgbClr val="002060"/>
                </a:solidFill>
              </a:defRPr>
            </a:lvl2pPr>
            <a:lvl3pPr algn="ctr">
              <a:defRPr sz="1800">
                <a:solidFill>
                  <a:srgbClr val="002060"/>
                </a:solidFill>
              </a:defRPr>
            </a:lvl3pPr>
            <a:lvl4pPr algn="ctr">
              <a:defRPr sz="1600">
                <a:solidFill>
                  <a:srgbClr val="002060"/>
                </a:solidFill>
              </a:defRPr>
            </a:lvl4pPr>
            <a:lvl5pPr algn="ctr"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341022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970885"/>
            <a:ext cx="4041775" cy="3035058"/>
          </a:xfrm>
        </p:spPr>
        <p:txBody>
          <a:bodyPr/>
          <a:lstStyle>
            <a:lvl1pPr algn="ctr">
              <a:defRPr sz="2400">
                <a:solidFill>
                  <a:srgbClr val="002060"/>
                </a:solidFill>
              </a:defRPr>
            </a:lvl1pPr>
            <a:lvl2pPr algn="ctr">
              <a:defRPr sz="2000">
                <a:solidFill>
                  <a:srgbClr val="002060"/>
                </a:solidFill>
              </a:defRPr>
            </a:lvl2pPr>
            <a:lvl3pPr algn="ctr">
              <a:defRPr sz="1800">
                <a:solidFill>
                  <a:srgbClr val="002060"/>
                </a:solidFill>
              </a:defRPr>
            </a:lvl3pPr>
            <a:lvl4pPr algn="ctr">
              <a:defRPr sz="1600">
                <a:solidFill>
                  <a:srgbClr val="002060"/>
                </a:solidFill>
              </a:defRPr>
            </a:lvl4pPr>
            <a:lvl5pPr algn="ctr"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5029200"/>
            <a:ext cx="8246070" cy="1221640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</a:rPr>
              <a:t>DAMPAK POSITIF </a:t>
            </a:r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</a:rPr>
              <a:t>KONFLIK</a:t>
            </a:r>
            <a:endParaRPr lang="en-US" sz="4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152400"/>
            <a:ext cx="1500198" cy="153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2286000"/>
            <a:ext cx="8076895" cy="3891690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fungsional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, </a:t>
            </a:r>
            <a:r>
              <a:rPr lang="en-US" dirty="0" err="1" smtClean="0"/>
              <a:t>ditegaskan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konsekuensi-konsekuensi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yang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kontribusi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id-ID" dirty="0" smtClean="0"/>
              <a:t> masyarakat atau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2133600"/>
            <a:ext cx="8076895" cy="4495800"/>
          </a:xfrm>
        </p:spPr>
        <p:txBody>
          <a:bodyPr>
            <a:normAutofit/>
          </a:bodyPr>
          <a:lstStyle/>
          <a:p>
            <a:pPr lvl="0" algn="just"/>
            <a:r>
              <a:rPr lang="en-US" dirty="0" err="1" smtClean="0"/>
              <a:t>Memperkuat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mempertegas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. </a:t>
            </a:r>
          </a:p>
          <a:p>
            <a:pPr lvl="0" algn="just"/>
            <a:r>
              <a:rPr lang="en-US" dirty="0" err="1" smtClean="0"/>
              <a:t>Meningkatnya</a:t>
            </a:r>
            <a:r>
              <a:rPr lang="en-US" dirty="0" smtClean="0"/>
              <a:t> </a:t>
            </a:r>
            <a:r>
              <a:rPr lang="en-US" dirty="0" err="1" smtClean="0"/>
              <a:t>solidaritas</a:t>
            </a:r>
            <a:r>
              <a:rPr lang="en-US" dirty="0" smtClean="0"/>
              <a:t> internal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integrasi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(</a:t>
            </a:r>
            <a:r>
              <a:rPr lang="en-US" i="1" dirty="0" smtClean="0"/>
              <a:t>in-group</a:t>
            </a:r>
            <a:r>
              <a:rPr lang="en-US" dirty="0" smtClean="0"/>
              <a:t>). </a:t>
            </a:r>
          </a:p>
          <a:p>
            <a:pPr lvl="0" algn="just"/>
            <a:r>
              <a:rPr lang="id-ID" dirty="0" smtClean="0"/>
              <a:t>Konflik dengan kelompok tertentu akan menimbulkan hubungan tarik-menarik antara kelompok satu dengan lainnya. </a:t>
            </a:r>
            <a:endParaRPr lang="en-US" dirty="0" smtClean="0"/>
          </a:p>
          <a:p>
            <a:pPr algn="just"/>
            <a:r>
              <a:rPr lang="id-ID" dirty="0" smtClean="0"/>
              <a:t>Konflik lazimnya mampu menggugah warga masyarakat yang semula pasif menjadi aktif melaksanakan peran tertentu dalam masyarakat.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2133600"/>
            <a:ext cx="8076895" cy="4495800"/>
          </a:xfrm>
        </p:spPr>
        <p:txBody>
          <a:bodyPr>
            <a:normAutofit/>
          </a:bodyPr>
          <a:lstStyle/>
          <a:p>
            <a:pPr lvl="0" algn="just"/>
            <a:r>
              <a:rPr lang="en-US" dirty="0" err="1" smtClean="0"/>
              <a:t>Munculnya</a:t>
            </a:r>
            <a:r>
              <a:rPr lang="en-US" dirty="0" smtClean="0"/>
              <a:t> </a:t>
            </a:r>
            <a:r>
              <a:rPr lang="en-US" dirty="0" err="1" smtClean="0"/>
              <a:t>pribadi-pribadi</a:t>
            </a:r>
            <a:r>
              <a:rPr lang="en-US" dirty="0" smtClean="0"/>
              <a:t> yang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tahan</a:t>
            </a:r>
            <a:r>
              <a:rPr lang="en-US" dirty="0" smtClean="0"/>
              <a:t> </a:t>
            </a: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menghadapi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. </a:t>
            </a:r>
          </a:p>
          <a:p>
            <a:pPr lvl="0" algn="just"/>
            <a:r>
              <a:rPr lang="en-US" dirty="0" err="1" smtClean="0"/>
              <a:t>Mengarahkan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inovasi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. </a:t>
            </a:r>
          </a:p>
          <a:p>
            <a:pPr lvl="0" algn="just"/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r>
              <a:rPr lang="en-US" dirty="0" smtClean="0"/>
              <a:t>. </a:t>
            </a:r>
          </a:p>
          <a:p>
            <a:pPr algn="just"/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kompromi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menyangkut</a:t>
            </a:r>
            <a:r>
              <a:rPr lang="en-US" dirty="0" smtClean="0"/>
              <a:t> </a:t>
            </a:r>
            <a:r>
              <a:rPr lang="en-US" dirty="0" err="1" smtClean="0"/>
              <a:t>aspek-aspek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bermasyarakat</a:t>
            </a:r>
            <a:r>
              <a:rPr lang="en-US" dirty="0" smtClean="0"/>
              <a:t>,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pihak-pihak</a:t>
            </a:r>
            <a:r>
              <a:rPr lang="en-US" dirty="0" smtClean="0"/>
              <a:t> yang </a:t>
            </a:r>
            <a:r>
              <a:rPr lang="en-US" dirty="0" err="1" smtClean="0"/>
              <a:t>berkonflik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seimbang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23310" y="1828800"/>
            <a:ext cx="6871724" cy="4648199"/>
          </a:xfrm>
        </p:spPr>
        <p:txBody>
          <a:bodyPr>
            <a:normAutofit/>
          </a:bodyPr>
          <a:lstStyle/>
          <a:p>
            <a:pPr marL="514350" lvl="0" indent="-514350" algn="just">
              <a:buFont typeface="+mj-lt"/>
              <a:buAutoNum type="arabicPeriod"/>
            </a:pPr>
            <a:r>
              <a:rPr lang="id-ID" dirty="0" smtClean="0"/>
              <a:t>Jelaskan bahwa konflik dapat m</a:t>
            </a:r>
            <a:r>
              <a:rPr lang="en-US" dirty="0" err="1" smtClean="0"/>
              <a:t>emperkuat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mempertegas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id-ID" dirty="0" smtClean="0"/>
              <a:t> !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Jelaskan bahwa konflik dapat m</a:t>
            </a:r>
            <a:r>
              <a:rPr lang="en-US" dirty="0" err="1" smtClean="0"/>
              <a:t>eningkat</a:t>
            </a:r>
            <a:r>
              <a:rPr lang="id-ID" dirty="0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solidaritas</a:t>
            </a:r>
            <a:r>
              <a:rPr lang="en-US" dirty="0" smtClean="0"/>
              <a:t> internal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integrasi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id-ID" dirty="0" smtClean="0"/>
              <a:t>!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8965" y="2209800"/>
            <a:ext cx="8229600" cy="2209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Salam </a:t>
            </a:r>
            <a:r>
              <a:rPr lang="en-US" b="1" dirty="0" err="1" smtClean="0">
                <a:solidFill>
                  <a:srgbClr val="FF0000"/>
                </a:solidFill>
              </a:rPr>
              <a:t>Sosiologi</a:t>
            </a:r>
            <a:r>
              <a:rPr lang="en-US" b="1" dirty="0" smtClean="0">
                <a:solidFill>
                  <a:srgbClr val="FF0000"/>
                </a:solidFill>
              </a:rPr>
              <a:t> !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127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DAMPAK POSITIF KONFLIK</vt:lpstr>
      <vt:lpstr>Slide 2</vt:lpstr>
      <vt:lpstr>Dampak Positif Konflik</vt:lpstr>
      <vt:lpstr>Dampak Positif Konflik</vt:lpstr>
      <vt:lpstr>Pertanyaan Uji Pengetahuan</vt:lpstr>
      <vt:lpstr>Salam Sosiologi 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Teddy a.k.a LiL Ra</cp:lastModifiedBy>
  <cp:revision>77</cp:revision>
  <dcterms:created xsi:type="dcterms:W3CDTF">2013-08-21T19:17:07Z</dcterms:created>
  <dcterms:modified xsi:type="dcterms:W3CDTF">2014-05-21T13:53:24Z</dcterms:modified>
</cp:coreProperties>
</file>