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6" r:id="rId4"/>
    <p:sldId id="275" r:id="rId5"/>
    <p:sldId id="274" r:id="rId6"/>
    <p:sldId id="277" r:id="rId7"/>
    <p:sldId id="278" r:id="rId8"/>
    <p:sldId id="279" r:id="rId9"/>
    <p:sldId id="280" r:id="rId10"/>
    <p:sldId id="281" r:id="rId11"/>
    <p:sldId id="262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  <a:srgbClr val="2597FF"/>
    <a:srgbClr val="D68B1C"/>
    <a:srgbClr val="FF9E1D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4192525"/>
            <a:ext cx="8246070" cy="1221640"/>
          </a:xfrm>
          <a:effectLst>
            <a:outerShdw blurRad="38100" dist="38100" dir="2700000" algn="tl" rotWithShape="0">
              <a:prstClr val="black">
                <a:alpha val="65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5566870"/>
            <a:ext cx="7940660" cy="76352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443835"/>
            <a:ext cx="8076895" cy="45811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8076895" cy="4275740"/>
          </a:xfrm>
        </p:spPr>
        <p:txBody>
          <a:bodyPr/>
          <a:lstStyle>
            <a:lvl1pPr algn="ctr">
              <a:defRPr sz="2800">
                <a:solidFill>
                  <a:srgbClr val="002060"/>
                </a:solidFill>
              </a:defRPr>
            </a:lvl1pPr>
            <a:lvl2pPr algn="ctr">
              <a:defRPr>
                <a:solidFill>
                  <a:srgbClr val="002060"/>
                </a:solidFill>
              </a:defRPr>
            </a:lvl2pPr>
            <a:lvl3pPr algn="ctr">
              <a:defRPr>
                <a:solidFill>
                  <a:srgbClr val="002060"/>
                </a:solidFill>
              </a:defRPr>
            </a:lvl3pPr>
            <a:lvl4pPr algn="ctr">
              <a:defRPr>
                <a:solidFill>
                  <a:srgbClr val="002060"/>
                </a:solidFill>
              </a:defRPr>
            </a:lvl4pPr>
            <a:lvl5pPr algn="ctr"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527605"/>
            <a:ext cx="687172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6871724" cy="427574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229600" cy="53218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FRITZ's%20RPP-SILABUS%20(2013-BUMI%20AKSARA)\Kelas%20XI%20IPS\3-MOVIE%20CLIPS\Konflik%20Ambalat.mp4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029200"/>
            <a:ext cx="8246070" cy="122164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BENTUK KONFLIK</a:t>
            </a:r>
            <a:endParaRPr lang="en-US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152400"/>
            <a:ext cx="1500198" cy="153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onflik Ambalat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95400" y="1524000"/>
            <a:ext cx="7010400" cy="5257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182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828800"/>
            <a:ext cx="6871724" cy="4648199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Apakah yang dimaksud dengan </a:t>
            </a:r>
            <a:r>
              <a:rPr lang="nb-NO" dirty="0" smtClean="0"/>
              <a:t>konflik realistik</a:t>
            </a:r>
            <a:r>
              <a:rPr lang="nb-NO" i="1" dirty="0" smtClean="0"/>
              <a:t> </a:t>
            </a:r>
            <a:r>
              <a:rPr lang="id-ID" dirty="0" smtClean="0"/>
              <a:t>?</a:t>
            </a:r>
            <a:endParaRPr lang="en-US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Apakah yang dimaksud dengan </a:t>
            </a:r>
            <a:r>
              <a:rPr lang="nb-NO" dirty="0" smtClean="0"/>
              <a:t>konflik vertikal</a:t>
            </a:r>
            <a:r>
              <a:rPr lang="nb-NO" i="1" dirty="0" smtClean="0"/>
              <a:t> </a:t>
            </a:r>
            <a:r>
              <a:rPr lang="id-ID" dirty="0" smtClean="0"/>
              <a:t>?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Apakah yang dimaksud dengan </a:t>
            </a:r>
            <a:r>
              <a:rPr lang="nb-NO" dirty="0" smtClean="0"/>
              <a:t>konflik konstruktif</a:t>
            </a:r>
            <a:r>
              <a:rPr lang="nb-NO" i="1" dirty="0" smtClean="0"/>
              <a:t> </a:t>
            </a:r>
            <a:r>
              <a:rPr lang="id-ID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2209800"/>
            <a:ext cx="8229600" cy="2209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Salam </a:t>
            </a:r>
            <a:r>
              <a:rPr lang="en-US" b="1" dirty="0" err="1" smtClean="0">
                <a:solidFill>
                  <a:srgbClr val="FF0000"/>
                </a:solidFill>
              </a:rPr>
              <a:t>Sosiologi</a:t>
            </a:r>
            <a:r>
              <a:rPr lang="en-US" b="1" dirty="0" smtClean="0">
                <a:solidFill>
                  <a:srgbClr val="FF0000"/>
                </a:solidFill>
              </a:rPr>
              <a:t> 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George </a:t>
            </a:r>
            <a:r>
              <a:rPr lang="en-US" dirty="0" err="1" smtClean="0"/>
              <a:t>Simmel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286000"/>
            <a:ext cx="8076895" cy="389169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hubungan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intim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hubungan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dangkal</a:t>
            </a:r>
            <a:r>
              <a:rPr lang="en-US" b="1" dirty="0" smtClean="0">
                <a:solidFill>
                  <a:srgbClr val="FF0000"/>
                </a:solidFill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</a:rPr>
              <a:t>sesaat</a:t>
            </a:r>
            <a:r>
              <a:rPr lang="en-US" dirty="0" smtClean="0"/>
              <a:t>.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Simmel</a:t>
            </a:r>
            <a:r>
              <a:rPr lang="en-US" dirty="0" smtClean="0"/>
              <a:t>,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sekian</a:t>
            </a:r>
            <a:r>
              <a:rPr lang="en-US" dirty="0" smtClean="0"/>
              <a:t> lama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intensitasnya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membekas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James A.F. Stoner </a:t>
            </a:r>
            <a:r>
              <a:rPr lang="en-US" dirty="0" err="1" smtClean="0"/>
              <a:t>dan</a:t>
            </a:r>
            <a:r>
              <a:rPr lang="en-US" dirty="0" smtClean="0"/>
              <a:t> Charles </a:t>
            </a:r>
            <a:r>
              <a:rPr lang="en-US" dirty="0" err="1" smtClean="0"/>
              <a:t>Wankel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133600"/>
            <a:ext cx="8076895" cy="4495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i="1" dirty="0" smtClean="0"/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Konflik</a:t>
            </a:r>
            <a:r>
              <a:rPr lang="en-US" b="1" i="1" dirty="0" smtClean="0">
                <a:solidFill>
                  <a:srgbClr val="FF0000"/>
                </a:solidFill>
              </a:rPr>
              <a:t> Intrapersonal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Konflik</a:t>
            </a:r>
            <a:r>
              <a:rPr lang="en-US" dirty="0" smtClean="0"/>
              <a:t> intrapersonal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.</a:t>
            </a:r>
          </a:p>
          <a:p>
            <a:pPr algn="just"/>
            <a:r>
              <a:rPr lang="en-US" b="1" i="1" dirty="0" err="1" smtClean="0">
                <a:solidFill>
                  <a:srgbClr val="FF0000"/>
                </a:solidFill>
              </a:rPr>
              <a:t>Konflik</a:t>
            </a:r>
            <a:r>
              <a:rPr lang="en-US" b="1" i="1" dirty="0" smtClean="0">
                <a:solidFill>
                  <a:srgbClr val="FF0000"/>
                </a:solidFill>
              </a:rPr>
              <a:t> Interpersonal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Konflik</a:t>
            </a:r>
            <a:r>
              <a:rPr lang="en-US" dirty="0" smtClean="0"/>
              <a:t> interpersonal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pertentangan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status, </a:t>
            </a:r>
            <a:r>
              <a:rPr lang="en-US" dirty="0" err="1" smtClean="0"/>
              <a:t>peranan</a:t>
            </a:r>
            <a:r>
              <a:rPr lang="en-US" dirty="0" smtClean="0"/>
              <a:t>,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lain-lain.</a:t>
            </a:r>
          </a:p>
          <a:p>
            <a:pPr algn="just"/>
            <a:r>
              <a:rPr lang="en-US" b="1" i="1" dirty="0" err="1" smtClean="0">
                <a:solidFill>
                  <a:srgbClr val="FF0000"/>
                </a:solidFill>
              </a:rPr>
              <a:t>Konflik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Antar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Individu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dan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Kelompok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	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tekanan-tekanan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konformitas</a:t>
            </a:r>
            <a:r>
              <a:rPr lang="en-US" dirty="0" smtClean="0"/>
              <a:t>, yang </a:t>
            </a:r>
            <a:r>
              <a:rPr lang="en-US" dirty="0" err="1" smtClean="0"/>
              <a:t>ditekankan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masyarakatnya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Lewis </a:t>
            </a:r>
            <a:r>
              <a:rPr lang="en-US" dirty="0" err="1" smtClean="0"/>
              <a:t>Coser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286000"/>
            <a:ext cx="8076895" cy="389169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b="1" i="1" dirty="0" err="1" smtClean="0">
                <a:solidFill>
                  <a:srgbClr val="FF0000"/>
                </a:solidFill>
              </a:rPr>
              <a:t>Konflik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Realistik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perjuangan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tercapai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lenyap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pun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berakhir</a:t>
            </a:r>
            <a:r>
              <a:rPr lang="en-US" dirty="0" smtClean="0"/>
              <a:t>.</a:t>
            </a:r>
          </a:p>
          <a:p>
            <a:pPr lvl="0" algn="just"/>
            <a:r>
              <a:rPr lang="en-US" b="1" i="1" dirty="0" err="1" smtClean="0">
                <a:solidFill>
                  <a:srgbClr val="FF0000"/>
                </a:solidFill>
              </a:rPr>
              <a:t>Konflik</a:t>
            </a:r>
            <a:r>
              <a:rPr lang="en-US" b="1" i="1" dirty="0" smtClean="0">
                <a:solidFill>
                  <a:srgbClr val="FF0000"/>
                </a:solidFill>
              </a:rPr>
              <a:t> Non-</a:t>
            </a:r>
            <a:r>
              <a:rPr lang="en-US" b="1" i="1" dirty="0" err="1" smtClean="0">
                <a:solidFill>
                  <a:srgbClr val="FF0000"/>
                </a:solidFill>
              </a:rPr>
              <a:t>Realistik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ungkapan</a:t>
            </a:r>
            <a:r>
              <a:rPr lang="en-US" dirty="0" smtClean="0"/>
              <a:t> </a:t>
            </a:r>
            <a:r>
              <a:rPr lang="en-US" dirty="0" err="1" smtClean="0"/>
              <a:t>permusuhan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.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luapan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yang </a:t>
            </a:r>
            <a:r>
              <a:rPr lang="en-US" dirty="0" err="1" smtClean="0"/>
              <a:t>menghalangi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Mayor </a:t>
            </a:r>
            <a:r>
              <a:rPr lang="en-US" dirty="0" err="1" smtClean="0"/>
              <a:t>Polak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133600"/>
            <a:ext cx="8076895" cy="4419600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id-ID" b="1" i="1" dirty="0" smtClean="0">
                <a:solidFill>
                  <a:srgbClr val="FF0000"/>
                </a:solidFill>
              </a:rPr>
              <a:t>Konflik antar kelompok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Konflik antar kelompok melibatkan kelompok-kelompok yang memiliki kepentingan berbeda.</a:t>
            </a:r>
            <a:endParaRPr lang="en-US" dirty="0" smtClean="0"/>
          </a:p>
          <a:p>
            <a:pPr lvl="0" algn="just"/>
            <a:r>
              <a:rPr lang="id-ID" b="1" i="1" dirty="0" smtClean="0">
                <a:solidFill>
                  <a:srgbClr val="FF0000"/>
                </a:solidFill>
              </a:rPr>
              <a:t>Konflik intern dalam kelompok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Konflik intern melibatkan anggota-anggota dalam satu kelompok.</a:t>
            </a:r>
            <a:endParaRPr lang="en-US" dirty="0" smtClean="0"/>
          </a:p>
          <a:p>
            <a:pPr lvl="0" algn="just"/>
            <a:r>
              <a:rPr lang="id-ID" b="1" i="1" dirty="0" smtClean="0">
                <a:solidFill>
                  <a:srgbClr val="FF0000"/>
                </a:solidFill>
              </a:rPr>
              <a:t>Konflik antar individu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Konflik antar individu melibatkan individu-individu yang memiliki latar belakang (ras, suku, agama, status), kebutuhan, atau pun kepentingan berbeda. </a:t>
            </a:r>
            <a:endParaRPr lang="en-US" dirty="0" smtClean="0"/>
          </a:p>
          <a:p>
            <a:pPr lvl="0" algn="just"/>
            <a:r>
              <a:rPr lang="id-ID" b="1" i="1" dirty="0" smtClean="0">
                <a:solidFill>
                  <a:srgbClr val="FF0000"/>
                </a:solidFill>
              </a:rPr>
              <a:t>Konflik intern individu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Konflik intern individu berwujud pergulatan batin dalam diri individu mengenai cita-cita.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Novri</a:t>
            </a:r>
            <a:r>
              <a:rPr lang="en-US" dirty="0" smtClean="0"/>
              <a:t> Susan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286000"/>
            <a:ext cx="8076895" cy="4267200"/>
          </a:xfrm>
        </p:spPr>
        <p:txBody>
          <a:bodyPr>
            <a:normAutofit/>
          </a:bodyPr>
          <a:lstStyle/>
          <a:p>
            <a:pPr algn="just"/>
            <a:r>
              <a:rPr lang="en-US" b="1" i="1" dirty="0" err="1" smtClean="0">
                <a:solidFill>
                  <a:srgbClr val="FF0000"/>
                </a:solidFill>
              </a:rPr>
              <a:t>Konflik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vertikal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elite (</a:t>
            </a:r>
            <a:r>
              <a:rPr lang="en-US" dirty="0" err="1" smtClean="0"/>
              <a:t>pengambil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, </a:t>
            </a:r>
            <a:r>
              <a:rPr lang="en-US" dirty="0" err="1" smtClean="0"/>
              <a:t>aparat</a:t>
            </a:r>
            <a:r>
              <a:rPr lang="en-US" dirty="0" smtClean="0"/>
              <a:t> </a:t>
            </a:r>
            <a:r>
              <a:rPr lang="en-US" dirty="0" err="1" smtClean="0"/>
              <a:t>militer</a:t>
            </a:r>
            <a:r>
              <a:rPr lang="en-US" dirty="0" smtClean="0"/>
              <a:t>,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. </a:t>
            </a:r>
          </a:p>
          <a:p>
            <a:pPr algn="just"/>
            <a:r>
              <a:rPr lang="en-US" b="1" i="1" dirty="0" err="1" smtClean="0">
                <a:solidFill>
                  <a:srgbClr val="FF0000"/>
                </a:solidFill>
              </a:rPr>
              <a:t>Konflik</a:t>
            </a:r>
            <a:r>
              <a:rPr lang="en-US" b="1" i="1" dirty="0" smtClean="0">
                <a:solidFill>
                  <a:srgbClr val="FF0000"/>
                </a:solidFill>
              </a:rPr>
              <a:t> horizontal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(</a:t>
            </a:r>
            <a:r>
              <a:rPr lang="en-US" dirty="0" err="1" smtClean="0"/>
              <a:t>rakyat</a:t>
            </a:r>
            <a:r>
              <a:rPr lang="en-US" dirty="0" smtClean="0"/>
              <a:t>) </a:t>
            </a:r>
            <a:r>
              <a:rPr lang="en-US" dirty="0" err="1" smtClean="0"/>
              <a:t>sendiri</a:t>
            </a:r>
            <a:r>
              <a:rPr lang="id-ID" dirty="0" smtClean="0"/>
              <a:t>, antara kelompok-kelompok masyarakat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Simon Fisher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81200"/>
            <a:ext cx="8076895" cy="4724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1" i="1" dirty="0" err="1" smtClean="0">
                <a:solidFill>
                  <a:srgbClr val="FF0000"/>
                </a:solidFill>
              </a:rPr>
              <a:t>Tanpa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konflik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r>
              <a:rPr lang="en-US" dirty="0" smtClean="0"/>
              <a:t>, </a:t>
            </a:r>
            <a:r>
              <a:rPr lang="en-US" dirty="0" err="1" smtClean="0"/>
              <a:t>hubungan-hubungan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damai</a:t>
            </a:r>
            <a:r>
              <a:rPr lang="en-US" dirty="0" smtClean="0"/>
              <a:t>. </a:t>
            </a:r>
          </a:p>
          <a:p>
            <a:pPr algn="just"/>
            <a:r>
              <a:rPr lang="en-US" b="1" i="1" dirty="0" err="1" smtClean="0">
                <a:solidFill>
                  <a:srgbClr val="FF0000"/>
                </a:solidFill>
              </a:rPr>
              <a:t>Konflik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laten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,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tersembunyi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agar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ditangani</a:t>
            </a:r>
            <a:r>
              <a:rPr lang="en-US" dirty="0" smtClean="0"/>
              <a:t>. </a:t>
            </a:r>
          </a:p>
          <a:p>
            <a:pPr algn="just"/>
            <a:r>
              <a:rPr lang="en-US" b="1" i="1" dirty="0" err="1" smtClean="0">
                <a:solidFill>
                  <a:srgbClr val="FF0000"/>
                </a:solidFill>
              </a:rPr>
              <a:t>Konflik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terbuka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, </a:t>
            </a:r>
            <a:r>
              <a:rPr lang="en-US" dirty="0" err="1" smtClean="0"/>
              <a:t>berakar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(</a:t>
            </a:r>
            <a:r>
              <a:rPr lang="en-US" i="1" dirty="0" smtClean="0"/>
              <a:t>deep rooted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. </a:t>
            </a:r>
          </a:p>
          <a:p>
            <a:pPr algn="just"/>
            <a:r>
              <a:rPr lang="en-US" b="1" i="1" dirty="0" err="1" smtClean="0">
                <a:solidFill>
                  <a:srgbClr val="FF0000"/>
                </a:solidFill>
              </a:rPr>
              <a:t>Konflik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di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permukaan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berakar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kesalahpahaman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Soerjono</a:t>
            </a:r>
            <a:r>
              <a:rPr lang="en-US" dirty="0" smtClean="0"/>
              <a:t> </a:t>
            </a:r>
            <a:r>
              <a:rPr lang="en-US" dirty="0" err="1" smtClean="0"/>
              <a:t>Soekanto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81200"/>
            <a:ext cx="8076895" cy="4724400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en-US" b="1" i="1" dirty="0" err="1" smtClean="0">
                <a:solidFill>
                  <a:srgbClr val="FF0000"/>
                </a:solidFill>
              </a:rPr>
              <a:t>Konflik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atau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pertentangan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pribadi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berkenalan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yang </a:t>
            </a:r>
            <a:r>
              <a:rPr lang="en-US" dirty="0" err="1" smtClean="0"/>
              <a:t>buruk</a:t>
            </a:r>
            <a:r>
              <a:rPr lang="en-US" dirty="0" smtClean="0"/>
              <a:t> </a:t>
            </a:r>
            <a:r>
              <a:rPr lang="en-US" dirty="0" err="1" smtClean="0"/>
              <a:t>tadi</a:t>
            </a:r>
            <a:r>
              <a:rPr lang="en-US" dirty="0" smtClean="0"/>
              <a:t> </a:t>
            </a:r>
            <a:r>
              <a:rPr lang="en-US" dirty="0" err="1" smtClean="0"/>
              <a:t>dibiarkan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rasa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membenci</a:t>
            </a:r>
            <a:r>
              <a:rPr lang="en-US" dirty="0" smtClean="0"/>
              <a:t>. </a:t>
            </a:r>
          </a:p>
          <a:p>
            <a:pPr lvl="0" algn="just"/>
            <a:r>
              <a:rPr lang="en-US" b="1" i="1" dirty="0" err="1" smtClean="0">
                <a:solidFill>
                  <a:srgbClr val="FF0000"/>
                </a:solidFill>
              </a:rPr>
              <a:t>Konflik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atau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pertentangan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rasial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ras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berkonflik</a:t>
            </a:r>
            <a:r>
              <a:rPr lang="en-US" dirty="0" smtClean="0"/>
              <a:t>. </a:t>
            </a:r>
          </a:p>
          <a:p>
            <a:pPr lvl="0" algn="just"/>
            <a:r>
              <a:rPr lang="en-US" b="1" i="1" dirty="0" err="1" smtClean="0">
                <a:solidFill>
                  <a:srgbClr val="FF0000"/>
                </a:solidFill>
              </a:rPr>
              <a:t>Konflik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atau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pertentangan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antara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kelas-kelas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sosial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kelas-kelas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. </a:t>
            </a:r>
          </a:p>
          <a:p>
            <a:pPr lvl="0" algn="just"/>
            <a:r>
              <a:rPr lang="en-US" b="1" i="1" dirty="0" err="1" smtClean="0">
                <a:solidFill>
                  <a:srgbClr val="FF0000"/>
                </a:solidFill>
              </a:rPr>
              <a:t>Konflik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atau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pertentangan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politik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perebutan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. </a:t>
            </a:r>
          </a:p>
          <a:p>
            <a:pPr lvl="0" algn="just"/>
            <a:r>
              <a:rPr lang="en-US" b="1" i="1" dirty="0" err="1" smtClean="0">
                <a:solidFill>
                  <a:srgbClr val="FF0000"/>
                </a:solidFill>
              </a:rPr>
              <a:t>Konflik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atau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pertentangan</a:t>
            </a:r>
            <a:r>
              <a:rPr lang="en-US" b="1" i="1" dirty="0" smtClean="0">
                <a:solidFill>
                  <a:srgbClr val="FF0000"/>
                </a:solidFill>
              </a:rPr>
              <a:t> yang </a:t>
            </a:r>
            <a:r>
              <a:rPr lang="en-US" b="1" i="1" dirty="0" err="1" smtClean="0">
                <a:solidFill>
                  <a:srgbClr val="FF0000"/>
                </a:solidFill>
              </a:rPr>
              <a:t>bersifat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internasional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Konflik ini dapat berwujud perebutan pengaruh (kekuasaan) yang bersifat global, melibatkan sejumlah negara yang ingin mendominasi.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Wirawan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81200"/>
            <a:ext cx="8076895" cy="4724400"/>
          </a:xfrm>
        </p:spPr>
        <p:txBody>
          <a:bodyPr>
            <a:normAutofit/>
          </a:bodyPr>
          <a:lstStyle/>
          <a:p>
            <a:pPr lvl="0" algn="just"/>
            <a:r>
              <a:rPr lang="id-ID" b="1" i="1" dirty="0" smtClean="0">
                <a:solidFill>
                  <a:srgbClr val="FF0000"/>
                </a:solidFill>
              </a:rPr>
              <a:t>Konflik konstruktif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Konflik konstruktif adalah konflik yang prosesnya mengarah pada upaya mencari solusi memuaskan (</a:t>
            </a:r>
            <a:r>
              <a:rPr lang="id-ID" i="1" dirty="0" smtClean="0"/>
              <a:t>win and win solution</a:t>
            </a:r>
            <a:r>
              <a:rPr lang="id-ID" dirty="0" smtClean="0"/>
              <a:t>) bagi semua pihak. Konflik jenis ini membangun suatu pola hubungan yang lebih baik. </a:t>
            </a:r>
            <a:endParaRPr lang="en-US" dirty="0" smtClean="0"/>
          </a:p>
          <a:p>
            <a:pPr lvl="0" algn="just"/>
            <a:r>
              <a:rPr lang="id-ID" b="1" i="1" dirty="0" smtClean="0">
                <a:solidFill>
                  <a:srgbClr val="FF0000"/>
                </a:solidFill>
              </a:rPr>
              <a:t>Konflik destruktif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Dalam konflik destruktif, prosesnya mengarah pada upaya saling mengalahkan atau menghancurkan.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67</Words>
  <Application>Microsoft Office PowerPoint</Application>
  <PresentationFormat>On-screen Show (4:3)</PresentationFormat>
  <Paragraphs>59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BENTUK KONFLIK</vt:lpstr>
      <vt:lpstr>George Simmel</vt:lpstr>
      <vt:lpstr>James A.F. Stoner dan Charles Wankel</vt:lpstr>
      <vt:lpstr>Lewis Coser</vt:lpstr>
      <vt:lpstr>Mayor Polak</vt:lpstr>
      <vt:lpstr>Novri Susan</vt:lpstr>
      <vt:lpstr>Simon Fisher</vt:lpstr>
      <vt:lpstr>Soerjono Soekanto</vt:lpstr>
      <vt:lpstr>Wirawan</vt:lpstr>
      <vt:lpstr>Slide 10</vt:lpstr>
      <vt:lpstr>Pertanyaan Uji Pengetahuan</vt:lpstr>
      <vt:lpstr>Salam Sosiologi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D3P0K</cp:lastModifiedBy>
  <cp:revision>76</cp:revision>
  <dcterms:created xsi:type="dcterms:W3CDTF">2013-08-21T19:17:07Z</dcterms:created>
  <dcterms:modified xsi:type="dcterms:W3CDTF">2014-05-23T01:49:56Z</dcterms:modified>
</cp:coreProperties>
</file>