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9" r:id="rId4"/>
    <p:sldId id="269" r:id="rId5"/>
    <p:sldId id="270" r:id="rId6"/>
    <p:sldId id="271" r:id="rId7"/>
    <p:sldId id="268" r:id="rId8"/>
    <p:sldId id="263" r:id="rId9"/>
    <p:sldId id="264" r:id="rId10"/>
    <p:sldId id="272" r:id="rId11"/>
    <p:sldId id="262" r:id="rId12"/>
    <p:sldId id="25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a:srgbClr val="2597FF"/>
    <a:srgbClr val="D68B1C"/>
    <a:srgbClr val="FF9E1D"/>
    <a:srgbClr val="253600"/>
    <a:srgbClr val="552579"/>
    <a:srgbClr val="D09622"/>
    <a:srgbClr val="CC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54375" y="4192525"/>
            <a:ext cx="8246070" cy="1221640"/>
          </a:xfrm>
          <a:effectLst>
            <a:outerShdw blurRad="38100" dist="38100" dir="2700000" algn="tl" rotWithShape="0">
              <a:prstClr val="black">
                <a:alpha val="65000"/>
              </a:prstClr>
            </a:outerShdw>
          </a:effectLst>
        </p:spPr>
        <p:txBody>
          <a:bodyPr>
            <a:normAutofit/>
          </a:bodyPr>
          <a:lstStyle>
            <a:lvl1pPr algn="l">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754375" y="5566870"/>
            <a:ext cx="7940660" cy="763525"/>
          </a:xfrm>
        </p:spPr>
        <p:txBody>
          <a:bodyPr>
            <a:normAutofit/>
          </a:bodyPr>
          <a:lstStyle>
            <a:lvl1pPr marL="0" indent="0" algn="l">
              <a:buNone/>
              <a:defRPr sz="280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670" y="1443835"/>
            <a:ext cx="8076895" cy="458115"/>
          </a:xfrm>
        </p:spPr>
        <p:txBody>
          <a:bodyPr>
            <a:normAutofit/>
          </a:bodyPr>
          <a:lstStyle>
            <a:lvl1pPr algn="ctr">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601670" y="1901950"/>
            <a:ext cx="8076895" cy="4275740"/>
          </a:xfrm>
        </p:spPr>
        <p:txBody>
          <a:bodyPr/>
          <a:lstStyle>
            <a:lvl1pPr algn="ctr">
              <a:defRPr sz="2800">
                <a:solidFill>
                  <a:srgbClr val="002060"/>
                </a:solidFill>
              </a:defRPr>
            </a:lvl1pPr>
            <a:lvl2pPr algn="ctr">
              <a:defRPr>
                <a:solidFill>
                  <a:srgbClr val="002060"/>
                </a:solidFill>
              </a:defRPr>
            </a:lvl2pPr>
            <a:lvl3pPr algn="ctr">
              <a:defRPr>
                <a:solidFill>
                  <a:srgbClr val="002060"/>
                </a:solidFill>
              </a:defRPr>
            </a:lvl3pPr>
            <a:lvl4pPr algn="ctr">
              <a:defRPr>
                <a:solidFill>
                  <a:srgbClr val="002060"/>
                </a:solidFill>
              </a:defRPr>
            </a:lvl4pPr>
            <a:lvl5pPr algn="ct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09" y="527605"/>
            <a:ext cx="6871724" cy="763525"/>
          </a:xfrm>
        </p:spPr>
        <p:txBody>
          <a:bodyPr>
            <a:normAutofit/>
          </a:bodyPr>
          <a:lstStyle>
            <a:lvl1pPr algn="l">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6871724" cy="4275740"/>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522475"/>
            <a:ext cx="8229600" cy="532180"/>
          </a:xfrm>
        </p:spPr>
        <p:txBody>
          <a:bodyPr>
            <a:normAutofit/>
          </a:bodyPr>
          <a:lstStyle>
            <a:lvl1pPr algn="ctr">
              <a:defRPr sz="3600">
                <a:solidFill>
                  <a:schemeClr val="accent6">
                    <a:lumMod val="7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341022"/>
            <a:ext cx="4040188"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970885"/>
            <a:ext cx="4040188"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2341022"/>
            <a:ext cx="4041775"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970885"/>
            <a:ext cx="4041775"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5/21/2014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5/21/2014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029200"/>
            <a:ext cx="8246070" cy="1221640"/>
          </a:xfrm>
        </p:spPr>
        <p:txBody>
          <a:bodyPr>
            <a:noAutofit/>
          </a:bodyPr>
          <a:lstStyle/>
          <a:p>
            <a:r>
              <a:rPr lang="en-US" sz="4400" b="1" dirty="0" smtClean="0">
                <a:solidFill>
                  <a:schemeClr val="tx2">
                    <a:lumMod val="50000"/>
                  </a:schemeClr>
                </a:solidFill>
              </a:rPr>
              <a:t>BENTUK KONFLIK</a:t>
            </a:r>
            <a:endParaRPr lang="en-US" sz="4400" b="1" dirty="0">
              <a:solidFill>
                <a:schemeClr val="tx2">
                  <a:lumMod val="50000"/>
                </a:schemeClr>
              </a:solidFill>
            </a:endParaRPr>
          </a:p>
        </p:txBody>
      </p:sp>
      <p:pic>
        <p:nvPicPr>
          <p:cNvPr id="3" name="Picture 2"/>
          <p:cNvPicPr>
            <a:picLocks noChangeAspect="1" noChangeArrowheads="1"/>
          </p:cNvPicPr>
          <p:nvPr/>
        </p:nvPicPr>
        <p:blipFill>
          <a:blip r:embed="rId3"/>
          <a:srcRect/>
          <a:stretch>
            <a:fillRect/>
          </a:stretch>
        </p:blipFill>
        <p:spPr bwMode="auto">
          <a:xfrm>
            <a:off x="3581400" y="152400"/>
            <a:ext cx="1500198" cy="1533535"/>
          </a:xfrm>
          <a:prstGeom prst="rect">
            <a:avLst/>
          </a:prstGeom>
          <a:noFill/>
          <a:ln w="9525">
            <a:noFill/>
            <a:miter lim="800000"/>
            <a:headEnd/>
            <a:tailEnd/>
          </a:ln>
        </p:spPr>
      </p:pic>
    </p:spTree>
    <p:extLst>
      <p:ext uri="{BB962C8B-B14F-4D97-AF65-F5344CB8AC3E}">
        <p14:creationId xmlns=""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823310" y="304800"/>
            <a:ext cx="6871724" cy="6324600"/>
          </a:xfrm>
        </p:spPr>
        <p:txBody>
          <a:bodyPr>
            <a:normAutofit fontScale="92500" lnSpcReduction="10000"/>
          </a:bodyPr>
          <a:lstStyle/>
          <a:p>
            <a:pPr lvl="0" algn="just"/>
            <a:r>
              <a:rPr lang="en-US" b="1" dirty="0" err="1" smtClean="0">
                <a:solidFill>
                  <a:srgbClr val="FF0000"/>
                </a:solidFill>
              </a:rPr>
              <a:t>Pemberontakan</a:t>
            </a:r>
            <a:r>
              <a:rPr lang="en-US" b="1" dirty="0" smtClean="0">
                <a:solidFill>
                  <a:srgbClr val="FF0000"/>
                </a:solidFill>
              </a:rPr>
              <a:t> </a:t>
            </a:r>
            <a:r>
              <a:rPr lang="en-US" b="1" i="1" dirty="0" smtClean="0">
                <a:solidFill>
                  <a:srgbClr val="FF0000"/>
                </a:solidFill>
              </a:rPr>
              <a:t>(rebellions)</a:t>
            </a:r>
            <a:r>
              <a:rPr lang="en-US" i="1" dirty="0" smtClean="0"/>
              <a:t> </a:t>
            </a:r>
            <a:r>
              <a:rPr lang="en-US" dirty="0" err="1" smtClean="0"/>
              <a:t>adalah</a:t>
            </a:r>
            <a:r>
              <a:rPr lang="en-US" dirty="0" smtClean="0"/>
              <a:t> </a:t>
            </a:r>
            <a:r>
              <a:rPr lang="en-US" dirty="0" err="1" smtClean="0"/>
              <a:t>konflik</a:t>
            </a:r>
            <a:r>
              <a:rPr lang="en-US" dirty="0" smtClean="0"/>
              <a:t> </a:t>
            </a:r>
            <a:r>
              <a:rPr lang="en-US" dirty="0" err="1" smtClean="0"/>
              <a:t>sosial</a:t>
            </a:r>
            <a:r>
              <a:rPr lang="en-US" dirty="0" smtClean="0"/>
              <a:t> </a:t>
            </a:r>
            <a:r>
              <a:rPr lang="en-US" dirty="0" err="1" smtClean="0"/>
              <a:t>berkepanjangan</a:t>
            </a:r>
            <a:r>
              <a:rPr lang="en-US" dirty="0" smtClean="0"/>
              <a:t> yang </a:t>
            </a:r>
            <a:r>
              <a:rPr lang="en-US" dirty="0" err="1" smtClean="0"/>
              <a:t>biasanya</a:t>
            </a:r>
            <a:r>
              <a:rPr lang="en-US" dirty="0" smtClean="0"/>
              <a:t> </a:t>
            </a:r>
            <a:r>
              <a:rPr lang="en-US" dirty="0" err="1" smtClean="0"/>
              <a:t>digagas</a:t>
            </a:r>
            <a:r>
              <a:rPr lang="en-US" dirty="0" smtClean="0"/>
              <a:t> </a:t>
            </a:r>
            <a:r>
              <a:rPr lang="en-US" dirty="0" err="1" smtClean="0"/>
              <a:t>dan</a:t>
            </a:r>
            <a:r>
              <a:rPr lang="en-US" dirty="0" smtClean="0"/>
              <a:t> </a:t>
            </a:r>
            <a:r>
              <a:rPr lang="en-US" dirty="0" err="1" smtClean="0"/>
              <a:t>direncanakan</a:t>
            </a:r>
            <a:r>
              <a:rPr lang="en-US" dirty="0" smtClean="0"/>
              <a:t> </a:t>
            </a:r>
            <a:r>
              <a:rPr lang="en-US" dirty="0" err="1" smtClean="0"/>
              <a:t>lebih</a:t>
            </a:r>
            <a:r>
              <a:rPr lang="en-US" dirty="0" smtClean="0"/>
              <a:t> </a:t>
            </a:r>
            <a:r>
              <a:rPr lang="en-US" dirty="0" err="1" smtClean="0"/>
              <a:t>konstruktif</a:t>
            </a:r>
            <a:r>
              <a:rPr lang="en-US" dirty="0" smtClean="0"/>
              <a:t> </a:t>
            </a:r>
            <a:r>
              <a:rPr lang="en-US" dirty="0" err="1" smtClean="0"/>
              <a:t>serta</a:t>
            </a:r>
            <a:r>
              <a:rPr lang="en-US" dirty="0" smtClean="0"/>
              <a:t> </a:t>
            </a:r>
            <a:r>
              <a:rPr lang="en-US" dirty="0" err="1" smtClean="0"/>
              <a:t>terorganisasikan</a:t>
            </a:r>
            <a:r>
              <a:rPr lang="en-US" dirty="0" smtClean="0"/>
              <a:t> </a:t>
            </a:r>
            <a:r>
              <a:rPr lang="en-US" dirty="0" err="1" smtClean="0"/>
              <a:t>dengan</a:t>
            </a:r>
            <a:r>
              <a:rPr lang="en-US" dirty="0" smtClean="0"/>
              <a:t> </a:t>
            </a:r>
            <a:r>
              <a:rPr lang="en-US" dirty="0" err="1" smtClean="0"/>
              <a:t>baik</a:t>
            </a:r>
            <a:r>
              <a:rPr lang="en-US" dirty="0" smtClean="0"/>
              <a:t>. </a:t>
            </a:r>
            <a:r>
              <a:rPr lang="en-US" dirty="0" err="1" smtClean="0"/>
              <a:t>Pemberontakan</a:t>
            </a:r>
            <a:r>
              <a:rPr lang="en-US" dirty="0" smtClean="0"/>
              <a:t> </a:t>
            </a:r>
            <a:r>
              <a:rPr lang="en-US" dirty="0" err="1" smtClean="0"/>
              <a:t>bisa</a:t>
            </a:r>
            <a:r>
              <a:rPr lang="en-US" dirty="0" smtClean="0"/>
              <a:t> </a:t>
            </a:r>
            <a:r>
              <a:rPr lang="en-US" dirty="0" err="1" smtClean="0"/>
              <a:t>menyangkut</a:t>
            </a:r>
            <a:r>
              <a:rPr lang="en-US" dirty="0" smtClean="0"/>
              <a:t> </a:t>
            </a:r>
            <a:r>
              <a:rPr lang="en-US" dirty="0" err="1" smtClean="0"/>
              <a:t>perjuangan</a:t>
            </a:r>
            <a:r>
              <a:rPr lang="en-US" dirty="0" smtClean="0"/>
              <a:t> </a:t>
            </a:r>
            <a:r>
              <a:rPr lang="en-US" dirty="0" err="1" smtClean="0"/>
              <a:t>kedaulatan</a:t>
            </a:r>
            <a:r>
              <a:rPr lang="id-ID" dirty="0" smtClean="0"/>
              <a:t> atas suatu wilayah</a:t>
            </a:r>
            <a:r>
              <a:rPr lang="en-US" dirty="0" smtClean="0"/>
              <a:t> </a:t>
            </a:r>
            <a:r>
              <a:rPr lang="en-US" dirty="0" err="1" smtClean="0"/>
              <a:t>atau</a:t>
            </a:r>
            <a:r>
              <a:rPr lang="id-ID" dirty="0" smtClean="0"/>
              <a:t> pun</a:t>
            </a:r>
            <a:r>
              <a:rPr lang="en-US" dirty="0" smtClean="0"/>
              <a:t> </a:t>
            </a:r>
            <a:r>
              <a:rPr lang="en-US" dirty="0" err="1" smtClean="0"/>
              <a:t>mempertahankan</a:t>
            </a:r>
            <a:r>
              <a:rPr lang="en-US" dirty="0" smtClean="0"/>
              <a:t> </a:t>
            </a:r>
            <a:r>
              <a:rPr lang="en-US" dirty="0" err="1" smtClean="0"/>
              <a:t>teritorial</a:t>
            </a:r>
            <a:r>
              <a:rPr lang="en-US" dirty="0" smtClean="0"/>
              <a:t> (</a:t>
            </a:r>
            <a:r>
              <a:rPr lang="en-US" dirty="0" err="1" smtClean="0"/>
              <a:t>termasuk</a:t>
            </a:r>
            <a:r>
              <a:rPr lang="en-US" dirty="0" smtClean="0"/>
              <a:t> </a:t>
            </a:r>
            <a:r>
              <a:rPr lang="en-US" dirty="0" err="1" smtClean="0"/>
              <a:t>eksistensi</a:t>
            </a:r>
            <a:r>
              <a:rPr lang="en-US" dirty="0" smtClean="0"/>
              <a:t> </a:t>
            </a:r>
            <a:r>
              <a:rPr lang="en-US" dirty="0" err="1" smtClean="0"/>
              <a:t>ideologi</a:t>
            </a:r>
            <a:r>
              <a:rPr lang="en-US" dirty="0" smtClean="0"/>
              <a:t> </a:t>
            </a:r>
            <a:r>
              <a:rPr lang="en-US" dirty="0" err="1" smtClean="0"/>
              <a:t>tertentu</a:t>
            </a:r>
            <a:r>
              <a:rPr lang="en-US" dirty="0" smtClean="0"/>
              <a:t>). </a:t>
            </a:r>
          </a:p>
          <a:p>
            <a:pPr lvl="0" algn="just"/>
            <a:r>
              <a:rPr lang="en-US" b="1" dirty="0" err="1" smtClean="0">
                <a:solidFill>
                  <a:srgbClr val="FF0000"/>
                </a:solidFill>
              </a:rPr>
              <a:t>Aksi</a:t>
            </a:r>
            <a:r>
              <a:rPr lang="en-US" b="1" dirty="0" smtClean="0">
                <a:solidFill>
                  <a:srgbClr val="FF0000"/>
                </a:solidFill>
              </a:rPr>
              <a:t> </a:t>
            </a:r>
            <a:r>
              <a:rPr lang="en-US" b="1" dirty="0" err="1" smtClean="0">
                <a:solidFill>
                  <a:srgbClr val="FF0000"/>
                </a:solidFill>
              </a:rPr>
              <a:t>radikalisme-revolusioner</a:t>
            </a:r>
            <a:r>
              <a:rPr lang="en-US" b="1" dirty="0" smtClean="0">
                <a:solidFill>
                  <a:srgbClr val="FF0000"/>
                </a:solidFill>
              </a:rPr>
              <a:t> </a:t>
            </a:r>
            <a:r>
              <a:rPr lang="en-US" b="1" i="1" dirty="0" smtClean="0">
                <a:solidFill>
                  <a:srgbClr val="FF0000"/>
                </a:solidFill>
              </a:rPr>
              <a:t>(revolutions)</a:t>
            </a:r>
            <a:r>
              <a:rPr lang="en-US" i="1" dirty="0" smtClean="0"/>
              <a:t> </a:t>
            </a:r>
            <a:r>
              <a:rPr lang="en-US" dirty="0" err="1" smtClean="0"/>
              <a:t>adalah</a:t>
            </a:r>
            <a:r>
              <a:rPr lang="en-US" dirty="0" smtClean="0"/>
              <a:t> </a:t>
            </a:r>
            <a:r>
              <a:rPr lang="en-US" dirty="0" err="1" smtClean="0"/>
              <a:t>gerakan</a:t>
            </a:r>
            <a:r>
              <a:rPr lang="en-US" dirty="0" smtClean="0"/>
              <a:t> </a:t>
            </a:r>
            <a:r>
              <a:rPr lang="en-US" dirty="0" err="1" smtClean="0"/>
              <a:t>penentangan</a:t>
            </a:r>
            <a:r>
              <a:rPr lang="en-US" dirty="0" smtClean="0"/>
              <a:t> yang </a:t>
            </a:r>
            <a:r>
              <a:rPr lang="en-US" dirty="0" err="1" smtClean="0"/>
              <a:t>menginginkan</a:t>
            </a:r>
            <a:r>
              <a:rPr lang="en-US" dirty="0" smtClean="0"/>
              <a:t> </a:t>
            </a:r>
            <a:r>
              <a:rPr lang="en-US" dirty="0" err="1" smtClean="0"/>
              <a:t>perubahan</a:t>
            </a:r>
            <a:r>
              <a:rPr lang="en-US" dirty="0" smtClean="0"/>
              <a:t> </a:t>
            </a:r>
            <a:r>
              <a:rPr lang="en-US" dirty="0" err="1" smtClean="0"/>
              <a:t>sosial</a:t>
            </a:r>
            <a:r>
              <a:rPr lang="en-US" dirty="0" smtClean="0"/>
              <a:t> </a:t>
            </a:r>
            <a:r>
              <a:rPr lang="en-US" dirty="0" err="1" smtClean="0"/>
              <a:t>secara</a:t>
            </a:r>
            <a:r>
              <a:rPr lang="en-US" dirty="0" smtClean="0"/>
              <a:t> </a:t>
            </a:r>
            <a:r>
              <a:rPr lang="en-US" dirty="0" err="1" smtClean="0"/>
              <a:t>cepat</a:t>
            </a:r>
            <a:r>
              <a:rPr lang="en-US" dirty="0" smtClean="0"/>
              <a:t> </a:t>
            </a:r>
            <a:r>
              <a:rPr lang="en-US" dirty="0" err="1" smtClean="0"/>
              <a:t>atas</a:t>
            </a:r>
            <a:r>
              <a:rPr lang="en-US" dirty="0" smtClean="0"/>
              <a:t> </a:t>
            </a:r>
            <a:r>
              <a:rPr lang="en-US" dirty="0" err="1" smtClean="0"/>
              <a:t>suatu</a:t>
            </a:r>
            <a:r>
              <a:rPr lang="en-US" dirty="0" smtClean="0"/>
              <a:t> </a:t>
            </a:r>
            <a:r>
              <a:rPr lang="en-US" dirty="0" err="1" smtClean="0"/>
              <a:t>keadaan</a:t>
            </a:r>
            <a:r>
              <a:rPr lang="en-US" dirty="0" smtClean="0"/>
              <a:t> </a:t>
            </a:r>
            <a:r>
              <a:rPr lang="en-US" dirty="0" err="1" smtClean="0"/>
              <a:t>tertentu</a:t>
            </a:r>
            <a:r>
              <a:rPr lang="id-ID" dirty="0" smtClean="0"/>
              <a:t> dalam masyarakat</a:t>
            </a:r>
            <a:r>
              <a:rPr lang="en-US" dirty="0" smtClean="0"/>
              <a:t>. </a:t>
            </a:r>
          </a:p>
          <a:p>
            <a:pPr algn="just"/>
            <a:r>
              <a:rPr lang="en-US" b="1" dirty="0" err="1" smtClean="0">
                <a:solidFill>
                  <a:srgbClr val="FF0000"/>
                </a:solidFill>
              </a:rPr>
              <a:t>Perang</a:t>
            </a:r>
            <a:r>
              <a:rPr lang="en-US" dirty="0" smtClean="0"/>
              <a:t> </a:t>
            </a:r>
            <a:r>
              <a:rPr lang="en-US" dirty="0" err="1" smtClean="0"/>
              <a:t>adalah</a:t>
            </a:r>
            <a:r>
              <a:rPr lang="en-US" dirty="0" smtClean="0"/>
              <a:t> </a:t>
            </a:r>
            <a:r>
              <a:rPr lang="en-US" dirty="0" err="1" smtClean="0"/>
              <a:t>bentuk</a:t>
            </a:r>
            <a:r>
              <a:rPr lang="en-US" dirty="0" smtClean="0"/>
              <a:t> </a:t>
            </a:r>
            <a:r>
              <a:rPr lang="en-US" dirty="0" err="1" smtClean="0"/>
              <a:t>konflik</a:t>
            </a:r>
            <a:r>
              <a:rPr lang="en-US" dirty="0" smtClean="0"/>
              <a:t> </a:t>
            </a:r>
            <a:r>
              <a:rPr lang="en-US" dirty="0" err="1" smtClean="0"/>
              <a:t>bersenjata</a:t>
            </a:r>
            <a:r>
              <a:rPr lang="en-US" dirty="0" smtClean="0"/>
              <a:t> </a:t>
            </a:r>
            <a:r>
              <a:rPr lang="en-US" dirty="0" err="1" smtClean="0"/>
              <a:t>antar</a:t>
            </a:r>
            <a:r>
              <a:rPr lang="en-US" dirty="0" smtClean="0"/>
              <a:t> </a:t>
            </a:r>
            <a:r>
              <a:rPr lang="en-US" dirty="0" err="1" smtClean="0"/>
              <a:t>negara</a:t>
            </a:r>
            <a:r>
              <a:rPr lang="en-US" dirty="0" smtClean="0"/>
              <a:t> yang </a:t>
            </a:r>
            <a:r>
              <a:rPr lang="en-US" dirty="0" err="1" smtClean="0"/>
              <a:t>sangat</a:t>
            </a:r>
            <a:r>
              <a:rPr lang="en-US" dirty="0" smtClean="0"/>
              <a:t> </a:t>
            </a:r>
            <a:r>
              <a:rPr lang="en-US" dirty="0" err="1" smtClean="0"/>
              <a:t>tidak</a:t>
            </a:r>
            <a:r>
              <a:rPr lang="en-US" dirty="0" smtClean="0"/>
              <a:t> </a:t>
            </a:r>
            <a:r>
              <a:rPr lang="en-US" dirty="0" err="1" smtClean="0"/>
              <a:t>dikehendaki</a:t>
            </a:r>
            <a:r>
              <a:rPr lang="en-US" dirty="0" smtClean="0"/>
              <a:t> </a:t>
            </a:r>
            <a:r>
              <a:rPr lang="en-US" dirty="0" err="1" smtClean="0"/>
              <a:t>oleh</a:t>
            </a:r>
            <a:r>
              <a:rPr lang="en-US" dirty="0" smtClean="0"/>
              <a:t> </a:t>
            </a:r>
            <a:r>
              <a:rPr lang="en-US" dirty="0" err="1" smtClean="0"/>
              <a:t>masyarakat</a:t>
            </a:r>
            <a:r>
              <a:rPr lang="en-US" dirty="0" smtClean="0"/>
              <a:t> </a:t>
            </a:r>
            <a:r>
              <a:rPr lang="en-US" dirty="0" err="1" smtClean="0"/>
              <a:t>internasional</a:t>
            </a:r>
            <a:r>
              <a:rPr lang="en-US" dirty="0" smtClean="0"/>
              <a:t> </a:t>
            </a:r>
            <a:r>
              <a:rPr lang="en-US" dirty="0" err="1" smtClean="0"/>
              <a:t>karena</a:t>
            </a:r>
            <a:r>
              <a:rPr lang="en-US" dirty="0" smtClean="0"/>
              <a:t> </a:t>
            </a:r>
            <a:r>
              <a:rPr lang="en-US" dirty="0" err="1" smtClean="0"/>
              <a:t>dampaknya</a:t>
            </a:r>
            <a:r>
              <a:rPr lang="en-US" dirty="0" smtClean="0"/>
              <a:t> </a:t>
            </a:r>
            <a:r>
              <a:rPr lang="en-US" dirty="0" err="1" smtClean="0"/>
              <a:t>sangat</a:t>
            </a:r>
            <a:r>
              <a:rPr lang="en-US" dirty="0" smtClean="0"/>
              <a:t> </a:t>
            </a:r>
            <a:r>
              <a:rPr lang="en-US" dirty="0" err="1" smtClean="0"/>
              <a:t>luas</a:t>
            </a:r>
            <a:r>
              <a:rPr lang="en-US" dirty="0" smtClean="0"/>
              <a:t>, </a:t>
            </a:r>
            <a:r>
              <a:rPr lang="en-US" dirty="0" err="1" smtClean="0"/>
              <a:t>bahkan</a:t>
            </a:r>
            <a:r>
              <a:rPr lang="en-US" dirty="0" smtClean="0"/>
              <a:t> </a:t>
            </a:r>
            <a:r>
              <a:rPr lang="en-US" dirty="0" err="1" smtClean="0"/>
              <a:t>tak</a:t>
            </a:r>
            <a:r>
              <a:rPr lang="en-US" dirty="0" smtClean="0"/>
              <a:t> </a:t>
            </a:r>
            <a:r>
              <a:rPr lang="en-US" dirty="0" err="1" smtClean="0"/>
              <a:t>jarang</a:t>
            </a:r>
            <a:r>
              <a:rPr lang="en-US" dirty="0" smtClean="0"/>
              <a:t> </a:t>
            </a:r>
            <a:r>
              <a:rPr lang="en-US" dirty="0" err="1" smtClean="0"/>
              <a:t>mengakibatkan</a:t>
            </a:r>
            <a:r>
              <a:rPr lang="en-US" dirty="0" smtClean="0"/>
              <a:t> </a:t>
            </a:r>
            <a:r>
              <a:rPr lang="en-US" dirty="0" err="1" smtClean="0"/>
              <a:t>tragedi</a:t>
            </a:r>
            <a:r>
              <a:rPr lang="en-US" dirty="0" smtClean="0"/>
              <a:t> </a:t>
            </a:r>
            <a:r>
              <a:rPr lang="en-US" dirty="0" err="1" smtClean="0"/>
              <a:t>kemanusiaan</a:t>
            </a:r>
            <a:r>
              <a:rPr lang="en-US" dirty="0" smtClean="0"/>
              <a:t>.</a:t>
            </a: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err="1" smtClean="0"/>
              <a:t>Pertanyaan</a:t>
            </a:r>
            <a:r>
              <a:rPr lang="en-US" dirty="0" smtClean="0"/>
              <a:t> </a:t>
            </a:r>
            <a:r>
              <a:rPr lang="en-US" dirty="0" err="1" smtClean="0"/>
              <a:t>Uji</a:t>
            </a:r>
            <a:r>
              <a:rPr lang="en-US" dirty="0" smtClean="0"/>
              <a:t> </a:t>
            </a:r>
            <a:r>
              <a:rPr lang="en-US" dirty="0" err="1" smtClean="0"/>
              <a:t>Pengetahuan</a:t>
            </a:r>
            <a:endParaRPr lang="en-US" dirty="0"/>
          </a:p>
        </p:txBody>
      </p:sp>
      <p:sp>
        <p:nvSpPr>
          <p:cNvPr id="5" name="Content Placeholder 4"/>
          <p:cNvSpPr>
            <a:spLocks noGrp="1"/>
          </p:cNvSpPr>
          <p:nvPr>
            <p:ph idx="1"/>
          </p:nvPr>
        </p:nvSpPr>
        <p:spPr>
          <a:xfrm>
            <a:off x="1823310" y="1828800"/>
            <a:ext cx="6871724" cy="4648199"/>
          </a:xfrm>
        </p:spPr>
        <p:txBody>
          <a:bodyPr>
            <a:normAutofit/>
          </a:bodyPr>
          <a:lstStyle/>
          <a:p>
            <a:pPr marL="514350" lvl="0" indent="-514350" algn="just">
              <a:buFont typeface="+mj-lt"/>
              <a:buAutoNum type="arabicPeriod"/>
            </a:pPr>
            <a:r>
              <a:rPr lang="id-ID" dirty="0" smtClean="0"/>
              <a:t>Jelaskan yang dimaksud dengan k</a:t>
            </a:r>
            <a:r>
              <a:rPr lang="nb-NO" dirty="0" smtClean="0"/>
              <a:t>onflik sumber daya alam</a:t>
            </a:r>
            <a:r>
              <a:rPr lang="id-ID" dirty="0" smtClean="0"/>
              <a:t>/</a:t>
            </a:r>
            <a:r>
              <a:rPr lang="nb-NO" dirty="0" smtClean="0"/>
              <a:t>lingkungan</a:t>
            </a:r>
            <a:r>
              <a:rPr lang="id-ID" dirty="0" smtClean="0"/>
              <a:t> !</a:t>
            </a:r>
            <a:endParaRPr lang="en-US" dirty="0" smtClean="0"/>
          </a:p>
          <a:p>
            <a:pPr marL="514350" lvl="0" indent="-514350" algn="just">
              <a:buFont typeface="+mj-lt"/>
              <a:buAutoNum type="arabicPeriod"/>
            </a:pPr>
            <a:r>
              <a:rPr lang="id-ID" dirty="0" smtClean="0"/>
              <a:t>Jelaskan yang dimaksud dengan k</a:t>
            </a:r>
            <a:r>
              <a:rPr lang="en-US" dirty="0" err="1" smtClean="0"/>
              <a:t>onflik</a:t>
            </a:r>
            <a:r>
              <a:rPr lang="en-US" dirty="0" smtClean="0"/>
              <a:t> </a:t>
            </a:r>
            <a:r>
              <a:rPr lang="en-US" dirty="0" err="1" smtClean="0"/>
              <a:t>sektarian</a:t>
            </a:r>
            <a:r>
              <a:rPr lang="id-ID" dirty="0" smtClean="0"/>
              <a:t> !</a:t>
            </a:r>
            <a:endParaRPr lang="en-US" dirty="0" smtClean="0"/>
          </a:p>
          <a:p>
            <a:pPr marL="514350" indent="-514350" algn="just">
              <a:buFont typeface="+mj-lt"/>
              <a:buAutoNum type="arabicPeriod"/>
            </a:pPr>
            <a:r>
              <a:rPr lang="id-ID" dirty="0" smtClean="0"/>
              <a:t>Jelaskan yang dimaksud dengan a</a:t>
            </a:r>
            <a:r>
              <a:rPr lang="en-US" dirty="0" err="1" smtClean="0"/>
              <a:t>ksi</a:t>
            </a:r>
            <a:r>
              <a:rPr lang="en-US" dirty="0" smtClean="0"/>
              <a:t> </a:t>
            </a:r>
            <a:r>
              <a:rPr lang="en-US" dirty="0" err="1" smtClean="0"/>
              <a:t>radikalisme-revolusioner</a:t>
            </a:r>
            <a:r>
              <a:rPr lang="id-ID" dirty="0" smtClean="0"/>
              <a:t> !</a:t>
            </a: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2209800"/>
            <a:ext cx="8229600" cy="2209800"/>
          </a:xfrm>
        </p:spPr>
        <p:txBody>
          <a:bodyPr>
            <a:normAutofit/>
          </a:bodyPr>
          <a:lstStyle/>
          <a:p>
            <a:r>
              <a:rPr lang="en-US" b="1" dirty="0" smtClean="0">
                <a:solidFill>
                  <a:srgbClr val="FF0000"/>
                </a:solidFill>
              </a:rPr>
              <a:t>Salam </a:t>
            </a:r>
            <a:r>
              <a:rPr lang="en-US" b="1" dirty="0" err="1" smtClean="0">
                <a:solidFill>
                  <a:srgbClr val="FF0000"/>
                </a:solidFill>
              </a:rPr>
              <a:t>Sosiologi</a:t>
            </a:r>
            <a:r>
              <a:rPr lang="en-US" b="1" dirty="0" smtClean="0">
                <a:solidFill>
                  <a:srgbClr val="FF0000"/>
                </a:solidFill>
              </a:rPr>
              <a:t> !</a:t>
            </a:r>
            <a:endParaRPr lang="en-US" b="1" dirty="0">
              <a:solidFill>
                <a:srgbClr val="FF0000"/>
              </a:solidFill>
            </a:endParaRP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2209800"/>
            <a:ext cx="8229600" cy="2209800"/>
          </a:xfrm>
        </p:spPr>
        <p:txBody>
          <a:bodyPr>
            <a:normAutofit/>
          </a:bodyPr>
          <a:lstStyle/>
          <a:p>
            <a:r>
              <a:rPr lang="en-US" b="1" dirty="0" err="1" smtClean="0">
                <a:solidFill>
                  <a:srgbClr val="FF0000"/>
                </a:solidFill>
              </a:rPr>
              <a:t>Berdasarkan</a:t>
            </a:r>
            <a:r>
              <a:rPr lang="en-US" b="1" dirty="0" smtClean="0">
                <a:solidFill>
                  <a:srgbClr val="FF0000"/>
                </a:solidFill>
              </a:rPr>
              <a:t> </a:t>
            </a:r>
            <a:r>
              <a:rPr lang="en-US" b="1" dirty="0" err="1" smtClean="0">
                <a:solidFill>
                  <a:srgbClr val="FF0000"/>
                </a:solidFill>
              </a:rPr>
              <a:t>isu-isu</a:t>
            </a:r>
            <a:r>
              <a:rPr lang="en-US" b="1" dirty="0" smtClean="0">
                <a:solidFill>
                  <a:srgbClr val="FF0000"/>
                </a:solidFill>
              </a:rPr>
              <a:t> yang </a:t>
            </a:r>
            <a:r>
              <a:rPr lang="en-US" b="1" dirty="0" err="1" smtClean="0">
                <a:solidFill>
                  <a:srgbClr val="FF0000"/>
                </a:solidFill>
              </a:rPr>
              <a:t>diusungnya</a:t>
            </a:r>
            <a:endParaRPr lang="en-US" b="1" dirty="0">
              <a:solidFill>
                <a:srgbClr val="FF0000"/>
              </a:solidFill>
            </a:endParaRP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823310" y="304800"/>
            <a:ext cx="6871724" cy="6553200"/>
          </a:xfrm>
        </p:spPr>
        <p:txBody>
          <a:bodyPr>
            <a:normAutofit fontScale="92500" lnSpcReduction="20000"/>
          </a:bodyPr>
          <a:lstStyle/>
          <a:p>
            <a:pPr algn="just"/>
            <a:r>
              <a:rPr lang="nb-NO" b="1" dirty="0" smtClean="0">
                <a:solidFill>
                  <a:srgbClr val="FF0000"/>
                </a:solidFill>
              </a:rPr>
              <a:t>Konflik antar kelas sosial </a:t>
            </a:r>
            <a:r>
              <a:rPr lang="nb-NO" b="1" i="1" dirty="0" smtClean="0">
                <a:solidFill>
                  <a:srgbClr val="FF0000"/>
                </a:solidFill>
              </a:rPr>
              <a:t>(social class conflict)</a:t>
            </a:r>
            <a:r>
              <a:rPr lang="nb-NO" dirty="0" smtClean="0"/>
              <a:t>,</a:t>
            </a:r>
            <a:r>
              <a:rPr lang="nb-NO" i="1" dirty="0" smtClean="0"/>
              <a:t> </a:t>
            </a:r>
            <a:r>
              <a:rPr lang="nb-NO" dirty="0" smtClean="0"/>
              <a:t>sebagaimana terjadi antara ‘kelas buruh’ melawan ‘kelas majikan’ dalam konflik hubungan-industrial, atau ‘kelas tuan tanah’ melawan ‘kelas buruh-tani’ dalam konflik </a:t>
            </a:r>
            <a:r>
              <a:rPr lang="id-ID" dirty="0" smtClean="0"/>
              <a:t>pertanahan</a:t>
            </a:r>
            <a:r>
              <a:rPr lang="nb-NO" dirty="0" smtClean="0"/>
              <a:t>.</a:t>
            </a:r>
            <a:endParaRPr lang="en-US" dirty="0" smtClean="0"/>
          </a:p>
          <a:p>
            <a:pPr algn="just"/>
            <a:r>
              <a:rPr lang="nb-NO" b="1" i="1" dirty="0" smtClean="0">
                <a:solidFill>
                  <a:srgbClr val="FF0000"/>
                </a:solidFill>
              </a:rPr>
              <a:t>Modes of production conflict </a:t>
            </a:r>
            <a:r>
              <a:rPr lang="nb-NO" b="1" dirty="0" smtClean="0">
                <a:solidFill>
                  <a:srgbClr val="FF0000"/>
                </a:solidFill>
              </a:rPr>
              <a:t>(konflik moda produksi dalam perekonomian)</a:t>
            </a:r>
            <a:r>
              <a:rPr lang="nb-NO" dirty="0" smtClean="0"/>
              <a:t> yang berlangsung antara kelompok pelaku ekonomi berskala kecil melawan pengusaha bermodal besar</a:t>
            </a:r>
            <a:r>
              <a:rPr lang="id-ID" dirty="0" smtClean="0"/>
              <a:t>.</a:t>
            </a:r>
            <a:endParaRPr lang="en-US" dirty="0" smtClean="0"/>
          </a:p>
          <a:p>
            <a:pPr algn="just"/>
            <a:r>
              <a:rPr lang="nb-NO" b="1" dirty="0" smtClean="0">
                <a:solidFill>
                  <a:srgbClr val="FF0000"/>
                </a:solidFill>
              </a:rPr>
              <a:t>Konflik sumber daya alam dan lingkungan (</a:t>
            </a:r>
            <a:r>
              <a:rPr lang="nb-NO" b="1" i="1" dirty="0" smtClean="0">
                <a:solidFill>
                  <a:srgbClr val="FF0000"/>
                </a:solidFill>
              </a:rPr>
              <a:t>natural resources conflict</a:t>
            </a:r>
            <a:r>
              <a:rPr lang="nb-NO" b="1" dirty="0" smtClean="0">
                <a:solidFill>
                  <a:srgbClr val="FF0000"/>
                </a:solidFill>
              </a:rPr>
              <a:t>) </a:t>
            </a:r>
            <a:r>
              <a:rPr lang="nb-NO" dirty="0" smtClean="0"/>
              <a:t>adalah konflik sosial yang berpusat pada </a:t>
            </a:r>
            <a:r>
              <a:rPr lang="id-ID" dirty="0" smtClean="0"/>
              <a:t>sengketa</a:t>
            </a:r>
            <a:r>
              <a:rPr lang="nb-NO" dirty="0" smtClean="0"/>
              <a:t> penguasaan sumber daya alam (tanah atau air). </a:t>
            </a:r>
            <a:endParaRPr lang="en-US" dirty="0" smtClean="0"/>
          </a:p>
          <a:p>
            <a:pPr algn="just"/>
            <a:r>
              <a:rPr lang="en-US" b="1" dirty="0" err="1" smtClean="0">
                <a:solidFill>
                  <a:srgbClr val="FF0000"/>
                </a:solidFill>
              </a:rPr>
              <a:t>Konflik</a:t>
            </a:r>
            <a:r>
              <a:rPr lang="en-US" b="1" dirty="0" smtClean="0">
                <a:solidFill>
                  <a:srgbClr val="FF0000"/>
                </a:solidFill>
              </a:rPr>
              <a:t> </a:t>
            </a:r>
            <a:r>
              <a:rPr lang="en-US" b="1" dirty="0" err="1" smtClean="0">
                <a:solidFill>
                  <a:srgbClr val="FF0000"/>
                </a:solidFill>
              </a:rPr>
              <a:t>ras</a:t>
            </a:r>
            <a:r>
              <a:rPr lang="en-US" b="1" dirty="0" smtClean="0">
                <a:solidFill>
                  <a:srgbClr val="FF0000"/>
                </a:solidFill>
              </a:rPr>
              <a:t> </a:t>
            </a:r>
            <a:r>
              <a:rPr lang="en-US" b="1" i="1" dirty="0" smtClean="0">
                <a:solidFill>
                  <a:srgbClr val="FF0000"/>
                </a:solidFill>
              </a:rPr>
              <a:t>(ethnics and racial conflict) </a:t>
            </a:r>
            <a:r>
              <a:rPr lang="en-US" dirty="0" smtClean="0"/>
              <a:t>yang </a:t>
            </a:r>
            <a:r>
              <a:rPr lang="en-US" dirty="0" err="1" smtClean="0"/>
              <a:t>mengusung</a:t>
            </a:r>
            <a:r>
              <a:rPr lang="en-US" dirty="0" smtClean="0"/>
              <a:t> </a:t>
            </a:r>
            <a:r>
              <a:rPr lang="en-US" dirty="0" err="1" smtClean="0"/>
              <a:t>perbedaan</a:t>
            </a:r>
            <a:r>
              <a:rPr lang="en-US" dirty="0" smtClean="0"/>
              <a:t> </a:t>
            </a:r>
            <a:r>
              <a:rPr lang="en-US" dirty="0" err="1" smtClean="0"/>
              <a:t>warna</a:t>
            </a:r>
            <a:r>
              <a:rPr lang="en-US" dirty="0" smtClean="0"/>
              <a:t> </a:t>
            </a:r>
            <a:r>
              <a:rPr lang="en-US" dirty="0" err="1" smtClean="0"/>
              <a:t>kulit</a:t>
            </a:r>
            <a:r>
              <a:rPr lang="en-US" dirty="0" smtClean="0"/>
              <a:t> </a:t>
            </a:r>
            <a:r>
              <a:rPr lang="en-US" dirty="0" err="1" smtClean="0"/>
              <a:t>dan</a:t>
            </a:r>
            <a:r>
              <a:rPr lang="en-US" dirty="0" smtClean="0"/>
              <a:t> </a:t>
            </a:r>
            <a:r>
              <a:rPr lang="en-US" dirty="0" err="1" smtClean="0"/>
              <a:t>atribut</a:t>
            </a:r>
            <a:r>
              <a:rPr lang="en-US" dirty="0" smtClean="0"/>
              <a:t> </a:t>
            </a:r>
            <a:r>
              <a:rPr lang="en-US" dirty="0" err="1" smtClean="0"/>
              <a:t>rasial</a:t>
            </a:r>
            <a:r>
              <a:rPr lang="en-US" dirty="0" smtClean="0"/>
              <a:t> </a:t>
            </a:r>
            <a:r>
              <a:rPr lang="en-US" dirty="0" err="1" smtClean="0"/>
              <a:t>lainnya</a:t>
            </a:r>
            <a:r>
              <a:rPr lang="en-US" dirty="0" smtClean="0"/>
              <a:t>.</a:t>
            </a: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823310" y="152400"/>
            <a:ext cx="6871724" cy="6553200"/>
          </a:xfrm>
        </p:spPr>
        <p:txBody>
          <a:bodyPr>
            <a:normAutofit lnSpcReduction="10000"/>
          </a:bodyPr>
          <a:lstStyle/>
          <a:p>
            <a:pPr algn="just"/>
            <a:r>
              <a:rPr lang="en-US" b="1" dirty="0" err="1" smtClean="0">
                <a:solidFill>
                  <a:srgbClr val="FF0000"/>
                </a:solidFill>
              </a:rPr>
              <a:t>Konflik</a:t>
            </a:r>
            <a:r>
              <a:rPr lang="en-US" b="1" dirty="0" smtClean="0">
                <a:solidFill>
                  <a:srgbClr val="FF0000"/>
                </a:solidFill>
              </a:rPr>
              <a:t> </a:t>
            </a:r>
            <a:r>
              <a:rPr lang="en-US" b="1" dirty="0" err="1" smtClean="0">
                <a:solidFill>
                  <a:srgbClr val="FF0000"/>
                </a:solidFill>
              </a:rPr>
              <a:t>antar-pemeluk</a:t>
            </a:r>
            <a:r>
              <a:rPr lang="en-US" b="1" dirty="0" smtClean="0">
                <a:solidFill>
                  <a:srgbClr val="FF0000"/>
                </a:solidFill>
              </a:rPr>
              <a:t> agama </a:t>
            </a:r>
            <a:r>
              <a:rPr lang="en-US" b="1" i="1" dirty="0" smtClean="0">
                <a:solidFill>
                  <a:srgbClr val="FF0000"/>
                </a:solidFill>
              </a:rPr>
              <a:t>(religious conflict) </a:t>
            </a:r>
            <a:r>
              <a:rPr lang="en-US" dirty="0" smtClean="0"/>
              <a:t>yang </a:t>
            </a:r>
            <a:r>
              <a:rPr lang="en-US" dirty="0" err="1" smtClean="0"/>
              <a:t>berlangsung</a:t>
            </a:r>
            <a:r>
              <a:rPr lang="en-US" dirty="0" smtClean="0"/>
              <a:t> </a:t>
            </a:r>
            <a:r>
              <a:rPr lang="en-US" dirty="0" err="1" smtClean="0"/>
              <a:t>karena</a:t>
            </a:r>
            <a:r>
              <a:rPr lang="en-US" dirty="0" smtClean="0"/>
              <a:t> </a:t>
            </a:r>
            <a:r>
              <a:rPr lang="en-US" dirty="0" err="1" smtClean="0"/>
              <a:t>masing-masing</a:t>
            </a:r>
            <a:r>
              <a:rPr lang="en-US" dirty="0" smtClean="0"/>
              <a:t> </a:t>
            </a:r>
            <a:r>
              <a:rPr lang="en-US" dirty="0" err="1" smtClean="0"/>
              <a:t>pihak</a:t>
            </a:r>
            <a:r>
              <a:rPr lang="en-US" dirty="0" smtClean="0"/>
              <a:t> </a:t>
            </a:r>
            <a:r>
              <a:rPr lang="id-ID" dirty="0" smtClean="0"/>
              <a:t>tidak mampu mengembangkan sikap toleran dan saling menghargai keyakinan satu sama lain</a:t>
            </a:r>
            <a:r>
              <a:rPr lang="en-US" dirty="0" smtClean="0"/>
              <a:t>.</a:t>
            </a:r>
          </a:p>
          <a:p>
            <a:pPr algn="just"/>
            <a:r>
              <a:rPr lang="en-US" b="1" dirty="0" err="1" smtClean="0">
                <a:solidFill>
                  <a:srgbClr val="FF0000"/>
                </a:solidFill>
              </a:rPr>
              <a:t>Konflik</a:t>
            </a:r>
            <a:r>
              <a:rPr lang="en-US" b="1" dirty="0" smtClean="0">
                <a:solidFill>
                  <a:srgbClr val="FF0000"/>
                </a:solidFill>
              </a:rPr>
              <a:t> </a:t>
            </a:r>
            <a:r>
              <a:rPr lang="en-US" b="1" dirty="0" err="1" smtClean="0">
                <a:solidFill>
                  <a:srgbClr val="FF0000"/>
                </a:solidFill>
              </a:rPr>
              <a:t>sektarian</a:t>
            </a:r>
            <a:r>
              <a:rPr lang="en-US" b="1" dirty="0" smtClean="0">
                <a:solidFill>
                  <a:srgbClr val="FF0000"/>
                </a:solidFill>
              </a:rPr>
              <a:t> (</a:t>
            </a:r>
            <a:r>
              <a:rPr lang="en-US" b="1" i="1" dirty="0" smtClean="0">
                <a:solidFill>
                  <a:srgbClr val="FF0000"/>
                </a:solidFill>
              </a:rPr>
              <a:t>sectarian conflict</a:t>
            </a:r>
            <a:r>
              <a:rPr lang="en-US" b="1" dirty="0" smtClean="0">
                <a:solidFill>
                  <a:srgbClr val="FF0000"/>
                </a:solidFill>
              </a:rPr>
              <a:t>)</a:t>
            </a:r>
            <a:r>
              <a:rPr lang="en-US" dirty="0" smtClean="0"/>
              <a:t>, </a:t>
            </a:r>
            <a:r>
              <a:rPr lang="en-US" dirty="0" err="1" smtClean="0"/>
              <a:t>adalah</a:t>
            </a:r>
            <a:r>
              <a:rPr lang="en-US" dirty="0" smtClean="0"/>
              <a:t> </a:t>
            </a:r>
            <a:r>
              <a:rPr lang="en-US" dirty="0" err="1" smtClean="0"/>
              <a:t>konflik</a:t>
            </a:r>
            <a:r>
              <a:rPr lang="en-US" dirty="0" smtClean="0"/>
              <a:t> yang </a:t>
            </a:r>
            <a:r>
              <a:rPr lang="en-US" dirty="0" err="1" smtClean="0"/>
              <a:t>dipicu</a:t>
            </a:r>
            <a:r>
              <a:rPr lang="en-US" dirty="0" smtClean="0"/>
              <a:t> </a:t>
            </a:r>
            <a:r>
              <a:rPr lang="en-US" dirty="0" err="1" smtClean="0"/>
              <a:t>oleh</a:t>
            </a:r>
            <a:r>
              <a:rPr lang="en-US" dirty="0" smtClean="0"/>
              <a:t> </a:t>
            </a:r>
            <a:r>
              <a:rPr lang="en-US" dirty="0" err="1" smtClean="0"/>
              <a:t>perbedaan</a:t>
            </a:r>
            <a:r>
              <a:rPr lang="en-US" dirty="0" smtClean="0"/>
              <a:t> </a:t>
            </a:r>
            <a:r>
              <a:rPr lang="en-US" dirty="0" err="1" smtClean="0"/>
              <a:t>pandangan</a:t>
            </a:r>
            <a:r>
              <a:rPr lang="en-US" dirty="0" smtClean="0"/>
              <a:t> </a:t>
            </a:r>
            <a:r>
              <a:rPr lang="en-US" dirty="0" err="1" smtClean="0"/>
              <a:t>atau</a:t>
            </a:r>
            <a:r>
              <a:rPr lang="en-US" dirty="0" smtClean="0"/>
              <a:t> </a:t>
            </a:r>
            <a:r>
              <a:rPr lang="en-US" dirty="0" err="1" smtClean="0"/>
              <a:t>ideologi</a:t>
            </a:r>
            <a:r>
              <a:rPr lang="en-US" dirty="0" smtClean="0"/>
              <a:t> yang </a:t>
            </a:r>
            <a:r>
              <a:rPr lang="en-US" dirty="0" err="1" smtClean="0"/>
              <a:t>dianut</a:t>
            </a:r>
            <a:r>
              <a:rPr lang="en-US" dirty="0" smtClean="0"/>
              <a:t> </a:t>
            </a:r>
            <a:r>
              <a:rPr lang="en-US" dirty="0" err="1" smtClean="0"/>
              <a:t>antar</a:t>
            </a:r>
            <a:r>
              <a:rPr lang="en-US" dirty="0" smtClean="0"/>
              <a:t> </a:t>
            </a:r>
            <a:r>
              <a:rPr lang="en-US" dirty="0" err="1" smtClean="0"/>
              <a:t>pihak</a:t>
            </a:r>
            <a:r>
              <a:rPr lang="en-US" dirty="0" smtClean="0"/>
              <a:t>. </a:t>
            </a:r>
          </a:p>
          <a:p>
            <a:pPr algn="just"/>
            <a:r>
              <a:rPr lang="en-US" b="1" dirty="0" err="1" smtClean="0">
                <a:solidFill>
                  <a:srgbClr val="FF0000"/>
                </a:solidFill>
              </a:rPr>
              <a:t>Konflik</a:t>
            </a:r>
            <a:r>
              <a:rPr lang="en-US" b="1" dirty="0" smtClean="0">
                <a:solidFill>
                  <a:srgbClr val="FF0000"/>
                </a:solidFill>
              </a:rPr>
              <a:t> </a:t>
            </a:r>
            <a:r>
              <a:rPr lang="en-US" b="1" dirty="0" err="1" smtClean="0">
                <a:solidFill>
                  <a:srgbClr val="FF0000"/>
                </a:solidFill>
              </a:rPr>
              <a:t>politik</a:t>
            </a:r>
            <a:r>
              <a:rPr lang="en-US" b="1" dirty="0" smtClean="0">
                <a:solidFill>
                  <a:srgbClr val="FF0000"/>
                </a:solidFill>
              </a:rPr>
              <a:t> (</a:t>
            </a:r>
            <a:r>
              <a:rPr lang="en-US" b="1" i="1" dirty="0" smtClean="0">
                <a:solidFill>
                  <a:srgbClr val="FF0000"/>
                </a:solidFill>
              </a:rPr>
              <a:t>political conflict</a:t>
            </a:r>
            <a:r>
              <a:rPr lang="en-US" b="1" dirty="0" smtClean="0">
                <a:solidFill>
                  <a:srgbClr val="FF0000"/>
                </a:solidFill>
              </a:rPr>
              <a:t>)</a:t>
            </a:r>
            <a:r>
              <a:rPr lang="en-US" dirty="0" smtClean="0"/>
              <a:t> yang </a:t>
            </a:r>
            <a:r>
              <a:rPr lang="en-US" dirty="0" err="1" smtClean="0"/>
              <a:t>berlangsung</a:t>
            </a:r>
            <a:r>
              <a:rPr lang="en-US" dirty="0" smtClean="0"/>
              <a:t> </a:t>
            </a:r>
            <a:r>
              <a:rPr lang="en-US" dirty="0" err="1" smtClean="0"/>
              <a:t>dalam</a:t>
            </a:r>
            <a:r>
              <a:rPr lang="en-US" dirty="0" smtClean="0"/>
              <a:t> </a:t>
            </a:r>
            <a:r>
              <a:rPr lang="en-US" dirty="0" err="1" smtClean="0"/>
              <a:t>dinamika</a:t>
            </a:r>
            <a:r>
              <a:rPr lang="en-US" dirty="0" smtClean="0"/>
              <a:t> </a:t>
            </a:r>
            <a:r>
              <a:rPr lang="en-US" dirty="0" err="1" smtClean="0"/>
              <a:t>olah</a:t>
            </a:r>
            <a:r>
              <a:rPr lang="en-US" dirty="0" smtClean="0"/>
              <a:t> </a:t>
            </a:r>
            <a:r>
              <a:rPr lang="en-US" dirty="0" err="1" smtClean="0"/>
              <a:t>kekuasaan</a:t>
            </a:r>
            <a:r>
              <a:rPr lang="en-US" dirty="0" smtClean="0"/>
              <a:t> (</a:t>
            </a:r>
            <a:r>
              <a:rPr lang="en-US" i="1" dirty="0" smtClean="0"/>
              <a:t>power exercise</a:t>
            </a:r>
            <a:r>
              <a:rPr lang="en-US" dirty="0" smtClean="0"/>
              <a:t>). </a:t>
            </a:r>
          </a:p>
          <a:p>
            <a:pPr algn="just"/>
            <a:r>
              <a:rPr lang="en-US" b="1" i="1" dirty="0" smtClean="0">
                <a:solidFill>
                  <a:srgbClr val="FF0000"/>
                </a:solidFill>
              </a:rPr>
              <a:t>Gender conflict </a:t>
            </a:r>
            <a:r>
              <a:rPr lang="en-US" dirty="0" err="1" smtClean="0"/>
              <a:t>adalah</a:t>
            </a:r>
            <a:r>
              <a:rPr lang="en-US" dirty="0" smtClean="0"/>
              <a:t> </a:t>
            </a:r>
            <a:r>
              <a:rPr lang="en-US" dirty="0" err="1" smtClean="0"/>
              <a:t>konflik</a:t>
            </a:r>
            <a:r>
              <a:rPr lang="en-US" dirty="0" smtClean="0"/>
              <a:t> yang </a:t>
            </a:r>
            <a:r>
              <a:rPr lang="en-US" dirty="0" err="1" smtClean="0"/>
              <a:t>berlangsung</a:t>
            </a:r>
            <a:r>
              <a:rPr lang="en-US" dirty="0" smtClean="0"/>
              <a:t> </a:t>
            </a:r>
            <a:r>
              <a:rPr lang="en-US" dirty="0" err="1" smtClean="0"/>
              <a:t>antara</a:t>
            </a:r>
            <a:r>
              <a:rPr lang="en-US" dirty="0" smtClean="0"/>
              <a:t> </a:t>
            </a:r>
            <a:r>
              <a:rPr lang="en-US" dirty="0" err="1" smtClean="0"/>
              <a:t>dua</a:t>
            </a:r>
            <a:r>
              <a:rPr lang="en-US" dirty="0" smtClean="0"/>
              <a:t> </a:t>
            </a:r>
            <a:r>
              <a:rPr lang="en-US" dirty="0" err="1" smtClean="0"/>
              <a:t>penganut</a:t>
            </a:r>
            <a:r>
              <a:rPr lang="en-US" dirty="0" smtClean="0"/>
              <a:t> </a:t>
            </a:r>
            <a:r>
              <a:rPr lang="en-US" dirty="0" err="1" smtClean="0"/>
              <a:t>pandangan</a:t>
            </a:r>
            <a:r>
              <a:rPr lang="en-US" dirty="0" smtClean="0"/>
              <a:t> </a:t>
            </a:r>
            <a:r>
              <a:rPr lang="en-US" dirty="0" err="1" smtClean="0"/>
              <a:t>berbeda</a:t>
            </a:r>
            <a:r>
              <a:rPr lang="en-US" dirty="0" smtClean="0"/>
              <a:t> </a:t>
            </a:r>
            <a:r>
              <a:rPr lang="en-US" dirty="0" err="1" smtClean="0"/>
              <a:t>dengan</a:t>
            </a:r>
            <a:r>
              <a:rPr lang="en-US" dirty="0" smtClean="0"/>
              <a:t> basis </a:t>
            </a:r>
            <a:r>
              <a:rPr lang="en-US" dirty="0" err="1" smtClean="0"/>
              <a:t>perbedaan</a:t>
            </a:r>
            <a:r>
              <a:rPr lang="en-US" dirty="0" smtClean="0"/>
              <a:t> </a:t>
            </a:r>
            <a:r>
              <a:rPr lang="en-US" dirty="0" err="1" smtClean="0"/>
              <a:t>jenis</a:t>
            </a:r>
            <a:r>
              <a:rPr lang="en-US" dirty="0" smtClean="0"/>
              <a:t> </a:t>
            </a:r>
            <a:r>
              <a:rPr lang="en-US" dirty="0" err="1" smtClean="0"/>
              <a:t>kelamin</a:t>
            </a:r>
            <a:r>
              <a:rPr lang="en-US" dirty="0" smtClean="0"/>
              <a:t>. </a:t>
            </a: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823310" y="685800"/>
            <a:ext cx="6871724" cy="5791200"/>
          </a:xfrm>
        </p:spPr>
        <p:txBody>
          <a:bodyPr>
            <a:normAutofit/>
          </a:bodyPr>
          <a:lstStyle/>
          <a:p>
            <a:pPr algn="just"/>
            <a:r>
              <a:rPr lang="en-US" b="1" dirty="0" err="1" smtClean="0">
                <a:solidFill>
                  <a:srgbClr val="FF0000"/>
                </a:solidFill>
              </a:rPr>
              <a:t>Konflik-konflik</a:t>
            </a:r>
            <a:r>
              <a:rPr lang="en-US" b="1" dirty="0" smtClean="0">
                <a:solidFill>
                  <a:srgbClr val="FF0000"/>
                </a:solidFill>
              </a:rPr>
              <a:t> </a:t>
            </a:r>
            <a:r>
              <a:rPr lang="en-US" b="1" dirty="0" err="1" smtClean="0">
                <a:solidFill>
                  <a:srgbClr val="FF0000"/>
                </a:solidFill>
              </a:rPr>
              <a:t>antar</a:t>
            </a:r>
            <a:r>
              <a:rPr lang="en-US" b="1" dirty="0" smtClean="0">
                <a:solidFill>
                  <a:srgbClr val="FF0000"/>
                </a:solidFill>
              </a:rPr>
              <a:t> </a:t>
            </a:r>
            <a:r>
              <a:rPr lang="en-US" b="1" dirty="0" err="1" smtClean="0">
                <a:solidFill>
                  <a:srgbClr val="FF0000"/>
                </a:solidFill>
              </a:rPr>
              <a:t>komunitas</a:t>
            </a:r>
            <a:r>
              <a:rPr lang="en-US" b="1" dirty="0" smtClean="0">
                <a:solidFill>
                  <a:srgbClr val="FF0000"/>
                </a:solidFill>
              </a:rPr>
              <a:t> </a:t>
            </a:r>
            <a:r>
              <a:rPr lang="en-US" b="1" i="1" dirty="0" smtClean="0">
                <a:solidFill>
                  <a:srgbClr val="FF0000"/>
                </a:solidFill>
              </a:rPr>
              <a:t>(communal conflicts)</a:t>
            </a:r>
            <a:r>
              <a:rPr lang="en-US" dirty="0" smtClean="0"/>
              <a:t>, yang </a:t>
            </a:r>
            <a:r>
              <a:rPr lang="en-US" dirty="0" err="1" smtClean="0"/>
              <a:t>bisa</a:t>
            </a:r>
            <a:r>
              <a:rPr lang="en-US" dirty="0" smtClean="0"/>
              <a:t> </a:t>
            </a:r>
            <a:r>
              <a:rPr lang="en-US" dirty="0" err="1" smtClean="0"/>
              <a:t>disebabkan</a:t>
            </a:r>
            <a:r>
              <a:rPr lang="en-US" dirty="0" smtClean="0"/>
              <a:t> </a:t>
            </a:r>
            <a:r>
              <a:rPr lang="en-US" dirty="0" err="1" smtClean="0"/>
              <a:t>oleh</a:t>
            </a:r>
            <a:r>
              <a:rPr lang="en-US" dirty="0" smtClean="0"/>
              <a:t> </a:t>
            </a:r>
            <a:r>
              <a:rPr lang="en-US" dirty="0" err="1" smtClean="0"/>
              <a:t>berbagai</a:t>
            </a:r>
            <a:r>
              <a:rPr lang="en-US" dirty="0" smtClean="0"/>
              <a:t> </a:t>
            </a:r>
            <a:r>
              <a:rPr lang="en-US" dirty="0" err="1" smtClean="0"/>
              <a:t>faktor</a:t>
            </a:r>
            <a:r>
              <a:rPr lang="en-US" dirty="0" smtClean="0"/>
              <a:t>, </a:t>
            </a:r>
            <a:r>
              <a:rPr lang="en-US" dirty="0" err="1" smtClean="0"/>
              <a:t>seperti</a:t>
            </a:r>
            <a:r>
              <a:rPr lang="en-US" dirty="0" smtClean="0"/>
              <a:t> </a:t>
            </a:r>
            <a:r>
              <a:rPr lang="en-US" dirty="0" err="1" smtClean="0"/>
              <a:t>eksistensi</a:t>
            </a:r>
            <a:r>
              <a:rPr lang="en-US" dirty="0" smtClean="0"/>
              <a:t> </a:t>
            </a:r>
            <a:r>
              <a:rPr lang="en-US" dirty="0" err="1" smtClean="0"/>
              <a:t>identitas</a:t>
            </a:r>
            <a:r>
              <a:rPr lang="en-US" dirty="0" smtClean="0"/>
              <a:t> </a:t>
            </a:r>
            <a:r>
              <a:rPr lang="en-US" dirty="0" err="1" smtClean="0"/>
              <a:t>budaya</a:t>
            </a:r>
            <a:r>
              <a:rPr lang="en-US" dirty="0" smtClean="0"/>
              <a:t> </a:t>
            </a:r>
            <a:r>
              <a:rPr lang="en-US" dirty="0" err="1" smtClean="0"/>
              <a:t>komunitas</a:t>
            </a:r>
            <a:r>
              <a:rPr lang="id-ID" dirty="0" smtClean="0"/>
              <a:t> maupu</a:t>
            </a:r>
            <a:r>
              <a:rPr lang="en-US" dirty="0" smtClean="0"/>
              <a:t>n </a:t>
            </a:r>
            <a:r>
              <a:rPr lang="en-US" dirty="0" err="1" smtClean="0"/>
              <a:t>faktor</a:t>
            </a:r>
            <a:r>
              <a:rPr lang="en-US" dirty="0" smtClean="0"/>
              <a:t> </a:t>
            </a:r>
            <a:r>
              <a:rPr lang="en-US" dirty="0" err="1" smtClean="0"/>
              <a:t>sumber</a:t>
            </a:r>
            <a:r>
              <a:rPr lang="en-US" dirty="0" smtClean="0"/>
              <a:t> </a:t>
            </a:r>
            <a:r>
              <a:rPr lang="en-US" dirty="0" err="1" smtClean="0"/>
              <a:t>daya</a:t>
            </a:r>
            <a:r>
              <a:rPr lang="en-US" dirty="0" smtClean="0"/>
              <a:t> </a:t>
            </a:r>
            <a:r>
              <a:rPr lang="en-US" dirty="0" err="1" smtClean="0"/>
              <a:t>kehidupan</a:t>
            </a:r>
            <a:r>
              <a:rPr lang="en-US" dirty="0" smtClean="0"/>
              <a:t> (</a:t>
            </a:r>
            <a:r>
              <a:rPr lang="en-US" i="1" dirty="0" smtClean="0"/>
              <a:t>sources of sustenance</a:t>
            </a:r>
            <a:r>
              <a:rPr lang="en-US" dirty="0" smtClean="0"/>
              <a:t>). </a:t>
            </a:r>
          </a:p>
          <a:p>
            <a:pPr algn="just"/>
            <a:r>
              <a:rPr lang="en-US" b="1" dirty="0" err="1" smtClean="0">
                <a:solidFill>
                  <a:srgbClr val="FF0000"/>
                </a:solidFill>
              </a:rPr>
              <a:t>Konflik</a:t>
            </a:r>
            <a:r>
              <a:rPr lang="en-US" b="1" dirty="0" smtClean="0">
                <a:solidFill>
                  <a:srgbClr val="FF0000"/>
                </a:solidFill>
              </a:rPr>
              <a:t> </a:t>
            </a:r>
            <a:r>
              <a:rPr lang="en-US" b="1" dirty="0" err="1" smtClean="0">
                <a:solidFill>
                  <a:srgbClr val="FF0000"/>
                </a:solidFill>
              </a:rPr>
              <a:t>teritorial</a:t>
            </a:r>
            <a:r>
              <a:rPr lang="en-US" b="1" dirty="0" smtClean="0">
                <a:solidFill>
                  <a:srgbClr val="FF0000"/>
                </a:solidFill>
              </a:rPr>
              <a:t> (</a:t>
            </a:r>
            <a:r>
              <a:rPr lang="en-US" b="1" i="1" dirty="0" smtClean="0">
                <a:solidFill>
                  <a:srgbClr val="FF0000"/>
                </a:solidFill>
              </a:rPr>
              <a:t>territorial conflict</a:t>
            </a:r>
            <a:r>
              <a:rPr lang="en-US" b="1" dirty="0" smtClean="0">
                <a:solidFill>
                  <a:srgbClr val="FF0000"/>
                </a:solidFill>
              </a:rPr>
              <a:t>) </a:t>
            </a:r>
            <a:r>
              <a:rPr lang="en-US" dirty="0" err="1" smtClean="0"/>
              <a:t>adalah</a:t>
            </a:r>
            <a:r>
              <a:rPr lang="en-US" dirty="0" smtClean="0"/>
              <a:t> </a:t>
            </a:r>
            <a:r>
              <a:rPr lang="en-US" dirty="0" err="1" smtClean="0"/>
              <a:t>konflik</a:t>
            </a:r>
            <a:r>
              <a:rPr lang="en-US" dirty="0" smtClean="0"/>
              <a:t> </a:t>
            </a:r>
            <a:r>
              <a:rPr lang="en-US" dirty="0" err="1" smtClean="0"/>
              <a:t>sosial</a:t>
            </a:r>
            <a:r>
              <a:rPr lang="en-US" dirty="0" smtClean="0"/>
              <a:t> yang </a:t>
            </a:r>
            <a:r>
              <a:rPr lang="en-US" dirty="0" err="1" smtClean="0"/>
              <a:t>dilancarkan</a:t>
            </a:r>
            <a:r>
              <a:rPr lang="en-US" dirty="0" smtClean="0"/>
              <a:t> </a:t>
            </a:r>
            <a:r>
              <a:rPr lang="en-US" dirty="0" err="1" smtClean="0"/>
              <a:t>oleh</a:t>
            </a:r>
            <a:r>
              <a:rPr lang="en-US" dirty="0" smtClean="0"/>
              <a:t> </a:t>
            </a:r>
            <a:r>
              <a:rPr lang="en-US" dirty="0" err="1" smtClean="0"/>
              <a:t>komunitas</a:t>
            </a:r>
            <a:r>
              <a:rPr lang="en-US" dirty="0" smtClean="0"/>
              <a:t> </a:t>
            </a:r>
            <a:r>
              <a:rPr lang="en-US" dirty="0" err="1" smtClean="0"/>
              <a:t>atau</a:t>
            </a:r>
            <a:r>
              <a:rPr lang="en-US" dirty="0" smtClean="0"/>
              <a:t> </a:t>
            </a:r>
            <a:r>
              <a:rPr lang="en-US" dirty="0" err="1" smtClean="0"/>
              <a:t>masyarakat</a:t>
            </a:r>
            <a:r>
              <a:rPr lang="en-US" dirty="0" smtClean="0"/>
              <a:t> </a:t>
            </a:r>
            <a:r>
              <a:rPr lang="en-US" dirty="0" err="1" smtClean="0"/>
              <a:t>lokal</a:t>
            </a:r>
            <a:r>
              <a:rPr lang="en-US" dirty="0" smtClean="0"/>
              <a:t> </a:t>
            </a:r>
            <a:r>
              <a:rPr lang="en-US" dirty="0" err="1" smtClean="0"/>
              <a:t>untuk</a:t>
            </a:r>
            <a:r>
              <a:rPr lang="en-US" dirty="0" smtClean="0"/>
              <a:t> </a:t>
            </a:r>
            <a:r>
              <a:rPr lang="en-US" dirty="0" err="1" smtClean="0"/>
              <a:t>mempertahankan</a:t>
            </a:r>
            <a:r>
              <a:rPr lang="en-US" dirty="0" smtClean="0"/>
              <a:t> </a:t>
            </a:r>
            <a:r>
              <a:rPr lang="en-US" dirty="0" err="1" smtClean="0"/>
              <a:t>kawasan</a:t>
            </a:r>
            <a:r>
              <a:rPr lang="en-US" dirty="0" smtClean="0"/>
              <a:t> </a:t>
            </a:r>
            <a:r>
              <a:rPr lang="en-US" dirty="0" err="1" smtClean="0"/>
              <a:t>tempat</a:t>
            </a:r>
            <a:r>
              <a:rPr lang="en-US" dirty="0" smtClean="0"/>
              <a:t> </a:t>
            </a:r>
            <a:r>
              <a:rPr lang="en-US" dirty="0" err="1" smtClean="0"/>
              <a:t>mereka</a:t>
            </a:r>
            <a:r>
              <a:rPr lang="en-US" dirty="0" smtClean="0"/>
              <a:t> </a:t>
            </a:r>
            <a:r>
              <a:rPr lang="en-US" dirty="0" err="1" smtClean="0"/>
              <a:t>membina</a:t>
            </a:r>
            <a:r>
              <a:rPr lang="en-US" dirty="0" smtClean="0"/>
              <a:t> </a:t>
            </a:r>
            <a:r>
              <a:rPr lang="en-US" dirty="0" err="1" smtClean="0"/>
              <a:t>kehidupan</a:t>
            </a:r>
            <a:r>
              <a:rPr lang="en-US" dirty="0" smtClean="0"/>
              <a:t> </a:t>
            </a:r>
            <a:r>
              <a:rPr lang="en-US" dirty="0" err="1" smtClean="0"/>
              <a:t>selama</a:t>
            </a:r>
            <a:r>
              <a:rPr lang="en-US" dirty="0" smtClean="0"/>
              <a:t> </a:t>
            </a:r>
            <a:r>
              <a:rPr lang="en-US" dirty="0" err="1" smtClean="0"/>
              <a:t>ini</a:t>
            </a:r>
            <a:r>
              <a:rPr lang="en-US" dirty="0" smtClean="0"/>
              <a:t>.</a:t>
            </a: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823310" y="762000"/>
            <a:ext cx="6871724" cy="5715000"/>
          </a:xfrm>
        </p:spPr>
        <p:txBody>
          <a:bodyPr>
            <a:normAutofit/>
          </a:bodyPr>
          <a:lstStyle/>
          <a:p>
            <a:pPr algn="just"/>
            <a:r>
              <a:rPr lang="en-US" b="1" i="1" dirty="0" smtClean="0">
                <a:solidFill>
                  <a:srgbClr val="FF0000"/>
                </a:solidFill>
              </a:rPr>
              <a:t>Inter-state conflict </a:t>
            </a:r>
            <a:r>
              <a:rPr lang="en-US" dirty="0" err="1" smtClean="0"/>
              <a:t>adalah</a:t>
            </a:r>
            <a:r>
              <a:rPr lang="en-US" dirty="0" smtClean="0"/>
              <a:t> </a:t>
            </a:r>
            <a:r>
              <a:rPr lang="en-US" dirty="0" err="1" smtClean="0"/>
              <a:t>konflik</a:t>
            </a:r>
            <a:r>
              <a:rPr lang="en-US" dirty="0" smtClean="0"/>
              <a:t> yang </a:t>
            </a:r>
            <a:r>
              <a:rPr lang="en-US" dirty="0" err="1" smtClean="0"/>
              <a:t>berlangsung</a:t>
            </a:r>
            <a:r>
              <a:rPr lang="en-US" dirty="0" smtClean="0"/>
              <a:t> </a:t>
            </a:r>
            <a:r>
              <a:rPr lang="en-US" dirty="0" err="1" smtClean="0"/>
              <a:t>antara</a:t>
            </a:r>
            <a:r>
              <a:rPr lang="en-US" dirty="0" smtClean="0"/>
              <a:t> </a:t>
            </a:r>
            <a:r>
              <a:rPr lang="en-US" dirty="0" err="1" smtClean="0"/>
              <a:t>dua</a:t>
            </a:r>
            <a:r>
              <a:rPr lang="en-US" dirty="0" smtClean="0"/>
              <a:t> </a:t>
            </a:r>
            <a:r>
              <a:rPr lang="en-US" dirty="0" err="1" smtClean="0"/>
              <a:t>negara</a:t>
            </a:r>
            <a:r>
              <a:rPr lang="en-US" dirty="0" smtClean="0"/>
              <a:t> </a:t>
            </a:r>
            <a:r>
              <a:rPr lang="en-US" dirty="0" err="1" smtClean="0"/>
              <a:t>dengan</a:t>
            </a:r>
            <a:r>
              <a:rPr lang="en-US" dirty="0" smtClean="0"/>
              <a:t> </a:t>
            </a:r>
            <a:r>
              <a:rPr lang="en-US" dirty="0" err="1" smtClean="0"/>
              <a:t>kepentingan</a:t>
            </a:r>
            <a:r>
              <a:rPr lang="en-US" dirty="0" smtClean="0"/>
              <a:t>, </a:t>
            </a:r>
            <a:r>
              <a:rPr lang="en-US" dirty="0" err="1" smtClean="0"/>
              <a:t>ideologi</a:t>
            </a:r>
            <a:r>
              <a:rPr lang="id-ID" dirty="0" smtClean="0"/>
              <a:t>,</a:t>
            </a:r>
            <a:r>
              <a:rPr lang="en-US" dirty="0" smtClean="0"/>
              <a:t> </a:t>
            </a:r>
            <a:r>
              <a:rPr lang="en-US" dirty="0" err="1" smtClean="0"/>
              <a:t>dan</a:t>
            </a:r>
            <a:r>
              <a:rPr lang="en-US" dirty="0" smtClean="0"/>
              <a:t> </a:t>
            </a:r>
            <a:r>
              <a:rPr lang="en-US" dirty="0" err="1" smtClean="0"/>
              <a:t>sistem</a:t>
            </a:r>
            <a:r>
              <a:rPr lang="en-US" dirty="0" smtClean="0"/>
              <a:t> </a:t>
            </a:r>
            <a:r>
              <a:rPr lang="en-US" dirty="0" err="1" smtClean="0"/>
              <a:t>ekonomi</a:t>
            </a:r>
            <a:r>
              <a:rPr lang="en-US" dirty="0" smtClean="0"/>
              <a:t> yang </a:t>
            </a:r>
            <a:r>
              <a:rPr lang="en-US" dirty="0" err="1" smtClean="0"/>
              <a:t>berbeda</a:t>
            </a:r>
            <a:r>
              <a:rPr lang="en-US" dirty="0" smtClean="0"/>
              <a:t> </a:t>
            </a:r>
            <a:r>
              <a:rPr lang="en-US" dirty="0" err="1" smtClean="0"/>
              <a:t>dan</a:t>
            </a:r>
            <a:r>
              <a:rPr lang="en-US" dirty="0" smtClean="0"/>
              <a:t> </a:t>
            </a:r>
            <a:r>
              <a:rPr lang="en-US" dirty="0" err="1" smtClean="0"/>
              <a:t>saling</a:t>
            </a:r>
            <a:r>
              <a:rPr lang="en-US" dirty="0" smtClean="0"/>
              <a:t> </a:t>
            </a:r>
            <a:r>
              <a:rPr lang="en-US" dirty="0" err="1" smtClean="0"/>
              <a:t>berbenturan</a:t>
            </a:r>
            <a:r>
              <a:rPr lang="en-US" dirty="0" smtClean="0"/>
              <a:t>.</a:t>
            </a:r>
          </a:p>
          <a:p>
            <a:pPr algn="just"/>
            <a:r>
              <a:rPr lang="en-US" dirty="0" err="1" smtClean="0"/>
              <a:t>Dalam</a:t>
            </a:r>
            <a:r>
              <a:rPr lang="en-US" dirty="0" smtClean="0"/>
              <a:t> </a:t>
            </a:r>
            <a:r>
              <a:rPr lang="en-US" dirty="0" err="1" smtClean="0"/>
              <a:t>kecenderungan</a:t>
            </a:r>
            <a:r>
              <a:rPr lang="en-US" dirty="0" smtClean="0"/>
              <a:t> global, </a:t>
            </a:r>
            <a:r>
              <a:rPr lang="en-US" i="1" dirty="0" smtClean="0"/>
              <a:t>inter-state conflict </a:t>
            </a:r>
            <a:r>
              <a:rPr lang="en-US" dirty="0" err="1" smtClean="0"/>
              <a:t>bisa</a:t>
            </a:r>
            <a:r>
              <a:rPr lang="en-US" dirty="0" smtClean="0"/>
              <a:t> </a:t>
            </a:r>
            <a:r>
              <a:rPr lang="en-US" dirty="0" err="1" smtClean="0"/>
              <a:t>berkembang</a:t>
            </a:r>
            <a:r>
              <a:rPr lang="en-US" dirty="0" smtClean="0"/>
              <a:t> </a:t>
            </a:r>
            <a:r>
              <a:rPr lang="en-US" dirty="0" err="1" smtClean="0"/>
              <a:t>menjadi</a:t>
            </a:r>
            <a:r>
              <a:rPr lang="en-US" dirty="0" smtClean="0"/>
              <a:t> </a:t>
            </a:r>
            <a:r>
              <a:rPr lang="en-US" b="1" i="1" dirty="0" smtClean="0">
                <a:solidFill>
                  <a:srgbClr val="FF0000"/>
                </a:solidFill>
              </a:rPr>
              <a:t>regional conflict </a:t>
            </a:r>
            <a:r>
              <a:rPr lang="id-ID" b="1" dirty="0" smtClean="0">
                <a:solidFill>
                  <a:srgbClr val="FF0000"/>
                </a:solidFill>
              </a:rPr>
              <a:t>atau konflik antar kawasan </a:t>
            </a:r>
            <a:r>
              <a:rPr lang="id-ID" dirty="0" smtClean="0"/>
              <a:t>maupun negara-negara yang bersekutu,</a:t>
            </a:r>
            <a:r>
              <a:rPr lang="id-ID" i="1" dirty="0" smtClean="0"/>
              <a:t> </a:t>
            </a:r>
            <a:r>
              <a:rPr lang="en-US" dirty="0" err="1" smtClean="0"/>
              <a:t>sebagaimana</a:t>
            </a:r>
            <a:r>
              <a:rPr lang="en-US" dirty="0" smtClean="0"/>
              <a:t> </a:t>
            </a:r>
            <a:r>
              <a:rPr lang="en-US" dirty="0" err="1" smtClean="0"/>
              <a:t>terjadi</a:t>
            </a:r>
            <a:r>
              <a:rPr lang="en-US" dirty="0" smtClean="0"/>
              <a:t> </a:t>
            </a:r>
            <a:r>
              <a:rPr lang="en-US" dirty="0" err="1" smtClean="0"/>
              <a:t>pada</a:t>
            </a:r>
            <a:r>
              <a:rPr lang="en-US" dirty="0" smtClean="0"/>
              <a:t> era ‘</a:t>
            </a:r>
            <a:r>
              <a:rPr lang="en-US" dirty="0" err="1" smtClean="0"/>
              <a:t>perang</a:t>
            </a:r>
            <a:r>
              <a:rPr lang="en-US" dirty="0" smtClean="0"/>
              <a:t> </a:t>
            </a:r>
            <a:r>
              <a:rPr lang="en-US" dirty="0" err="1" smtClean="0"/>
              <a:t>dingin</a:t>
            </a:r>
            <a:r>
              <a:rPr lang="en-US" dirty="0" smtClean="0"/>
              <a:t>’ (Blok </a:t>
            </a:r>
            <a:r>
              <a:rPr lang="en-US" dirty="0" err="1" smtClean="0"/>
              <a:t>Uni</a:t>
            </a:r>
            <a:r>
              <a:rPr lang="en-US" dirty="0" smtClean="0"/>
              <a:t> Soviet versus Blok </a:t>
            </a:r>
            <a:r>
              <a:rPr lang="en-US" dirty="0" err="1" smtClean="0"/>
              <a:t>Amerika</a:t>
            </a:r>
            <a:r>
              <a:rPr lang="en-US" dirty="0" smtClean="0"/>
              <a:t> </a:t>
            </a:r>
            <a:r>
              <a:rPr lang="en-US" dirty="0" err="1" smtClean="0"/>
              <a:t>Serikat</a:t>
            </a:r>
            <a:r>
              <a:rPr lang="en-US" dirty="0" smtClean="0"/>
              <a:t>).</a:t>
            </a: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2209800"/>
            <a:ext cx="8229600" cy="2209800"/>
          </a:xfrm>
        </p:spPr>
        <p:txBody>
          <a:bodyPr>
            <a:normAutofit/>
          </a:bodyPr>
          <a:lstStyle/>
          <a:p>
            <a:r>
              <a:rPr lang="en-US" b="1" dirty="0" err="1" smtClean="0">
                <a:solidFill>
                  <a:srgbClr val="FF0000"/>
                </a:solidFill>
              </a:rPr>
              <a:t>Berdasarkan</a:t>
            </a:r>
            <a:r>
              <a:rPr lang="en-US" b="1" dirty="0" smtClean="0">
                <a:solidFill>
                  <a:srgbClr val="FF0000"/>
                </a:solidFill>
              </a:rPr>
              <a:t> </a:t>
            </a:r>
            <a:r>
              <a:rPr lang="en-US" b="1" dirty="0" err="1" smtClean="0">
                <a:solidFill>
                  <a:srgbClr val="FF0000"/>
                </a:solidFill>
              </a:rPr>
              <a:t>kecepatan</a:t>
            </a:r>
            <a:r>
              <a:rPr lang="en-US" b="1" dirty="0" smtClean="0">
                <a:solidFill>
                  <a:srgbClr val="FF0000"/>
                </a:solidFill>
              </a:rPr>
              <a:t> </a:t>
            </a:r>
            <a:r>
              <a:rPr lang="en-US" b="1" dirty="0" err="1" smtClean="0">
                <a:solidFill>
                  <a:srgbClr val="FF0000"/>
                </a:solidFill>
              </a:rPr>
              <a:t>reaksi</a:t>
            </a:r>
            <a:r>
              <a:rPr lang="en-US" b="1" dirty="0" smtClean="0">
                <a:solidFill>
                  <a:srgbClr val="FF0000"/>
                </a:solidFill>
              </a:rPr>
              <a:t> yang </a:t>
            </a:r>
            <a:r>
              <a:rPr lang="en-US" b="1" dirty="0" err="1" smtClean="0">
                <a:solidFill>
                  <a:srgbClr val="FF0000"/>
                </a:solidFill>
              </a:rPr>
              <a:t>diberikan</a:t>
            </a:r>
            <a:r>
              <a:rPr lang="en-US" b="1" dirty="0" smtClean="0">
                <a:solidFill>
                  <a:srgbClr val="FF0000"/>
                </a:solidFill>
              </a:rPr>
              <a:t> </a:t>
            </a:r>
            <a:r>
              <a:rPr lang="en-US" b="1" dirty="0" err="1" smtClean="0">
                <a:solidFill>
                  <a:srgbClr val="FF0000"/>
                </a:solidFill>
              </a:rPr>
              <a:t>para</a:t>
            </a:r>
            <a:r>
              <a:rPr lang="en-US" b="1" dirty="0" smtClean="0">
                <a:solidFill>
                  <a:srgbClr val="FF0000"/>
                </a:solidFill>
              </a:rPr>
              <a:t> </a:t>
            </a:r>
            <a:r>
              <a:rPr lang="en-US" b="1" dirty="0" err="1" smtClean="0">
                <a:solidFill>
                  <a:srgbClr val="FF0000"/>
                </a:solidFill>
              </a:rPr>
              <a:t>pihak</a:t>
            </a:r>
            <a:r>
              <a:rPr lang="en-US" b="1" dirty="0" smtClean="0">
                <a:solidFill>
                  <a:srgbClr val="FF0000"/>
                </a:solidFill>
              </a:rPr>
              <a:t> </a:t>
            </a:r>
            <a:r>
              <a:rPr lang="en-US" b="1" dirty="0" err="1" smtClean="0">
                <a:solidFill>
                  <a:srgbClr val="FF0000"/>
                </a:solidFill>
              </a:rPr>
              <a:t>atas</a:t>
            </a:r>
            <a:r>
              <a:rPr lang="en-US" b="1" dirty="0" smtClean="0">
                <a:solidFill>
                  <a:srgbClr val="FF0000"/>
                </a:solidFill>
              </a:rPr>
              <a:t> </a:t>
            </a:r>
            <a:r>
              <a:rPr lang="en-US" b="1" dirty="0" err="1" smtClean="0">
                <a:solidFill>
                  <a:srgbClr val="FF0000"/>
                </a:solidFill>
              </a:rPr>
              <a:t>ketidaksepahaman</a:t>
            </a:r>
            <a:r>
              <a:rPr lang="en-US" b="1" dirty="0" smtClean="0">
                <a:solidFill>
                  <a:srgbClr val="FF0000"/>
                </a:solidFill>
              </a:rPr>
              <a:t> yang </a:t>
            </a:r>
            <a:r>
              <a:rPr lang="en-US" b="1" dirty="0" err="1" smtClean="0">
                <a:solidFill>
                  <a:srgbClr val="FF0000"/>
                </a:solidFill>
              </a:rPr>
              <a:t>terbentuk</a:t>
            </a:r>
            <a:endParaRPr lang="en-US" b="1" dirty="0">
              <a:solidFill>
                <a:srgbClr val="FF0000"/>
              </a:solidFill>
            </a:endParaRP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823310" y="762000"/>
            <a:ext cx="6871724" cy="5715000"/>
          </a:xfrm>
        </p:spPr>
        <p:txBody>
          <a:bodyPr>
            <a:normAutofit/>
          </a:bodyPr>
          <a:lstStyle/>
          <a:p>
            <a:pPr algn="just"/>
            <a:r>
              <a:rPr lang="id-ID" b="1" dirty="0" smtClean="0">
                <a:solidFill>
                  <a:srgbClr val="FF0000"/>
                </a:solidFill>
              </a:rPr>
              <a:t>Gerakan sosial damai (</a:t>
            </a:r>
            <a:r>
              <a:rPr lang="id-ID" b="1" i="1" dirty="0" smtClean="0">
                <a:solidFill>
                  <a:srgbClr val="FF0000"/>
                </a:solidFill>
              </a:rPr>
              <a:t>peaceful collective action</a:t>
            </a:r>
            <a:r>
              <a:rPr lang="id-ID" b="1" dirty="0" smtClean="0">
                <a:solidFill>
                  <a:srgbClr val="FF0000"/>
                </a:solidFill>
              </a:rPr>
              <a:t>) </a:t>
            </a:r>
            <a:r>
              <a:rPr lang="id-ID" dirty="0" smtClean="0"/>
              <a:t>berupa aksi penentangan, yang dapat berlangsung dalam bentuk aksi korektif (berupaya menyampaikan tuntutan tertulis, petisi), pemogokan (mogok makan, mogok bekerja), atau aksi lainnya (aksi teatrikat atau aksi tutup mulut). Bila tidak mendapat tanggapan yang memuaskan, maka aksi damai dapat dimungkinkan berkembang menjadi aksi membuat gangguan umum </a:t>
            </a:r>
            <a:r>
              <a:rPr lang="id-ID" i="1" dirty="0" smtClean="0"/>
              <a:t>(strikes and civil disorders) </a:t>
            </a:r>
            <a:r>
              <a:rPr lang="id-ID" dirty="0" smtClean="0"/>
              <a:t>berwujud demonstrasi ataupun huru-hara.</a:t>
            </a: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823310" y="304800"/>
            <a:ext cx="6871724" cy="6324600"/>
          </a:xfrm>
        </p:spPr>
        <p:txBody>
          <a:bodyPr>
            <a:normAutofit lnSpcReduction="10000"/>
          </a:bodyPr>
          <a:lstStyle/>
          <a:p>
            <a:pPr lvl="0" algn="just"/>
            <a:r>
              <a:rPr lang="en-US" b="1" dirty="0" err="1" smtClean="0">
                <a:solidFill>
                  <a:srgbClr val="FF0000"/>
                </a:solidFill>
              </a:rPr>
              <a:t>Demonstrasi</a:t>
            </a:r>
            <a:r>
              <a:rPr lang="en-US" b="1" dirty="0" smtClean="0">
                <a:solidFill>
                  <a:srgbClr val="FF0000"/>
                </a:solidFill>
              </a:rPr>
              <a:t> </a:t>
            </a:r>
            <a:r>
              <a:rPr lang="en-US" b="1" i="1" dirty="0" smtClean="0">
                <a:solidFill>
                  <a:srgbClr val="FF0000"/>
                </a:solidFill>
              </a:rPr>
              <a:t>(demonstrations) </a:t>
            </a:r>
            <a:r>
              <a:rPr lang="en-US" b="1" dirty="0" err="1" smtClean="0">
                <a:solidFill>
                  <a:srgbClr val="FF0000"/>
                </a:solidFill>
              </a:rPr>
              <a:t>atau</a:t>
            </a:r>
            <a:r>
              <a:rPr lang="en-US" b="1" dirty="0" smtClean="0">
                <a:solidFill>
                  <a:srgbClr val="FF0000"/>
                </a:solidFill>
              </a:rPr>
              <a:t> </a:t>
            </a:r>
            <a:r>
              <a:rPr lang="en-US" b="1" dirty="0" err="1" smtClean="0">
                <a:solidFill>
                  <a:srgbClr val="FF0000"/>
                </a:solidFill>
              </a:rPr>
              <a:t>protes</a:t>
            </a:r>
            <a:r>
              <a:rPr lang="en-US" b="1" dirty="0" smtClean="0">
                <a:solidFill>
                  <a:srgbClr val="FF0000"/>
                </a:solidFill>
              </a:rPr>
              <a:t> </a:t>
            </a:r>
            <a:r>
              <a:rPr lang="en-US" b="1" dirty="0" err="1" smtClean="0">
                <a:solidFill>
                  <a:srgbClr val="FF0000"/>
                </a:solidFill>
              </a:rPr>
              <a:t>bersama</a:t>
            </a:r>
            <a:r>
              <a:rPr lang="en-US" b="1" dirty="0" smtClean="0">
                <a:solidFill>
                  <a:srgbClr val="FF0000"/>
                </a:solidFill>
              </a:rPr>
              <a:t> </a:t>
            </a:r>
            <a:r>
              <a:rPr lang="en-US" b="1" i="1" dirty="0" smtClean="0">
                <a:solidFill>
                  <a:srgbClr val="FF0000"/>
                </a:solidFill>
              </a:rPr>
              <a:t>(protest gatherings) </a:t>
            </a:r>
            <a:r>
              <a:rPr lang="en-US" dirty="0" err="1" smtClean="0"/>
              <a:t>adalah</a:t>
            </a:r>
            <a:r>
              <a:rPr lang="en-US" dirty="0" smtClean="0"/>
              <a:t> </a:t>
            </a:r>
            <a:r>
              <a:rPr lang="en-US" dirty="0" err="1" smtClean="0"/>
              <a:t>kegiatan</a:t>
            </a:r>
            <a:r>
              <a:rPr lang="en-US" dirty="0" smtClean="0"/>
              <a:t> yang </a:t>
            </a:r>
            <a:r>
              <a:rPr lang="en-US" dirty="0" err="1" smtClean="0"/>
              <a:t>mengekspresikan</a:t>
            </a:r>
            <a:r>
              <a:rPr lang="en-US" dirty="0" smtClean="0"/>
              <a:t> </a:t>
            </a:r>
            <a:r>
              <a:rPr lang="en-US" dirty="0" err="1" smtClean="0"/>
              <a:t>ketidaksepahaman</a:t>
            </a:r>
            <a:r>
              <a:rPr lang="en-US" dirty="0" smtClean="0"/>
              <a:t> </a:t>
            </a:r>
            <a:r>
              <a:rPr lang="en-US" dirty="0" err="1" smtClean="0"/>
              <a:t>suatu</a:t>
            </a:r>
            <a:r>
              <a:rPr lang="en-US" dirty="0" smtClean="0"/>
              <a:t> </a:t>
            </a:r>
            <a:r>
              <a:rPr lang="en-US" dirty="0" err="1" smtClean="0"/>
              <a:t>kelompok</a:t>
            </a:r>
            <a:r>
              <a:rPr lang="en-US" dirty="0" smtClean="0"/>
              <a:t> </a:t>
            </a:r>
            <a:r>
              <a:rPr lang="en-US" dirty="0" err="1" smtClean="0"/>
              <a:t>atas</a:t>
            </a:r>
            <a:r>
              <a:rPr lang="en-US" dirty="0" smtClean="0"/>
              <a:t> </a:t>
            </a:r>
            <a:r>
              <a:rPr lang="en-US" dirty="0" err="1" smtClean="0"/>
              <a:t>isu-isu</a:t>
            </a:r>
            <a:r>
              <a:rPr lang="en-US" dirty="0" smtClean="0"/>
              <a:t> </a:t>
            </a:r>
            <a:r>
              <a:rPr lang="en-US" dirty="0" err="1" smtClean="0"/>
              <a:t>tertentu</a:t>
            </a:r>
            <a:r>
              <a:rPr lang="en-US" dirty="0" smtClean="0"/>
              <a:t>. </a:t>
            </a:r>
            <a:r>
              <a:rPr lang="en-US" dirty="0" err="1" smtClean="0"/>
              <a:t>Demonstrasi</a:t>
            </a:r>
            <a:r>
              <a:rPr lang="en-US" dirty="0" smtClean="0"/>
              <a:t> </a:t>
            </a:r>
            <a:r>
              <a:rPr lang="en-US" dirty="0" err="1" smtClean="0"/>
              <a:t>biasanya</a:t>
            </a:r>
            <a:r>
              <a:rPr lang="en-US" dirty="0" smtClean="0"/>
              <a:t> </a:t>
            </a:r>
            <a:r>
              <a:rPr lang="en-US" dirty="0" err="1" smtClean="0"/>
              <a:t>masih</a:t>
            </a:r>
            <a:r>
              <a:rPr lang="en-US" dirty="0" smtClean="0"/>
              <a:t> </a:t>
            </a:r>
            <a:r>
              <a:rPr lang="en-US" dirty="0" err="1" smtClean="0"/>
              <a:t>bersifat</a:t>
            </a:r>
            <a:r>
              <a:rPr lang="en-US" dirty="0" smtClean="0"/>
              <a:t> </a:t>
            </a:r>
            <a:r>
              <a:rPr lang="en-US" dirty="0" err="1" smtClean="0"/>
              <a:t>lokal</a:t>
            </a:r>
            <a:r>
              <a:rPr lang="en-US" dirty="0" smtClean="0"/>
              <a:t> </a:t>
            </a:r>
            <a:r>
              <a:rPr lang="en-US" dirty="0" err="1" smtClean="0"/>
              <a:t>dan</a:t>
            </a:r>
            <a:r>
              <a:rPr lang="en-US" dirty="0" smtClean="0"/>
              <a:t> </a:t>
            </a:r>
            <a:r>
              <a:rPr lang="en-US" dirty="0" err="1" smtClean="0"/>
              <a:t>sporadis</a:t>
            </a:r>
            <a:r>
              <a:rPr lang="en-US" dirty="0" smtClean="0"/>
              <a:t>, </a:t>
            </a:r>
            <a:r>
              <a:rPr lang="en-US" dirty="0" err="1" smtClean="0"/>
              <a:t>meski</a:t>
            </a:r>
            <a:r>
              <a:rPr lang="en-US" dirty="0" smtClean="0"/>
              <a:t> </a:t>
            </a:r>
            <a:r>
              <a:rPr lang="en-US" dirty="0" err="1" smtClean="0"/>
              <a:t>tidak</a:t>
            </a:r>
            <a:r>
              <a:rPr lang="en-US" dirty="0" smtClean="0"/>
              <a:t> </a:t>
            </a:r>
            <a:r>
              <a:rPr lang="en-US" dirty="0" err="1" smtClean="0"/>
              <a:t>tertutup</a:t>
            </a:r>
            <a:r>
              <a:rPr lang="en-US" dirty="0" smtClean="0"/>
              <a:t> </a:t>
            </a:r>
            <a:r>
              <a:rPr lang="en-US" dirty="0" err="1" smtClean="0"/>
              <a:t>kemungkinan</a:t>
            </a:r>
            <a:r>
              <a:rPr lang="en-US" dirty="0" smtClean="0"/>
              <a:t> </a:t>
            </a:r>
            <a:r>
              <a:rPr lang="en-US" dirty="0" err="1" smtClean="0"/>
              <a:t>dapat</a:t>
            </a:r>
            <a:r>
              <a:rPr lang="en-US" dirty="0" smtClean="0"/>
              <a:t> </a:t>
            </a:r>
            <a:r>
              <a:rPr lang="en-US" dirty="0" err="1" smtClean="0"/>
              <a:t>meluas</a:t>
            </a:r>
            <a:r>
              <a:rPr lang="en-US" dirty="0" smtClean="0"/>
              <a:t>. </a:t>
            </a:r>
          </a:p>
          <a:p>
            <a:pPr algn="just"/>
            <a:r>
              <a:rPr lang="en-US" b="1" dirty="0" err="1" smtClean="0">
                <a:solidFill>
                  <a:srgbClr val="FF0000"/>
                </a:solidFill>
              </a:rPr>
              <a:t>Kerusuhan</a:t>
            </a:r>
            <a:r>
              <a:rPr lang="en-US" b="1" dirty="0" smtClean="0">
                <a:solidFill>
                  <a:srgbClr val="FF0000"/>
                </a:solidFill>
              </a:rPr>
              <a:t> </a:t>
            </a:r>
            <a:r>
              <a:rPr lang="en-US" b="1" dirty="0" err="1" smtClean="0">
                <a:solidFill>
                  <a:srgbClr val="FF0000"/>
                </a:solidFill>
              </a:rPr>
              <a:t>dan</a:t>
            </a:r>
            <a:r>
              <a:rPr lang="en-US" b="1" dirty="0" smtClean="0">
                <a:solidFill>
                  <a:srgbClr val="FF0000"/>
                </a:solidFill>
              </a:rPr>
              <a:t> </a:t>
            </a:r>
            <a:r>
              <a:rPr lang="en-US" b="1" dirty="0" err="1" smtClean="0">
                <a:solidFill>
                  <a:srgbClr val="FF0000"/>
                </a:solidFill>
              </a:rPr>
              <a:t>huru-hara</a:t>
            </a:r>
            <a:r>
              <a:rPr lang="en-US" b="1" dirty="0" smtClean="0">
                <a:solidFill>
                  <a:srgbClr val="FF0000"/>
                </a:solidFill>
              </a:rPr>
              <a:t> </a:t>
            </a:r>
            <a:r>
              <a:rPr lang="en-US" b="1" i="1" dirty="0" smtClean="0">
                <a:solidFill>
                  <a:srgbClr val="FF0000"/>
                </a:solidFill>
              </a:rPr>
              <a:t>(riots)</a:t>
            </a:r>
            <a:r>
              <a:rPr lang="en-US" dirty="0" smtClean="0"/>
              <a:t>, </a:t>
            </a:r>
            <a:r>
              <a:rPr lang="en-US" dirty="0" err="1" smtClean="0"/>
              <a:t>yakni</a:t>
            </a:r>
            <a:r>
              <a:rPr lang="en-US" dirty="0" smtClean="0"/>
              <a:t> </a:t>
            </a:r>
            <a:r>
              <a:rPr lang="en-US" dirty="0" err="1" smtClean="0"/>
              <a:t>peningkatan</a:t>
            </a:r>
            <a:r>
              <a:rPr lang="en-US" dirty="0" smtClean="0"/>
              <a:t> </a:t>
            </a:r>
            <a:r>
              <a:rPr lang="en-US" dirty="0" err="1" smtClean="0"/>
              <a:t>derajat</a:t>
            </a:r>
            <a:r>
              <a:rPr lang="en-US" dirty="0" smtClean="0"/>
              <a:t> </a:t>
            </a:r>
            <a:r>
              <a:rPr lang="en-US" dirty="0" err="1" smtClean="0"/>
              <a:t>kekerasan</a:t>
            </a:r>
            <a:r>
              <a:rPr lang="en-US" dirty="0" smtClean="0"/>
              <a:t> (</a:t>
            </a:r>
            <a:r>
              <a:rPr lang="en-US" i="1" dirty="0" smtClean="0"/>
              <a:t>degree of violence</a:t>
            </a:r>
            <a:r>
              <a:rPr lang="en-US" dirty="0" smtClean="0"/>
              <a:t>) </a:t>
            </a:r>
            <a:r>
              <a:rPr lang="en-US" dirty="0" err="1" smtClean="0"/>
              <a:t>dari</a:t>
            </a:r>
            <a:r>
              <a:rPr lang="en-US" dirty="0" smtClean="0"/>
              <a:t> </a:t>
            </a:r>
            <a:r>
              <a:rPr lang="en-US" dirty="0" err="1" smtClean="0"/>
              <a:t>sekedar</a:t>
            </a:r>
            <a:r>
              <a:rPr lang="en-US" dirty="0" smtClean="0"/>
              <a:t> </a:t>
            </a:r>
            <a:r>
              <a:rPr lang="en-US" dirty="0" err="1" smtClean="0"/>
              <a:t>demonstrasi</a:t>
            </a:r>
            <a:r>
              <a:rPr lang="en-US" dirty="0" smtClean="0"/>
              <a:t>. </a:t>
            </a:r>
            <a:r>
              <a:rPr lang="en-US" dirty="0" err="1" smtClean="0"/>
              <a:t>Kerusuhan</a:t>
            </a:r>
            <a:r>
              <a:rPr lang="en-US" dirty="0" smtClean="0"/>
              <a:t> </a:t>
            </a:r>
            <a:r>
              <a:rPr lang="en-US" dirty="0" err="1" smtClean="0"/>
              <a:t>berlangsung</a:t>
            </a:r>
            <a:r>
              <a:rPr lang="en-US" dirty="0" smtClean="0"/>
              <a:t> </a:t>
            </a:r>
            <a:r>
              <a:rPr lang="en-US" dirty="0" err="1" smtClean="0"/>
              <a:t>sebagai</a:t>
            </a:r>
            <a:r>
              <a:rPr lang="en-US" dirty="0" smtClean="0"/>
              <a:t> </a:t>
            </a:r>
            <a:r>
              <a:rPr lang="en-US" dirty="0" err="1" smtClean="0"/>
              <a:t>reaksi</a:t>
            </a:r>
            <a:r>
              <a:rPr lang="en-US" dirty="0" smtClean="0"/>
              <a:t> </a:t>
            </a:r>
            <a:r>
              <a:rPr lang="en-US" dirty="0" err="1" smtClean="0"/>
              <a:t>massal</a:t>
            </a:r>
            <a:r>
              <a:rPr lang="en-US" dirty="0" smtClean="0"/>
              <a:t> </a:t>
            </a:r>
            <a:r>
              <a:rPr lang="en-US" dirty="0" err="1" smtClean="0"/>
              <a:t>atas</a:t>
            </a:r>
            <a:r>
              <a:rPr lang="en-US" dirty="0" smtClean="0"/>
              <a:t> </a:t>
            </a:r>
            <a:r>
              <a:rPr lang="en-US" dirty="0" err="1" smtClean="0"/>
              <a:t>suatu</a:t>
            </a:r>
            <a:r>
              <a:rPr lang="en-US" dirty="0" smtClean="0"/>
              <a:t> </a:t>
            </a:r>
            <a:r>
              <a:rPr lang="en-US" dirty="0" err="1" smtClean="0"/>
              <a:t>keresahan</a:t>
            </a:r>
            <a:r>
              <a:rPr lang="en-US" dirty="0" smtClean="0"/>
              <a:t> </a:t>
            </a:r>
            <a:r>
              <a:rPr lang="en-US" dirty="0" err="1" smtClean="0"/>
              <a:t>umum</a:t>
            </a:r>
            <a:r>
              <a:rPr lang="en-US" dirty="0" smtClean="0"/>
              <a:t>. </a:t>
            </a:r>
            <a:r>
              <a:rPr lang="en-US" dirty="0" err="1" smtClean="0"/>
              <a:t>Oleh</a:t>
            </a:r>
            <a:r>
              <a:rPr lang="en-US" dirty="0" smtClean="0"/>
              <a:t> </a:t>
            </a:r>
            <a:r>
              <a:rPr lang="en-US" dirty="0" err="1" smtClean="0"/>
              <a:t>karena</a:t>
            </a:r>
            <a:r>
              <a:rPr lang="en-US" dirty="0" smtClean="0"/>
              <a:t> </a:t>
            </a:r>
            <a:r>
              <a:rPr lang="en-US" dirty="0" err="1" smtClean="0"/>
              <a:t>disertai</a:t>
            </a:r>
            <a:r>
              <a:rPr lang="en-US" dirty="0" smtClean="0"/>
              <a:t> </a:t>
            </a:r>
            <a:r>
              <a:rPr lang="en-US" dirty="0" err="1" smtClean="0"/>
              <a:t>dengan</a:t>
            </a:r>
            <a:r>
              <a:rPr lang="id-ID" dirty="0" smtClean="0"/>
              <a:t> aksi massa yang cenderung tak terkendali</a:t>
            </a:r>
            <a:r>
              <a:rPr lang="en-US" dirty="0" smtClean="0"/>
              <a:t>, </a:t>
            </a:r>
            <a:r>
              <a:rPr lang="en-US" dirty="0" err="1" smtClean="0"/>
              <a:t>maka</a:t>
            </a:r>
            <a:r>
              <a:rPr lang="en-US" dirty="0" smtClean="0"/>
              <a:t> </a:t>
            </a:r>
            <a:r>
              <a:rPr lang="en-US" dirty="0" err="1" smtClean="0"/>
              <a:t>huru-hara</a:t>
            </a:r>
            <a:r>
              <a:rPr lang="en-US" dirty="0" smtClean="0"/>
              <a:t> </a:t>
            </a:r>
            <a:r>
              <a:rPr lang="id-ID" dirty="0" smtClean="0"/>
              <a:t>acap menimbulkan kerusakan maupun</a:t>
            </a:r>
            <a:r>
              <a:rPr lang="en-US" dirty="0" smtClean="0"/>
              <a:t> </a:t>
            </a:r>
            <a:r>
              <a:rPr lang="en-US" dirty="0" err="1" smtClean="0"/>
              <a:t>korban</a:t>
            </a:r>
            <a:r>
              <a:rPr lang="en-US" dirty="0" smtClean="0"/>
              <a:t> </a:t>
            </a:r>
            <a:r>
              <a:rPr lang="en-US" dirty="0" err="1" smtClean="0"/>
              <a:t>luka</a:t>
            </a:r>
            <a:r>
              <a:rPr lang="en-US" dirty="0" smtClean="0"/>
              <a:t> (</a:t>
            </a:r>
            <a:r>
              <a:rPr lang="en-US" dirty="0" err="1" smtClean="0"/>
              <a:t>bahkan</a:t>
            </a:r>
            <a:r>
              <a:rPr lang="en-US" dirty="0" smtClean="0"/>
              <a:t> </a:t>
            </a:r>
            <a:r>
              <a:rPr lang="en-US" dirty="0" err="1" smtClean="0"/>
              <a:t>kematian</a:t>
            </a:r>
            <a:r>
              <a:rPr lang="en-US" dirty="0" smtClean="0"/>
              <a:t>).</a:t>
            </a: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TotalTime>
  <Words>603</Words>
  <Application>Microsoft Office PowerPoint</Application>
  <PresentationFormat>On-screen Show (4:3)</PresentationFormat>
  <Paragraphs>26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BENTUK KONFLIK</vt:lpstr>
      <vt:lpstr>Berdasarkan isu-isu yang diusungnya</vt:lpstr>
      <vt:lpstr>Slide 3</vt:lpstr>
      <vt:lpstr>Slide 4</vt:lpstr>
      <vt:lpstr>Slide 5</vt:lpstr>
      <vt:lpstr>Slide 6</vt:lpstr>
      <vt:lpstr>Berdasarkan kecepatan reaksi yang diberikan para pihak atas ketidaksepahaman yang terbentuk</vt:lpstr>
      <vt:lpstr>Slide 8</vt:lpstr>
      <vt:lpstr>Slide 9</vt:lpstr>
      <vt:lpstr>Slide 10</vt:lpstr>
      <vt:lpstr>Pertanyaan Uji Pengetahuan</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Teddy a.k.a LiL Ra</cp:lastModifiedBy>
  <cp:revision>69</cp:revision>
  <dcterms:created xsi:type="dcterms:W3CDTF">2013-08-21T19:17:07Z</dcterms:created>
  <dcterms:modified xsi:type="dcterms:W3CDTF">2014-05-21T13:30:54Z</dcterms:modified>
</cp:coreProperties>
</file>