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70" r:id="rId4"/>
    <p:sldId id="269" r:id="rId5"/>
    <p:sldId id="268" r:id="rId6"/>
    <p:sldId id="271" r:id="rId7"/>
    <p:sldId id="262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0000"/>
    <a:srgbClr val="2597FF"/>
    <a:srgbClr val="D68B1C"/>
    <a:srgbClr val="FF9E1D"/>
    <a:srgbClr val="253600"/>
    <a:srgbClr val="552579"/>
    <a:srgbClr val="D09622"/>
    <a:srgbClr val="CC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647" autoAdjust="0"/>
    <p:restoredTop sz="94660"/>
  </p:normalViewPr>
  <p:slideViewPr>
    <p:cSldViewPr>
      <p:cViewPr varScale="1">
        <p:scale>
          <a:sx n="68" d="100"/>
          <a:sy n="68" d="100"/>
        </p:scale>
        <p:origin x="-136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54375" y="4192525"/>
            <a:ext cx="8246070" cy="1221640"/>
          </a:xfrm>
          <a:effectLst>
            <a:outerShdw blurRad="38100" dist="38100" dir="2700000" algn="tl" rotWithShape="0">
              <a:prstClr val="black">
                <a:alpha val="65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5" y="5566870"/>
            <a:ext cx="7940660" cy="76352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443835"/>
            <a:ext cx="8076895" cy="458115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8076895" cy="4275740"/>
          </a:xfrm>
        </p:spPr>
        <p:txBody>
          <a:bodyPr/>
          <a:lstStyle>
            <a:lvl1pPr algn="ctr">
              <a:defRPr sz="2800">
                <a:solidFill>
                  <a:srgbClr val="002060"/>
                </a:solidFill>
              </a:defRPr>
            </a:lvl1pPr>
            <a:lvl2pPr algn="ctr">
              <a:defRPr>
                <a:solidFill>
                  <a:srgbClr val="002060"/>
                </a:solidFill>
              </a:defRPr>
            </a:lvl2pPr>
            <a:lvl3pPr algn="ctr">
              <a:defRPr>
                <a:solidFill>
                  <a:srgbClr val="002060"/>
                </a:solidFill>
              </a:defRPr>
            </a:lvl3pPr>
            <a:lvl4pPr algn="ctr">
              <a:defRPr>
                <a:solidFill>
                  <a:srgbClr val="002060"/>
                </a:solidFill>
              </a:defRPr>
            </a:lvl4pPr>
            <a:lvl5pPr algn="ctr"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09" y="527605"/>
            <a:ext cx="687172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6871724" cy="4275740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522475"/>
            <a:ext cx="8229600" cy="532180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341022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970885"/>
            <a:ext cx="4040188" cy="3035058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341022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970885"/>
            <a:ext cx="4041775" cy="3035058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5407760"/>
            <a:ext cx="8246070" cy="1221640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</a:rPr>
              <a:t>TEORI TENTANG KONFLIK</a:t>
            </a:r>
            <a:endParaRPr lang="en-US" sz="4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3800" y="228600"/>
            <a:ext cx="1500198" cy="153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Permainan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514600"/>
            <a:ext cx="8076895" cy="41910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id-ID" dirty="0" smtClean="0"/>
              <a:t>Menurut teori ini, konflik sama halnya dengan permainan, dimana dua pihak atau lebih menggunakan taktik atau strategi tertentu guna mengalahkan pihak lawan.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130550"/>
            <a:ext cx="8076895" cy="457505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id-ID" sz="1600" dirty="0" smtClean="0"/>
              <a:t>Teori ini menjelaskan adanya sejumlah tahapan dalam proses perkembangan konflik, yakni :</a:t>
            </a:r>
            <a:endParaRPr lang="en-US" sz="1600" dirty="0" smtClean="0"/>
          </a:p>
          <a:p>
            <a:pPr lvl="0" algn="just"/>
            <a:r>
              <a:rPr lang="id-ID" sz="1600" dirty="0" smtClean="0"/>
              <a:t>Sistem sosial (masyarakat) terdiri dari unsur atau kelompok-kelompok yang saling berhubungan satu sama lain.</a:t>
            </a:r>
            <a:endParaRPr lang="en-US" sz="1600" dirty="0" smtClean="0"/>
          </a:p>
          <a:p>
            <a:pPr lvl="0" algn="just"/>
            <a:r>
              <a:rPr lang="id-ID" sz="1600" dirty="0" smtClean="0"/>
              <a:t>Di dalam kelompok-kelompok itu terdapat ketidakseimbangan pembagian kekuasaan atau sumber penghasilan.</a:t>
            </a:r>
            <a:endParaRPr lang="en-US" sz="1600" dirty="0" smtClean="0"/>
          </a:p>
          <a:p>
            <a:pPr lvl="0" algn="just"/>
            <a:r>
              <a:rPr lang="id-ID" sz="1600" dirty="0" smtClean="0"/>
              <a:t>Kelompok yang tidak berkuasa atau tidak mendapat bagian dari sumber penghasilan mulai mempertanyakan keadaan.</a:t>
            </a:r>
            <a:endParaRPr lang="en-US" sz="1600" dirty="0" smtClean="0"/>
          </a:p>
          <a:p>
            <a:pPr lvl="0" algn="just"/>
            <a:r>
              <a:rPr lang="id-ID" sz="1600" dirty="0" smtClean="0"/>
              <a:t>Pertanyaan-pertanyaan mengenai keadaan akhirnya membawa pada kesadaran bahwa mereka harus memperjuangkan perubahan alokasi kekuasaan dan sumber penghasilan.</a:t>
            </a:r>
            <a:endParaRPr lang="en-US" sz="1600" dirty="0" smtClean="0"/>
          </a:p>
          <a:p>
            <a:pPr lvl="0" algn="just"/>
            <a:r>
              <a:rPr lang="id-ID" sz="1600" dirty="0" smtClean="0"/>
              <a:t>Kesadaran tersebut membuat mereka mudah terpancing untuk meluapkan kemarahan.</a:t>
            </a:r>
            <a:endParaRPr lang="en-US" sz="1600" dirty="0" smtClean="0"/>
          </a:p>
          <a:p>
            <a:pPr lvl="0" algn="just"/>
            <a:r>
              <a:rPr lang="id-ID" sz="1600" dirty="0" smtClean="0"/>
              <a:t>Kemarahan acapkali diluapkan dengan cara-cara yang tidak terorganisasi.</a:t>
            </a:r>
            <a:endParaRPr lang="en-US" sz="1600" dirty="0" smtClean="0"/>
          </a:p>
          <a:p>
            <a:pPr lvl="0" algn="just"/>
            <a:r>
              <a:rPr lang="id-ID" sz="1600" dirty="0" smtClean="0"/>
              <a:t>Luapan kemarahan menyebabkan meningkatnya ketegangan.</a:t>
            </a:r>
            <a:endParaRPr lang="en-US" sz="1600" dirty="0" smtClean="0"/>
          </a:p>
          <a:p>
            <a:pPr lvl="0" algn="just"/>
            <a:r>
              <a:rPr lang="id-ID" sz="1600" dirty="0" smtClean="0"/>
              <a:t>Meningkatnya ketegangan mendorong kelompok-kelompok ini mengorganisasikan diri guna menantang kelompok yang berkuasa.</a:t>
            </a:r>
            <a:endParaRPr lang="en-US" sz="1600" dirty="0" smtClean="0"/>
          </a:p>
          <a:p>
            <a:pPr algn="just"/>
            <a:r>
              <a:rPr lang="id-ID" sz="1600" dirty="0" smtClean="0"/>
              <a:t>Akhirnya, konflik terbuka pun pecah antara kelompok yang berkuasa dan kelompok yang tidak berkuasa.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Psikodinamika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130550"/>
            <a:ext cx="8076895" cy="457505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id-ID" dirty="0" smtClean="0"/>
              <a:t>Menurut teori psikodinamika, konflik muncul akibat adanya ketidaksesuaian antara ide dalam diri individu dengan nilai-nilai atau keadaan di masyarakatnya</a:t>
            </a:r>
            <a:r>
              <a:rPr lang="en-US" dirty="0" smtClean="0"/>
              <a:t>.</a:t>
            </a:r>
            <a:r>
              <a:rPr lang="id-ID" dirty="0" smtClean="0"/>
              <a:t> 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130550"/>
            <a:ext cx="8076895" cy="457505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id-ID" dirty="0" smtClean="0"/>
              <a:t>Menurut Ludwig von Bertalanffy, konflik dalam sistem atau masyarakat dapat disebabkan oleh perbedaan pendapat mengenai tujuan sistem atau masyarakat.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Transformasi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130550"/>
            <a:ext cx="8076895" cy="457505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id-ID" dirty="0" smtClean="0"/>
              <a:t>Teori transformasi konflik menganggap bahwa konflik disebabkan oleh ketidaksetaraan dan ketidakadilan yang muncul sebagai masalah sosial, budaya, dan ekonomi.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Pertanyaan</a:t>
            </a:r>
            <a:r>
              <a:rPr lang="en-US" dirty="0" smtClean="0"/>
              <a:t> </a:t>
            </a:r>
            <a:r>
              <a:rPr lang="en-US" dirty="0" err="1" smtClean="0"/>
              <a:t>Uji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23310" y="1828800"/>
            <a:ext cx="6871724" cy="4648199"/>
          </a:xfrm>
        </p:spPr>
        <p:txBody>
          <a:bodyPr>
            <a:normAutofit/>
          </a:bodyPr>
          <a:lstStyle/>
          <a:p>
            <a:pPr marL="514350" lvl="0" indent="-514350" algn="just">
              <a:buFont typeface="+mj-lt"/>
              <a:buAutoNum type="arabicPeriod"/>
            </a:pPr>
            <a:r>
              <a:rPr lang="id-ID" dirty="0" smtClean="0"/>
              <a:t>Jelaskan asumsi dari </a:t>
            </a:r>
            <a:r>
              <a:rPr lang="nb-NO" dirty="0" smtClean="0"/>
              <a:t>Teori Permainan</a:t>
            </a:r>
            <a:r>
              <a:rPr lang="id-ID" dirty="0" smtClean="0"/>
              <a:t> !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id-ID" dirty="0" smtClean="0"/>
              <a:t>Jelaskan asumsi dari </a:t>
            </a:r>
            <a:r>
              <a:rPr lang="nb-NO" dirty="0" smtClean="0"/>
              <a:t>Teori Proses Konflik</a:t>
            </a:r>
            <a:r>
              <a:rPr lang="id-ID" dirty="0" smtClean="0"/>
              <a:t> !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5" y="2209800"/>
            <a:ext cx="8229600" cy="2209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Salam </a:t>
            </a:r>
            <a:r>
              <a:rPr lang="en-US" b="1" dirty="0" err="1" smtClean="0">
                <a:solidFill>
                  <a:srgbClr val="FF0000"/>
                </a:solidFill>
              </a:rPr>
              <a:t>Sosiologi</a:t>
            </a:r>
            <a:r>
              <a:rPr lang="en-US" b="1" dirty="0" smtClean="0">
                <a:solidFill>
                  <a:srgbClr val="FF0000"/>
                </a:solidFill>
              </a:rPr>
              <a:t> !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163</Words>
  <Application>Microsoft Office PowerPoint</Application>
  <PresentationFormat>On-screen Show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TEORI TENTANG KONFLIK</vt:lpstr>
      <vt:lpstr>Teori Permainan</vt:lpstr>
      <vt:lpstr>Teori Proses Konflik </vt:lpstr>
      <vt:lpstr>Teori Psikodinamika</vt:lpstr>
      <vt:lpstr>Teori Sistem</vt:lpstr>
      <vt:lpstr>Teori Transformasi Konflik</vt:lpstr>
      <vt:lpstr>Pertanyaan Uji Pengetahuan</vt:lpstr>
      <vt:lpstr>Salam Sosiologi 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Teddy a.k.a LiL Ra</cp:lastModifiedBy>
  <cp:revision>72</cp:revision>
  <dcterms:created xsi:type="dcterms:W3CDTF">2013-08-21T19:17:07Z</dcterms:created>
  <dcterms:modified xsi:type="dcterms:W3CDTF">2014-05-21T08:16:13Z</dcterms:modified>
</cp:coreProperties>
</file>