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3" r:id="rId4"/>
    <p:sldId id="264" r:id="rId5"/>
    <p:sldId id="265" r:id="rId6"/>
    <p:sldId id="266" r:id="rId7"/>
    <p:sldId id="262" r:id="rId8"/>
    <p:sldId id="25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000"/>
    <a:srgbClr val="2597FF"/>
    <a:srgbClr val="D68B1C"/>
    <a:srgbClr val="FF9E1D"/>
    <a:srgbClr val="253600"/>
    <a:srgbClr val="552579"/>
    <a:srgbClr val="D09622"/>
    <a:srgbClr val="CC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54375" y="4192525"/>
            <a:ext cx="8246070" cy="1221640"/>
          </a:xfrm>
          <a:effectLst>
            <a:outerShdw blurRad="38100" dist="38100" dir="2700000" algn="tl" rotWithShape="0">
              <a:prstClr val="black">
                <a:alpha val="65000"/>
              </a:prstClr>
            </a:outerShdw>
          </a:effectLst>
        </p:spPr>
        <p:txBody>
          <a:bodyPr>
            <a:normAutofit/>
          </a:bodyPr>
          <a:lstStyle>
            <a:lvl1pPr algn="l">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754375" y="5566870"/>
            <a:ext cx="7940660" cy="763525"/>
          </a:xfrm>
        </p:spPr>
        <p:txBody>
          <a:bodyPr>
            <a:normAutofit/>
          </a:bodyPr>
          <a:lstStyle>
            <a:lvl1pPr marL="0" indent="0" algn="l">
              <a:buNone/>
              <a:defRPr sz="280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670" y="1443835"/>
            <a:ext cx="8076895" cy="458115"/>
          </a:xfrm>
        </p:spPr>
        <p:txBody>
          <a:bodyPr>
            <a:normAutofit/>
          </a:bodyPr>
          <a:lstStyle>
            <a:lvl1pPr algn="ctr">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601670" y="1901950"/>
            <a:ext cx="8076895" cy="4275740"/>
          </a:xfrm>
        </p:spPr>
        <p:txBody>
          <a:bodyPr/>
          <a:lstStyle>
            <a:lvl1pPr algn="ctr">
              <a:defRPr sz="2800">
                <a:solidFill>
                  <a:srgbClr val="002060"/>
                </a:solidFill>
              </a:defRPr>
            </a:lvl1pPr>
            <a:lvl2pPr algn="ctr">
              <a:defRPr>
                <a:solidFill>
                  <a:srgbClr val="002060"/>
                </a:solidFill>
              </a:defRPr>
            </a:lvl2pPr>
            <a:lvl3pPr algn="ctr">
              <a:defRPr>
                <a:solidFill>
                  <a:srgbClr val="002060"/>
                </a:solidFill>
              </a:defRPr>
            </a:lvl3pPr>
            <a:lvl4pPr algn="ctr">
              <a:defRPr>
                <a:solidFill>
                  <a:srgbClr val="002060"/>
                </a:solidFill>
              </a:defRPr>
            </a:lvl4pPr>
            <a:lvl5pPr algn="ct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09" y="527605"/>
            <a:ext cx="6871724" cy="763525"/>
          </a:xfrm>
        </p:spPr>
        <p:txBody>
          <a:bodyPr>
            <a:normAutofit/>
          </a:bodyPr>
          <a:lstStyle>
            <a:lvl1pPr algn="l">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5"/>
            <a:ext cx="6871724" cy="4275740"/>
          </a:xfrm>
        </p:spPr>
        <p:txBody>
          <a:bodyPr/>
          <a:lstStyle>
            <a:lvl1pPr>
              <a:defRPr sz="28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522475"/>
            <a:ext cx="8229600" cy="532180"/>
          </a:xfrm>
        </p:spPr>
        <p:txBody>
          <a:bodyPr>
            <a:normAutofit/>
          </a:bodyPr>
          <a:lstStyle>
            <a:lvl1pPr algn="ctr">
              <a:defRPr sz="3600">
                <a:solidFill>
                  <a:schemeClr val="accent6">
                    <a:lumMod val="7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2341022"/>
            <a:ext cx="4040188" cy="639762"/>
          </a:xfrm>
        </p:spPr>
        <p:txBody>
          <a:bodyPr anchor="b"/>
          <a:lstStyle>
            <a:lvl1pPr marL="0" indent="0" algn="ctr">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970885"/>
            <a:ext cx="4040188" cy="3035058"/>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2341022"/>
            <a:ext cx="4041775" cy="639762"/>
          </a:xfrm>
        </p:spPr>
        <p:txBody>
          <a:bodyPr anchor="b"/>
          <a:lstStyle>
            <a:lvl1pPr marL="0" indent="0" algn="ctr">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970885"/>
            <a:ext cx="4041775" cy="3035058"/>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5/21/2014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5/21/2014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029200"/>
            <a:ext cx="8246070" cy="1221640"/>
          </a:xfrm>
        </p:spPr>
        <p:txBody>
          <a:bodyPr>
            <a:noAutofit/>
          </a:bodyPr>
          <a:lstStyle/>
          <a:p>
            <a:r>
              <a:rPr lang="en-US" sz="4400" b="1" dirty="0" smtClean="0">
                <a:solidFill>
                  <a:schemeClr val="tx2">
                    <a:lumMod val="50000"/>
                  </a:schemeClr>
                </a:solidFill>
              </a:rPr>
              <a:t>TEORI TENTANG KONFLIK</a:t>
            </a:r>
            <a:endParaRPr lang="en-US" sz="4400" b="1" dirty="0">
              <a:solidFill>
                <a:schemeClr val="tx2">
                  <a:lumMod val="50000"/>
                </a:schemeClr>
              </a:solidFill>
            </a:endParaRPr>
          </a:p>
        </p:txBody>
      </p:sp>
      <p:pic>
        <p:nvPicPr>
          <p:cNvPr id="3" name="Picture 2"/>
          <p:cNvPicPr>
            <a:picLocks noChangeAspect="1" noChangeArrowheads="1"/>
          </p:cNvPicPr>
          <p:nvPr/>
        </p:nvPicPr>
        <p:blipFill>
          <a:blip r:embed="rId3"/>
          <a:srcRect/>
          <a:stretch>
            <a:fillRect/>
          </a:stretch>
        </p:blipFill>
        <p:spPr bwMode="auto">
          <a:xfrm>
            <a:off x="3581400" y="152400"/>
            <a:ext cx="1500198" cy="1533535"/>
          </a:xfrm>
          <a:prstGeom prst="rect">
            <a:avLst/>
          </a:prstGeom>
          <a:noFill/>
          <a:ln w="9525">
            <a:noFill/>
            <a:miter lim="800000"/>
            <a:headEnd/>
            <a:tailEnd/>
          </a:ln>
        </p:spPr>
      </p:pic>
    </p:spTree>
    <p:extLst>
      <p:ext uri="{BB962C8B-B14F-4D97-AF65-F5344CB8AC3E}">
        <p14:creationId xmlns="" xmlns:p14="http://schemas.microsoft.com/office/powerpoint/2010/main" val="363920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23309" y="304800"/>
            <a:ext cx="6871724" cy="763525"/>
          </a:xfrm>
        </p:spPr>
        <p:txBody>
          <a:bodyPr/>
          <a:lstStyle/>
          <a:p>
            <a:pPr algn="l"/>
            <a:r>
              <a:rPr lang="en-US" dirty="0" err="1" smtClean="0"/>
              <a:t>Teori</a:t>
            </a:r>
            <a:r>
              <a:rPr lang="en-US" dirty="0" smtClean="0"/>
              <a:t> </a:t>
            </a:r>
            <a:r>
              <a:rPr lang="en-US" dirty="0" err="1" smtClean="0"/>
              <a:t>Hubungan</a:t>
            </a:r>
            <a:r>
              <a:rPr lang="en-US" dirty="0" smtClean="0"/>
              <a:t> </a:t>
            </a:r>
            <a:r>
              <a:rPr lang="en-US" dirty="0" err="1" smtClean="0"/>
              <a:t>Masyarakat</a:t>
            </a:r>
            <a:r>
              <a:rPr lang="en-US" dirty="0" smtClean="0"/>
              <a:t> </a:t>
            </a:r>
            <a:endParaRPr lang="en-US" dirty="0"/>
          </a:p>
        </p:txBody>
      </p:sp>
      <p:sp>
        <p:nvSpPr>
          <p:cNvPr id="5" name="Content Placeholder 4"/>
          <p:cNvSpPr>
            <a:spLocks noGrp="1"/>
          </p:cNvSpPr>
          <p:nvPr>
            <p:ph idx="1"/>
          </p:nvPr>
        </p:nvSpPr>
        <p:spPr>
          <a:xfrm>
            <a:off x="1823310" y="1981200"/>
            <a:ext cx="6871724" cy="4648200"/>
          </a:xfrm>
        </p:spPr>
        <p:txBody>
          <a:bodyPr>
            <a:normAutofit/>
          </a:bodyPr>
          <a:lstStyle/>
          <a:p>
            <a:pPr lvl="0" algn="just">
              <a:buNone/>
            </a:pPr>
            <a:r>
              <a:rPr lang="en-US" dirty="0" smtClean="0"/>
              <a:t>	</a:t>
            </a:r>
            <a:r>
              <a:rPr lang="id-ID" dirty="0" smtClean="0"/>
              <a:t>Teori hubungan masyarakat berasumsi bahwa konflik disebabkan oleh polarisasi yang terus terjadi, ketidakpercayaan dan permusuhan antara kelompok berbeda dalam masyarakat. Perbedaan tersebut umumnya menyangkut suku, agama, ras, antar golongan, maupun pilihan ideologi politik. Maka, penyelesaian konfliknya ialah dengan meningkatkan komunikasi serta toleransi.</a:t>
            </a:r>
            <a:endParaRPr lang="en-US"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23309" y="304800"/>
            <a:ext cx="6871724" cy="763525"/>
          </a:xfrm>
        </p:spPr>
        <p:txBody>
          <a:bodyPr/>
          <a:lstStyle/>
          <a:p>
            <a:pPr algn="l"/>
            <a:r>
              <a:rPr lang="en-US" dirty="0" err="1" smtClean="0"/>
              <a:t>Teori</a:t>
            </a:r>
            <a:r>
              <a:rPr lang="en-US" dirty="0" smtClean="0"/>
              <a:t> </a:t>
            </a:r>
            <a:r>
              <a:rPr lang="en-US" dirty="0" err="1" smtClean="0"/>
              <a:t>Identitas</a:t>
            </a:r>
            <a:endParaRPr lang="en-US" dirty="0"/>
          </a:p>
        </p:txBody>
      </p:sp>
      <p:sp>
        <p:nvSpPr>
          <p:cNvPr id="5" name="Content Placeholder 4"/>
          <p:cNvSpPr>
            <a:spLocks noGrp="1"/>
          </p:cNvSpPr>
          <p:nvPr>
            <p:ph idx="1"/>
          </p:nvPr>
        </p:nvSpPr>
        <p:spPr>
          <a:xfrm>
            <a:off x="1823310" y="1981200"/>
            <a:ext cx="6871724" cy="4648200"/>
          </a:xfrm>
        </p:spPr>
        <p:txBody>
          <a:bodyPr>
            <a:normAutofit lnSpcReduction="10000"/>
          </a:bodyPr>
          <a:lstStyle/>
          <a:p>
            <a:pPr lvl="0" algn="just">
              <a:buNone/>
            </a:pPr>
            <a:r>
              <a:rPr lang="en-US" dirty="0" smtClean="0"/>
              <a:t>	</a:t>
            </a:r>
            <a:r>
              <a:rPr lang="id-ID" dirty="0" smtClean="0"/>
              <a:t>Mengemukakan bahwa konflik disebabkan karena ancaman terhadap identitas kelompok yang seringkali berakar pada hilangnya sesuatu (misalnya tanah ulayat, hak-hak adat, tergerusnya nilai-nilai budaya) atau penderitaan di masa lalu. Tindakan pemerintah atau pengusaha yang mengambil alih tanah ulayat milih masyarakat adat secara paksa, misalnya, telah berulang kali mengakibatkan terjadinya konflik di berbagai wilayah.</a:t>
            </a:r>
            <a:endParaRPr lang="en-US"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23309" y="304800"/>
            <a:ext cx="6871724" cy="763525"/>
          </a:xfrm>
        </p:spPr>
        <p:txBody>
          <a:bodyPr/>
          <a:lstStyle/>
          <a:p>
            <a:pPr algn="l"/>
            <a:r>
              <a:rPr lang="en-US" dirty="0" err="1" smtClean="0"/>
              <a:t>Teori</a:t>
            </a:r>
            <a:r>
              <a:rPr lang="en-US" dirty="0" smtClean="0"/>
              <a:t> </a:t>
            </a:r>
            <a:r>
              <a:rPr lang="en-US" dirty="0" err="1" smtClean="0"/>
              <a:t>Kebutuhan</a:t>
            </a:r>
            <a:r>
              <a:rPr lang="en-US" dirty="0" smtClean="0"/>
              <a:t> </a:t>
            </a:r>
            <a:r>
              <a:rPr lang="en-US" dirty="0" err="1" smtClean="0"/>
              <a:t>Manusia</a:t>
            </a:r>
            <a:r>
              <a:rPr lang="en-US" dirty="0" smtClean="0"/>
              <a:t> </a:t>
            </a:r>
            <a:endParaRPr lang="en-US" dirty="0"/>
          </a:p>
        </p:txBody>
      </p:sp>
      <p:sp>
        <p:nvSpPr>
          <p:cNvPr id="5" name="Content Placeholder 4"/>
          <p:cNvSpPr>
            <a:spLocks noGrp="1"/>
          </p:cNvSpPr>
          <p:nvPr>
            <p:ph idx="1"/>
          </p:nvPr>
        </p:nvSpPr>
        <p:spPr>
          <a:xfrm>
            <a:off x="1823310" y="1981200"/>
            <a:ext cx="6871724" cy="4648200"/>
          </a:xfrm>
        </p:spPr>
        <p:txBody>
          <a:bodyPr>
            <a:normAutofit/>
          </a:bodyPr>
          <a:lstStyle/>
          <a:p>
            <a:pPr lvl="0" algn="just">
              <a:buNone/>
            </a:pPr>
            <a:r>
              <a:rPr lang="en-US" dirty="0" smtClean="0"/>
              <a:t>	</a:t>
            </a:r>
            <a:r>
              <a:rPr lang="id-ID" dirty="0" smtClean="0"/>
              <a:t>Berasumsi bahwa konflik yang berakar dalam disebabkan oleh tidak terpenuhinya kebutuhan-kebutuhan dasar manusia. Banyaknya warga miskin yang tak mampu memenuhi kebutuhan pokok, misalnya, </a:t>
            </a:r>
            <a:r>
              <a:rPr lang="en-US" dirty="0" err="1" smtClean="0"/>
              <a:t>amat</a:t>
            </a:r>
            <a:r>
              <a:rPr lang="id-ID" dirty="0" smtClean="0"/>
              <a:t> rawan menimbulkan konflik sosial.</a:t>
            </a:r>
            <a:endParaRPr lang="en-US"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23309" y="304800"/>
            <a:ext cx="6871724" cy="763525"/>
          </a:xfrm>
        </p:spPr>
        <p:txBody>
          <a:bodyPr>
            <a:normAutofit fontScale="90000"/>
          </a:bodyPr>
          <a:lstStyle/>
          <a:p>
            <a:pPr algn="l"/>
            <a:r>
              <a:rPr lang="en-US" dirty="0" err="1" smtClean="0"/>
              <a:t>Teori</a:t>
            </a:r>
            <a:r>
              <a:rPr lang="en-US" dirty="0" smtClean="0"/>
              <a:t> </a:t>
            </a:r>
            <a:r>
              <a:rPr lang="en-US" dirty="0" err="1" smtClean="0"/>
              <a:t>Kesalahpahaman</a:t>
            </a:r>
            <a:r>
              <a:rPr lang="en-US" dirty="0" smtClean="0"/>
              <a:t> </a:t>
            </a:r>
            <a:r>
              <a:rPr lang="en-US" dirty="0" err="1" smtClean="0"/>
              <a:t>Antar</a:t>
            </a:r>
            <a:r>
              <a:rPr lang="en-US" dirty="0" smtClean="0"/>
              <a:t> </a:t>
            </a:r>
            <a:r>
              <a:rPr lang="en-US" dirty="0" err="1" smtClean="0"/>
              <a:t>Budaya</a:t>
            </a:r>
            <a:endParaRPr lang="en-US" dirty="0"/>
          </a:p>
        </p:txBody>
      </p:sp>
      <p:sp>
        <p:nvSpPr>
          <p:cNvPr id="5" name="Content Placeholder 4"/>
          <p:cNvSpPr>
            <a:spLocks noGrp="1"/>
          </p:cNvSpPr>
          <p:nvPr>
            <p:ph idx="1"/>
          </p:nvPr>
        </p:nvSpPr>
        <p:spPr>
          <a:xfrm>
            <a:off x="1823310" y="1981200"/>
            <a:ext cx="6871724" cy="4648200"/>
          </a:xfrm>
        </p:spPr>
        <p:txBody>
          <a:bodyPr>
            <a:normAutofit/>
          </a:bodyPr>
          <a:lstStyle/>
          <a:p>
            <a:pPr lvl="0" algn="just">
              <a:buNone/>
            </a:pPr>
            <a:r>
              <a:rPr lang="en-US" dirty="0" smtClean="0"/>
              <a:t>	</a:t>
            </a:r>
            <a:r>
              <a:rPr lang="id-ID" dirty="0" smtClean="0"/>
              <a:t>Teori ini melihat konflik disebabkan adanya ketidakcocokan dalam cara-cara berkomunikasi di antara berbagai ragam budaya dalam masyarakat. Ketidakcocokan tersebut dapat menimbulkan kesalahpahaman, prasangka, bahkan perbenturan yang mengarah pada konflik.</a:t>
            </a:r>
            <a:endParaRPr lang="en-US"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23309" y="304800"/>
            <a:ext cx="6871724" cy="763525"/>
          </a:xfrm>
        </p:spPr>
        <p:txBody>
          <a:bodyPr>
            <a:normAutofit/>
          </a:bodyPr>
          <a:lstStyle/>
          <a:p>
            <a:pPr algn="l"/>
            <a:r>
              <a:rPr lang="en-US" dirty="0" err="1" smtClean="0"/>
              <a:t>Teori</a:t>
            </a:r>
            <a:r>
              <a:rPr lang="en-US" dirty="0" smtClean="0"/>
              <a:t> </a:t>
            </a:r>
            <a:r>
              <a:rPr lang="en-US" dirty="0" err="1" smtClean="0"/>
              <a:t>Negosiasi</a:t>
            </a:r>
            <a:r>
              <a:rPr lang="en-US" dirty="0" smtClean="0"/>
              <a:t> </a:t>
            </a:r>
            <a:r>
              <a:rPr lang="en-US" dirty="0" err="1" smtClean="0"/>
              <a:t>Prinsip</a:t>
            </a:r>
            <a:endParaRPr lang="en-US" dirty="0"/>
          </a:p>
        </p:txBody>
      </p:sp>
      <p:sp>
        <p:nvSpPr>
          <p:cNvPr id="5" name="Content Placeholder 4"/>
          <p:cNvSpPr>
            <a:spLocks noGrp="1"/>
          </p:cNvSpPr>
          <p:nvPr>
            <p:ph idx="1"/>
          </p:nvPr>
        </p:nvSpPr>
        <p:spPr>
          <a:xfrm>
            <a:off x="1823310" y="1981200"/>
            <a:ext cx="6871724" cy="4648200"/>
          </a:xfrm>
        </p:spPr>
        <p:txBody>
          <a:bodyPr>
            <a:normAutofit/>
          </a:bodyPr>
          <a:lstStyle/>
          <a:p>
            <a:pPr lvl="0" algn="just">
              <a:buNone/>
            </a:pPr>
            <a:r>
              <a:rPr lang="en-US" dirty="0" smtClean="0"/>
              <a:t>	</a:t>
            </a:r>
            <a:r>
              <a:rPr lang="id-ID" dirty="0" smtClean="0"/>
              <a:t>Teori negosiasi prinsip menjelaskan bahwa konflik adakalanya disebabkan oleh posisi yang tidak selaras dan perbedaan pandangan tentang konflik antara pihak-pihak yang terlibat di dalamnya.</a:t>
            </a:r>
            <a:endParaRPr lang="en-US"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dirty="0" err="1" smtClean="0"/>
              <a:t>Pertanyaan</a:t>
            </a:r>
            <a:r>
              <a:rPr lang="en-US" dirty="0" smtClean="0"/>
              <a:t> </a:t>
            </a:r>
            <a:r>
              <a:rPr lang="en-US" dirty="0" err="1" smtClean="0"/>
              <a:t>Uji</a:t>
            </a:r>
            <a:r>
              <a:rPr lang="en-US" dirty="0" smtClean="0"/>
              <a:t> </a:t>
            </a:r>
            <a:r>
              <a:rPr lang="en-US" dirty="0" err="1" smtClean="0"/>
              <a:t>Pengetahuan</a:t>
            </a:r>
            <a:endParaRPr lang="en-US" dirty="0"/>
          </a:p>
        </p:txBody>
      </p:sp>
      <p:sp>
        <p:nvSpPr>
          <p:cNvPr id="5" name="Content Placeholder 4"/>
          <p:cNvSpPr>
            <a:spLocks noGrp="1"/>
          </p:cNvSpPr>
          <p:nvPr>
            <p:ph idx="1"/>
          </p:nvPr>
        </p:nvSpPr>
        <p:spPr>
          <a:xfrm>
            <a:off x="1823310" y="1828800"/>
            <a:ext cx="6871724" cy="4648199"/>
          </a:xfrm>
        </p:spPr>
        <p:txBody>
          <a:bodyPr>
            <a:normAutofit/>
          </a:bodyPr>
          <a:lstStyle/>
          <a:p>
            <a:pPr marL="514350" lvl="0" indent="-514350" algn="just">
              <a:buFont typeface="+mj-lt"/>
              <a:buAutoNum type="arabicPeriod"/>
            </a:pPr>
            <a:r>
              <a:rPr lang="id-ID" dirty="0" smtClean="0"/>
              <a:t>Jelaskan asumsi dari </a:t>
            </a:r>
            <a:r>
              <a:rPr lang="nb-NO" dirty="0" smtClean="0"/>
              <a:t>Teori Identitas</a:t>
            </a:r>
            <a:r>
              <a:rPr lang="id-ID" dirty="0" smtClean="0"/>
              <a:t> !</a:t>
            </a:r>
            <a:endParaRPr lang="en-US" dirty="0" smtClean="0"/>
          </a:p>
          <a:p>
            <a:pPr marL="514350" indent="-514350" algn="just">
              <a:buFont typeface="+mj-lt"/>
              <a:buAutoNum type="arabicPeriod"/>
            </a:pPr>
            <a:r>
              <a:rPr lang="id-ID" dirty="0" smtClean="0"/>
              <a:t>Jelaskan asumsi dari </a:t>
            </a:r>
            <a:r>
              <a:rPr lang="nb-NO" dirty="0" smtClean="0"/>
              <a:t>Teori Kebutuhan Manusia</a:t>
            </a:r>
            <a:r>
              <a:rPr lang="id-ID" dirty="0" smtClean="0"/>
              <a:t> !</a:t>
            </a:r>
            <a:endParaRPr lang="en-US"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2209800"/>
            <a:ext cx="8229600" cy="2209800"/>
          </a:xfrm>
        </p:spPr>
        <p:txBody>
          <a:bodyPr>
            <a:normAutofit/>
          </a:bodyPr>
          <a:lstStyle/>
          <a:p>
            <a:r>
              <a:rPr lang="en-US" b="1" dirty="0" smtClean="0">
                <a:solidFill>
                  <a:srgbClr val="FF0000"/>
                </a:solidFill>
              </a:rPr>
              <a:t>Salam </a:t>
            </a:r>
            <a:r>
              <a:rPr lang="en-US" b="1" dirty="0" err="1" smtClean="0">
                <a:solidFill>
                  <a:srgbClr val="FF0000"/>
                </a:solidFill>
              </a:rPr>
              <a:t>Sosiologi</a:t>
            </a:r>
            <a:r>
              <a:rPr lang="en-US" b="1" dirty="0" smtClean="0">
                <a:solidFill>
                  <a:srgbClr val="FF0000"/>
                </a:solidFill>
              </a:rPr>
              <a:t> !</a:t>
            </a:r>
            <a:endParaRPr lang="en-US" b="1" dirty="0">
              <a:solidFill>
                <a:srgbClr val="FF0000"/>
              </a:solidFill>
            </a:endParaRPr>
          </a:p>
        </p:txBody>
      </p:sp>
    </p:spTree>
    <p:extLst>
      <p:ext uri="{BB962C8B-B14F-4D97-AF65-F5344CB8AC3E}">
        <p14:creationId xmlns="" xmlns:p14="http://schemas.microsoft.com/office/powerpoint/2010/main" val="4170783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TotalTime>
  <Words>37</Words>
  <Application>Microsoft Office PowerPoint</Application>
  <PresentationFormat>On-screen Show (4:3)</PresentationFormat>
  <Paragraphs>15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TEORI TENTANG KONFLIK</vt:lpstr>
      <vt:lpstr>Teori Hubungan Masyarakat </vt:lpstr>
      <vt:lpstr>Teori Identitas</vt:lpstr>
      <vt:lpstr>Teori Kebutuhan Manusia </vt:lpstr>
      <vt:lpstr>Teori Kesalahpahaman Antar Budaya</vt:lpstr>
      <vt:lpstr>Teori Negosiasi Prinsip</vt:lpstr>
      <vt:lpstr>Pertanyaan Uji Pengetahuan</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Teddy a.k.a LiL Ra</cp:lastModifiedBy>
  <cp:revision>64</cp:revision>
  <dcterms:created xsi:type="dcterms:W3CDTF">2013-08-21T19:17:07Z</dcterms:created>
  <dcterms:modified xsi:type="dcterms:W3CDTF">2014-05-21T08:15:56Z</dcterms:modified>
</cp:coreProperties>
</file>