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5" r:id="rId4"/>
    <p:sldId id="266" r:id="rId5"/>
    <p:sldId id="264" r:id="rId6"/>
    <p:sldId id="267" r:id="rId7"/>
    <p:sldId id="268" r:id="rId8"/>
    <p:sldId id="269" r:id="rId9"/>
    <p:sldId id="270" r:id="rId10"/>
    <p:sldId id="271" r:id="rId11"/>
    <p:sldId id="262" r:id="rId12"/>
    <p:sldId id="25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0000"/>
    <a:srgbClr val="2597FF"/>
    <a:srgbClr val="D68B1C"/>
    <a:srgbClr val="FF9E1D"/>
    <a:srgbClr val="253600"/>
    <a:srgbClr val="552579"/>
    <a:srgbClr val="D09622"/>
    <a:srgbClr val="CC99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54375" y="4192525"/>
            <a:ext cx="8246070" cy="1221640"/>
          </a:xfrm>
          <a:effectLst>
            <a:outerShdw blurRad="38100" dist="38100" dir="2700000" algn="tl" rotWithShape="0">
              <a:prstClr val="black">
                <a:alpha val="65000"/>
              </a:prstClr>
            </a:outerShdw>
          </a:effectLst>
        </p:spPr>
        <p:txBody>
          <a:bodyPr>
            <a:normAutofit/>
          </a:bodyPr>
          <a:lstStyle>
            <a:lvl1pPr algn="l">
              <a:defRPr sz="3600">
                <a:solidFill>
                  <a:schemeClr val="bg1"/>
                </a:solidFill>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754375" y="5566870"/>
            <a:ext cx="7940660" cy="763525"/>
          </a:xfrm>
        </p:spPr>
        <p:txBody>
          <a:bodyPr>
            <a:normAutofit/>
          </a:bodyPr>
          <a:lstStyle>
            <a:lvl1pPr marL="0" indent="0" algn="l">
              <a:buNone/>
              <a:defRPr sz="2800">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1670" y="1443835"/>
            <a:ext cx="8076895" cy="458115"/>
          </a:xfrm>
        </p:spPr>
        <p:txBody>
          <a:bodyPr>
            <a:normAutofit/>
          </a:bodyPr>
          <a:lstStyle>
            <a:lvl1pPr algn="ctr">
              <a:defRPr sz="3600">
                <a:solidFill>
                  <a:schemeClr val="accent6">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601670" y="1901950"/>
            <a:ext cx="8076895" cy="4275740"/>
          </a:xfrm>
        </p:spPr>
        <p:txBody>
          <a:bodyPr/>
          <a:lstStyle>
            <a:lvl1pPr algn="ctr">
              <a:defRPr sz="2800">
                <a:solidFill>
                  <a:srgbClr val="002060"/>
                </a:solidFill>
              </a:defRPr>
            </a:lvl1pPr>
            <a:lvl2pPr algn="ctr">
              <a:defRPr>
                <a:solidFill>
                  <a:srgbClr val="002060"/>
                </a:solidFill>
              </a:defRPr>
            </a:lvl2pPr>
            <a:lvl3pPr algn="ctr">
              <a:defRPr>
                <a:solidFill>
                  <a:srgbClr val="002060"/>
                </a:solidFill>
              </a:defRPr>
            </a:lvl3pPr>
            <a:lvl4pPr algn="ctr">
              <a:defRPr>
                <a:solidFill>
                  <a:srgbClr val="002060"/>
                </a:solidFill>
              </a:defRPr>
            </a:lvl4pPr>
            <a:lvl5pPr algn="ctr">
              <a:defRPr>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09" y="527605"/>
            <a:ext cx="6871724" cy="763525"/>
          </a:xfrm>
        </p:spPr>
        <p:txBody>
          <a:bodyPr>
            <a:normAutofit/>
          </a:bodyPr>
          <a:lstStyle>
            <a:lvl1pPr algn="l">
              <a:defRPr sz="3600">
                <a:solidFill>
                  <a:schemeClr val="accent6">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0" y="1443835"/>
            <a:ext cx="6871724" cy="4275740"/>
          </a:xfrm>
        </p:spPr>
        <p:txBody>
          <a:bodyPr/>
          <a:lstStyle>
            <a:lvl1pPr>
              <a:defRPr sz="2800">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3014"/>
            <a:ext cx="8229600" cy="58462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1522475"/>
            <a:ext cx="8229600" cy="532180"/>
          </a:xfrm>
        </p:spPr>
        <p:txBody>
          <a:bodyPr>
            <a:normAutofit/>
          </a:bodyPr>
          <a:lstStyle>
            <a:lvl1pPr algn="ctr">
              <a:defRPr sz="3600">
                <a:solidFill>
                  <a:schemeClr val="accent6">
                    <a:lumMod val="75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2341022"/>
            <a:ext cx="4040188" cy="639762"/>
          </a:xfrm>
        </p:spPr>
        <p:txBody>
          <a:bodyPr anchor="b"/>
          <a:lstStyle>
            <a:lvl1pPr marL="0" indent="0" algn="ctr">
              <a:buNone/>
              <a:defRPr sz="2400" b="1">
                <a:solidFill>
                  <a:schemeClr val="accent6">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970885"/>
            <a:ext cx="4040188" cy="3035058"/>
          </a:xfrm>
        </p:spPr>
        <p:txBody>
          <a:bodyPr/>
          <a:lstStyle>
            <a:lvl1pPr algn="ctr">
              <a:defRPr sz="2400">
                <a:solidFill>
                  <a:srgbClr val="002060"/>
                </a:solidFill>
              </a:defRPr>
            </a:lvl1pPr>
            <a:lvl2pPr algn="ctr">
              <a:defRPr sz="2000">
                <a:solidFill>
                  <a:srgbClr val="002060"/>
                </a:solidFill>
              </a:defRPr>
            </a:lvl2pPr>
            <a:lvl3pPr algn="ctr">
              <a:defRPr sz="1800">
                <a:solidFill>
                  <a:srgbClr val="002060"/>
                </a:solidFill>
              </a:defRPr>
            </a:lvl3pPr>
            <a:lvl4pPr algn="ctr">
              <a:defRPr sz="1600">
                <a:solidFill>
                  <a:srgbClr val="002060"/>
                </a:solidFill>
              </a:defRPr>
            </a:lvl4pPr>
            <a:lvl5pPr algn="ctr">
              <a:defRPr sz="1600">
                <a:solidFill>
                  <a:srgbClr val="002060"/>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2341022"/>
            <a:ext cx="4041775" cy="639762"/>
          </a:xfrm>
        </p:spPr>
        <p:txBody>
          <a:bodyPr anchor="b"/>
          <a:lstStyle>
            <a:lvl1pPr marL="0" indent="0" algn="ctr">
              <a:buNone/>
              <a:defRPr sz="2400" b="1">
                <a:solidFill>
                  <a:schemeClr val="accent6">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970885"/>
            <a:ext cx="4041775" cy="3035058"/>
          </a:xfrm>
        </p:spPr>
        <p:txBody>
          <a:bodyPr/>
          <a:lstStyle>
            <a:lvl1pPr algn="ctr">
              <a:defRPr sz="2400">
                <a:solidFill>
                  <a:srgbClr val="002060"/>
                </a:solidFill>
              </a:defRPr>
            </a:lvl1pPr>
            <a:lvl2pPr algn="ctr">
              <a:defRPr sz="2000">
                <a:solidFill>
                  <a:srgbClr val="002060"/>
                </a:solidFill>
              </a:defRPr>
            </a:lvl2pPr>
            <a:lvl3pPr algn="ctr">
              <a:defRPr sz="1800">
                <a:solidFill>
                  <a:srgbClr val="002060"/>
                </a:solidFill>
              </a:defRPr>
            </a:lvl3pPr>
            <a:lvl4pPr algn="ctr">
              <a:defRPr sz="1600">
                <a:solidFill>
                  <a:srgbClr val="002060"/>
                </a:solidFill>
              </a:defRPr>
            </a:lvl4pPr>
            <a:lvl5pPr algn="ctr">
              <a:defRPr sz="1600">
                <a:solidFill>
                  <a:srgbClr val="002060"/>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5/21/2014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5/21/2014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5/21/2014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5/21/2014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id.wikipedia.org/wiki/Manusia" TargetMode="External"/><Relationship Id="rId2" Type="http://schemas.openxmlformats.org/officeDocument/2006/relationships/image" Target="../media/image4.jpeg"/><Relationship Id="rId1" Type="http://schemas.openxmlformats.org/officeDocument/2006/relationships/slideLayout" Target="../slideLayouts/slideLayout3.xml"/><Relationship Id="rId4" Type="http://schemas.openxmlformats.org/officeDocument/2006/relationships/hyperlink" Target="http://id.wikipedia.org/wiki/Kebudayaan"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5029200"/>
            <a:ext cx="8246070" cy="1221640"/>
          </a:xfrm>
        </p:spPr>
        <p:txBody>
          <a:bodyPr>
            <a:noAutofit/>
          </a:bodyPr>
          <a:lstStyle/>
          <a:p>
            <a:r>
              <a:rPr lang="en-US" sz="4400" b="1" dirty="0" smtClean="0">
                <a:solidFill>
                  <a:schemeClr val="tx2">
                    <a:lumMod val="50000"/>
                  </a:schemeClr>
                </a:solidFill>
              </a:rPr>
              <a:t>FAKTOR PENYEBAB KONFLIK</a:t>
            </a:r>
            <a:endParaRPr lang="en-US" sz="4400" b="1" dirty="0">
              <a:solidFill>
                <a:schemeClr val="tx2">
                  <a:lumMod val="50000"/>
                </a:schemeClr>
              </a:solidFill>
            </a:endParaRPr>
          </a:p>
        </p:txBody>
      </p:sp>
      <p:pic>
        <p:nvPicPr>
          <p:cNvPr id="3" name="Picture 2"/>
          <p:cNvPicPr>
            <a:picLocks noChangeAspect="1" noChangeArrowheads="1"/>
          </p:cNvPicPr>
          <p:nvPr/>
        </p:nvPicPr>
        <p:blipFill>
          <a:blip r:embed="rId3"/>
          <a:srcRect/>
          <a:stretch>
            <a:fillRect/>
          </a:stretch>
        </p:blipFill>
        <p:spPr bwMode="auto">
          <a:xfrm>
            <a:off x="3657600" y="228600"/>
            <a:ext cx="1500198" cy="1533535"/>
          </a:xfrm>
          <a:prstGeom prst="rect">
            <a:avLst/>
          </a:prstGeom>
          <a:noFill/>
          <a:ln w="9525">
            <a:noFill/>
            <a:miter lim="800000"/>
            <a:headEnd/>
            <a:tailEnd/>
          </a:ln>
        </p:spPr>
      </p:pic>
    </p:spTree>
    <p:extLst>
      <p:ext uri="{BB962C8B-B14F-4D97-AF65-F5344CB8AC3E}">
        <p14:creationId xmlns="" xmlns:p14="http://schemas.microsoft.com/office/powerpoint/2010/main"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l"/>
            <a:r>
              <a:rPr lang="en-US" dirty="0" err="1" smtClean="0"/>
              <a:t>Penyebab</a:t>
            </a:r>
            <a:r>
              <a:rPr lang="en-US" dirty="0" smtClean="0"/>
              <a:t> </a:t>
            </a:r>
            <a:r>
              <a:rPr lang="en-US" dirty="0" err="1" smtClean="0"/>
              <a:t>Konflik</a:t>
            </a:r>
            <a:r>
              <a:rPr lang="en-US" dirty="0" smtClean="0"/>
              <a:t> </a:t>
            </a:r>
            <a:r>
              <a:rPr lang="en-US" dirty="0" err="1" smtClean="0"/>
              <a:t>menurut</a:t>
            </a:r>
            <a:r>
              <a:rPr lang="en-US" dirty="0" smtClean="0"/>
              <a:t> Charles Watkins</a:t>
            </a:r>
            <a:endParaRPr lang="en-US" dirty="0"/>
          </a:p>
        </p:txBody>
      </p:sp>
      <p:sp>
        <p:nvSpPr>
          <p:cNvPr id="5" name="Content Placeholder 4"/>
          <p:cNvSpPr>
            <a:spLocks noGrp="1"/>
          </p:cNvSpPr>
          <p:nvPr>
            <p:ph idx="1"/>
          </p:nvPr>
        </p:nvSpPr>
        <p:spPr>
          <a:xfrm>
            <a:off x="1823310" y="2133600"/>
            <a:ext cx="6871724" cy="4343399"/>
          </a:xfrm>
        </p:spPr>
        <p:txBody>
          <a:bodyPr>
            <a:normAutofit/>
          </a:bodyPr>
          <a:lstStyle/>
          <a:p>
            <a:pPr algn="just">
              <a:buNone/>
            </a:pPr>
            <a:r>
              <a:rPr lang="id-ID" dirty="0" smtClean="0"/>
              <a:t>Menurut Charles Watkins</a:t>
            </a:r>
            <a:r>
              <a:rPr lang="en-US" dirty="0" smtClean="0"/>
              <a:t>, </a:t>
            </a:r>
            <a:r>
              <a:rPr lang="en-US" dirty="0" err="1" smtClean="0"/>
              <a:t>konflik</a:t>
            </a:r>
            <a:r>
              <a:rPr lang="en-US" dirty="0" smtClean="0"/>
              <a:t> </a:t>
            </a:r>
            <a:r>
              <a:rPr lang="en-US" dirty="0" err="1" smtClean="0"/>
              <a:t>akan</a:t>
            </a:r>
            <a:r>
              <a:rPr lang="en-US" dirty="0" smtClean="0"/>
              <a:t> </a:t>
            </a:r>
            <a:r>
              <a:rPr lang="en-US" dirty="0" err="1" smtClean="0"/>
              <a:t>terjadi</a:t>
            </a:r>
            <a:r>
              <a:rPr lang="en-US" dirty="0" smtClean="0"/>
              <a:t> </a:t>
            </a:r>
            <a:r>
              <a:rPr lang="en-US" dirty="0" err="1" smtClean="0"/>
              <a:t>bila</a:t>
            </a:r>
            <a:r>
              <a:rPr lang="en-US" dirty="0" smtClean="0"/>
              <a:t> </a:t>
            </a:r>
            <a:r>
              <a:rPr lang="en-US" dirty="0" err="1" smtClean="0"/>
              <a:t>terdapat</a:t>
            </a:r>
            <a:r>
              <a:rPr lang="en-US" dirty="0" smtClean="0"/>
              <a:t> </a:t>
            </a:r>
            <a:r>
              <a:rPr lang="en-US" dirty="0" err="1" smtClean="0"/>
              <a:t>dua</a:t>
            </a:r>
            <a:r>
              <a:rPr lang="en-US" dirty="0" smtClean="0"/>
              <a:t> </a:t>
            </a:r>
            <a:r>
              <a:rPr lang="en-US" dirty="0" err="1" smtClean="0"/>
              <a:t>hal</a:t>
            </a:r>
            <a:r>
              <a:rPr lang="en-US" dirty="0" smtClean="0"/>
              <a:t> :</a:t>
            </a:r>
          </a:p>
          <a:p>
            <a:pPr marL="514350" indent="-514350" algn="just">
              <a:buFont typeface="+mj-lt"/>
              <a:buAutoNum type="arabicPeriod"/>
            </a:pPr>
            <a:r>
              <a:rPr lang="en-US" dirty="0" err="1" smtClean="0"/>
              <a:t>Sekurang-kurangnya</a:t>
            </a:r>
            <a:r>
              <a:rPr lang="en-US" dirty="0" smtClean="0"/>
              <a:t> </a:t>
            </a:r>
            <a:r>
              <a:rPr lang="en-US" dirty="0" err="1" smtClean="0"/>
              <a:t>ada</a:t>
            </a:r>
            <a:r>
              <a:rPr lang="en-US" dirty="0" smtClean="0"/>
              <a:t> </a:t>
            </a:r>
            <a:r>
              <a:rPr lang="en-US" dirty="0" err="1" smtClean="0"/>
              <a:t>dua</a:t>
            </a:r>
            <a:r>
              <a:rPr lang="en-US" dirty="0" smtClean="0"/>
              <a:t> </a:t>
            </a:r>
            <a:r>
              <a:rPr lang="en-US" dirty="0" err="1" smtClean="0"/>
              <a:t>pihak</a:t>
            </a:r>
            <a:r>
              <a:rPr lang="en-US" dirty="0" smtClean="0"/>
              <a:t> yang </a:t>
            </a:r>
            <a:r>
              <a:rPr lang="en-US" dirty="0" err="1" smtClean="0"/>
              <a:t>secara</a:t>
            </a:r>
            <a:r>
              <a:rPr lang="en-US" dirty="0" smtClean="0"/>
              <a:t> </a:t>
            </a:r>
            <a:r>
              <a:rPr lang="en-US" dirty="0" err="1" smtClean="0"/>
              <a:t>potensial</a:t>
            </a:r>
            <a:r>
              <a:rPr lang="en-US" dirty="0" smtClean="0"/>
              <a:t> </a:t>
            </a:r>
            <a:r>
              <a:rPr lang="en-US" dirty="0" err="1" smtClean="0"/>
              <a:t>dan</a:t>
            </a:r>
            <a:r>
              <a:rPr lang="en-US" dirty="0" smtClean="0"/>
              <a:t> </a:t>
            </a:r>
            <a:r>
              <a:rPr lang="en-US" dirty="0" err="1" smtClean="0"/>
              <a:t>praktis</a:t>
            </a:r>
            <a:r>
              <a:rPr lang="en-US" dirty="0" smtClean="0"/>
              <a:t>/</a:t>
            </a:r>
            <a:r>
              <a:rPr lang="en-US" dirty="0" err="1" smtClean="0"/>
              <a:t>operasional</a:t>
            </a:r>
            <a:r>
              <a:rPr lang="en-US" dirty="0" smtClean="0"/>
              <a:t> </a:t>
            </a:r>
            <a:r>
              <a:rPr lang="en-US" dirty="0" err="1" smtClean="0"/>
              <a:t>dapat</a:t>
            </a:r>
            <a:r>
              <a:rPr lang="en-US" dirty="0" smtClean="0"/>
              <a:t> </a:t>
            </a:r>
            <a:r>
              <a:rPr lang="en-US" dirty="0" err="1" smtClean="0"/>
              <a:t>saling</a:t>
            </a:r>
            <a:r>
              <a:rPr lang="en-US" dirty="0" smtClean="0"/>
              <a:t> </a:t>
            </a:r>
            <a:r>
              <a:rPr lang="en-US" dirty="0" err="1" smtClean="0"/>
              <a:t>menghambat</a:t>
            </a:r>
            <a:r>
              <a:rPr lang="en-US" dirty="0" smtClean="0"/>
              <a:t>. </a:t>
            </a:r>
          </a:p>
          <a:p>
            <a:pPr marL="514350" indent="-514350" algn="just">
              <a:buFont typeface="+mj-lt"/>
              <a:buAutoNum type="arabicPeriod"/>
            </a:pPr>
            <a:r>
              <a:rPr lang="en-US" dirty="0" err="1" smtClean="0"/>
              <a:t>Konflik</a:t>
            </a:r>
            <a:r>
              <a:rPr lang="en-US" dirty="0" smtClean="0"/>
              <a:t> </a:t>
            </a:r>
            <a:r>
              <a:rPr lang="en-US" dirty="0" err="1" smtClean="0"/>
              <a:t>dapat</a:t>
            </a:r>
            <a:r>
              <a:rPr lang="en-US" dirty="0" smtClean="0"/>
              <a:t> </a:t>
            </a:r>
            <a:r>
              <a:rPr lang="en-US" dirty="0" err="1" smtClean="0"/>
              <a:t>terjadi</a:t>
            </a:r>
            <a:r>
              <a:rPr lang="en-US" dirty="0" smtClean="0"/>
              <a:t> </a:t>
            </a:r>
            <a:r>
              <a:rPr lang="en-US" dirty="0" err="1" smtClean="0"/>
              <a:t>bila</a:t>
            </a:r>
            <a:r>
              <a:rPr lang="en-US" dirty="0" smtClean="0"/>
              <a:t> </a:t>
            </a:r>
            <a:r>
              <a:rPr lang="en-US" dirty="0" err="1" smtClean="0"/>
              <a:t>ada</a:t>
            </a:r>
            <a:r>
              <a:rPr lang="en-US" dirty="0" smtClean="0"/>
              <a:t> </a:t>
            </a:r>
            <a:r>
              <a:rPr lang="en-US" dirty="0" err="1" smtClean="0"/>
              <a:t>sesuatu</a:t>
            </a:r>
            <a:r>
              <a:rPr lang="en-US" dirty="0" smtClean="0"/>
              <a:t> </a:t>
            </a:r>
            <a:r>
              <a:rPr lang="en-US" dirty="0" err="1" smtClean="0"/>
              <a:t>sasaran</a:t>
            </a:r>
            <a:r>
              <a:rPr lang="en-US" dirty="0" smtClean="0"/>
              <a:t> yang </a:t>
            </a:r>
            <a:r>
              <a:rPr lang="en-US" dirty="0" err="1" smtClean="0"/>
              <a:t>sama-sama</a:t>
            </a:r>
            <a:r>
              <a:rPr lang="en-US" dirty="0" smtClean="0"/>
              <a:t> </a:t>
            </a:r>
            <a:r>
              <a:rPr lang="en-US" dirty="0" err="1" smtClean="0"/>
              <a:t>ingin</a:t>
            </a:r>
            <a:r>
              <a:rPr lang="en-US" dirty="0" smtClean="0"/>
              <a:t> </a:t>
            </a:r>
            <a:r>
              <a:rPr lang="en-US" dirty="0" err="1" smtClean="0"/>
              <a:t>dicapai</a:t>
            </a:r>
            <a:r>
              <a:rPr lang="en-US" dirty="0" smtClean="0"/>
              <a:t> </a:t>
            </a:r>
            <a:r>
              <a:rPr lang="en-US" dirty="0" err="1" smtClean="0"/>
              <a:t>oleh</a:t>
            </a:r>
            <a:r>
              <a:rPr lang="en-US" dirty="0" smtClean="0"/>
              <a:t> </a:t>
            </a:r>
            <a:r>
              <a:rPr lang="en-US" dirty="0" err="1" smtClean="0"/>
              <a:t>kedua</a:t>
            </a:r>
            <a:r>
              <a:rPr lang="en-US" dirty="0" smtClean="0"/>
              <a:t> </a:t>
            </a:r>
            <a:r>
              <a:rPr lang="en-US" dirty="0" err="1" smtClean="0"/>
              <a:t>pihak</a:t>
            </a:r>
            <a:r>
              <a:rPr lang="en-US" dirty="0" smtClean="0"/>
              <a:t>, </a:t>
            </a:r>
            <a:r>
              <a:rPr lang="en-US" dirty="0" err="1" smtClean="0"/>
              <a:t>namun</a:t>
            </a:r>
            <a:r>
              <a:rPr lang="en-US" dirty="0" smtClean="0"/>
              <a:t> </a:t>
            </a:r>
            <a:r>
              <a:rPr lang="en-US" dirty="0" err="1" smtClean="0"/>
              <a:t>hanya</a:t>
            </a:r>
            <a:r>
              <a:rPr lang="en-US" dirty="0" smtClean="0"/>
              <a:t> </a:t>
            </a:r>
            <a:r>
              <a:rPr lang="en-US" dirty="0" err="1" smtClean="0"/>
              <a:t>salah</a:t>
            </a:r>
            <a:r>
              <a:rPr lang="en-US" dirty="0" smtClean="0"/>
              <a:t> </a:t>
            </a:r>
            <a:r>
              <a:rPr lang="en-US" dirty="0" err="1" smtClean="0"/>
              <a:t>satu</a:t>
            </a:r>
            <a:r>
              <a:rPr lang="en-US" dirty="0" smtClean="0"/>
              <a:t> </a:t>
            </a:r>
            <a:r>
              <a:rPr lang="en-US" dirty="0" err="1" smtClean="0"/>
              <a:t>pihak</a:t>
            </a:r>
            <a:r>
              <a:rPr lang="en-US" dirty="0" smtClean="0"/>
              <a:t> yang </a:t>
            </a:r>
            <a:r>
              <a:rPr lang="en-US" dirty="0" err="1" smtClean="0"/>
              <a:t>mungkin</a:t>
            </a:r>
            <a:r>
              <a:rPr lang="en-US" dirty="0" smtClean="0"/>
              <a:t> </a:t>
            </a:r>
            <a:r>
              <a:rPr lang="en-US" dirty="0" err="1" smtClean="0"/>
              <a:t>mencapainya</a:t>
            </a:r>
            <a:r>
              <a:rPr lang="en-US" dirty="0" smtClean="0"/>
              <a:t>.</a:t>
            </a: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en-US" dirty="0" err="1" smtClean="0"/>
              <a:t>Pertanyaan</a:t>
            </a:r>
            <a:r>
              <a:rPr lang="en-US" dirty="0" smtClean="0"/>
              <a:t> </a:t>
            </a:r>
            <a:r>
              <a:rPr lang="en-US" dirty="0" err="1" smtClean="0"/>
              <a:t>Uji</a:t>
            </a:r>
            <a:r>
              <a:rPr lang="en-US" dirty="0" smtClean="0"/>
              <a:t> </a:t>
            </a:r>
            <a:r>
              <a:rPr lang="en-US" dirty="0" err="1" smtClean="0"/>
              <a:t>Pengetahuan</a:t>
            </a:r>
            <a:endParaRPr lang="en-US" dirty="0"/>
          </a:p>
        </p:txBody>
      </p:sp>
      <p:sp>
        <p:nvSpPr>
          <p:cNvPr id="5" name="Content Placeholder 4"/>
          <p:cNvSpPr>
            <a:spLocks noGrp="1"/>
          </p:cNvSpPr>
          <p:nvPr>
            <p:ph idx="1"/>
          </p:nvPr>
        </p:nvSpPr>
        <p:spPr>
          <a:xfrm>
            <a:off x="1823310" y="1828800"/>
            <a:ext cx="6871724" cy="4648199"/>
          </a:xfrm>
        </p:spPr>
        <p:txBody>
          <a:bodyPr>
            <a:normAutofit/>
          </a:bodyPr>
          <a:lstStyle/>
          <a:p>
            <a:pPr marL="514350" lvl="0" indent="-514350" algn="just">
              <a:buFont typeface="+mj-lt"/>
              <a:buAutoNum type="arabicPeriod"/>
            </a:pPr>
            <a:r>
              <a:rPr lang="id-ID" dirty="0" smtClean="0"/>
              <a:t>Jelaskan faktor penyebab konflik sosial menurut Ibnu Khaldun !</a:t>
            </a:r>
            <a:endParaRPr lang="en-US" dirty="0" smtClean="0"/>
          </a:p>
          <a:p>
            <a:pPr marL="514350" indent="-514350" algn="just">
              <a:buFont typeface="+mj-lt"/>
              <a:buAutoNum type="arabicPeriod"/>
            </a:pPr>
            <a:r>
              <a:rPr lang="id-ID" dirty="0" smtClean="0"/>
              <a:t>Jelaskan faktor penyebab konflik sosial menurut </a:t>
            </a:r>
            <a:r>
              <a:rPr lang="nb-NO" dirty="0" smtClean="0"/>
              <a:t>George Simmel </a:t>
            </a:r>
            <a:r>
              <a:rPr lang="id-ID" dirty="0" smtClean="0"/>
              <a:t>!</a:t>
            </a:r>
            <a:endParaRPr lang="en-US" dirty="0" smtClean="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5" y="2209800"/>
            <a:ext cx="8229600" cy="2209800"/>
          </a:xfrm>
        </p:spPr>
        <p:txBody>
          <a:bodyPr>
            <a:normAutofit/>
          </a:bodyPr>
          <a:lstStyle/>
          <a:p>
            <a:r>
              <a:rPr lang="en-US" b="1" dirty="0" smtClean="0">
                <a:solidFill>
                  <a:srgbClr val="FF0000"/>
                </a:solidFill>
              </a:rPr>
              <a:t>Salam </a:t>
            </a:r>
            <a:r>
              <a:rPr lang="en-US" b="1" dirty="0" err="1" smtClean="0">
                <a:solidFill>
                  <a:srgbClr val="FF0000"/>
                </a:solidFill>
              </a:rPr>
              <a:t>Sosiologi</a:t>
            </a:r>
            <a:r>
              <a:rPr lang="en-US" b="1" dirty="0" smtClean="0">
                <a:solidFill>
                  <a:srgbClr val="FF0000"/>
                </a:solidFill>
              </a:rPr>
              <a:t> !</a:t>
            </a:r>
            <a:endParaRPr lang="en-US" b="1" dirty="0">
              <a:solidFill>
                <a:srgbClr val="FF0000"/>
              </a:solidFill>
            </a:endParaRPr>
          </a:p>
        </p:txBody>
      </p:sp>
    </p:spTree>
    <p:extLst>
      <p:ext uri="{BB962C8B-B14F-4D97-AF65-F5344CB8AC3E}">
        <p14:creationId xmlns="" xmlns:p14="http://schemas.microsoft.com/office/powerpoint/2010/main" val="41707837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23309" y="304800"/>
            <a:ext cx="6871724" cy="763525"/>
          </a:xfrm>
        </p:spPr>
        <p:txBody>
          <a:bodyPr/>
          <a:lstStyle/>
          <a:p>
            <a:pPr algn="l"/>
            <a:r>
              <a:rPr lang="en-US" dirty="0" err="1" smtClean="0"/>
              <a:t>Faktor</a:t>
            </a:r>
            <a:r>
              <a:rPr lang="en-US" dirty="0" smtClean="0"/>
              <a:t> </a:t>
            </a:r>
            <a:r>
              <a:rPr lang="en-US" dirty="0" err="1" smtClean="0"/>
              <a:t>Umum</a:t>
            </a:r>
            <a:r>
              <a:rPr lang="en-US" dirty="0" smtClean="0"/>
              <a:t> </a:t>
            </a:r>
            <a:r>
              <a:rPr lang="en-US" dirty="0" err="1" smtClean="0"/>
              <a:t>Penyebab</a:t>
            </a:r>
            <a:r>
              <a:rPr lang="en-US" dirty="0" smtClean="0"/>
              <a:t> </a:t>
            </a:r>
            <a:r>
              <a:rPr lang="en-US" dirty="0" err="1" smtClean="0"/>
              <a:t>Konflik</a:t>
            </a:r>
            <a:endParaRPr lang="en-US" dirty="0"/>
          </a:p>
        </p:txBody>
      </p:sp>
      <p:sp>
        <p:nvSpPr>
          <p:cNvPr id="5" name="Content Placeholder 4"/>
          <p:cNvSpPr>
            <a:spLocks noGrp="1"/>
          </p:cNvSpPr>
          <p:nvPr>
            <p:ph idx="1"/>
          </p:nvPr>
        </p:nvSpPr>
        <p:spPr>
          <a:xfrm>
            <a:off x="1823310" y="1143000"/>
            <a:ext cx="6871724" cy="5486400"/>
          </a:xfrm>
        </p:spPr>
        <p:txBody>
          <a:bodyPr>
            <a:normAutofit fontScale="70000" lnSpcReduction="20000"/>
          </a:bodyPr>
          <a:lstStyle/>
          <a:p>
            <a:pPr lvl="0" algn="just"/>
            <a:r>
              <a:rPr lang="en-US" b="1" i="1" dirty="0" err="1" smtClean="0">
                <a:solidFill>
                  <a:srgbClr val="FF0000"/>
                </a:solidFill>
              </a:rPr>
              <a:t>Perbedaan</a:t>
            </a:r>
            <a:r>
              <a:rPr lang="en-US" b="1" i="1" dirty="0" smtClean="0">
                <a:solidFill>
                  <a:srgbClr val="FF0000"/>
                </a:solidFill>
              </a:rPr>
              <a:t> </a:t>
            </a:r>
            <a:r>
              <a:rPr lang="en-US" b="1" i="1" dirty="0" err="1" smtClean="0">
                <a:solidFill>
                  <a:srgbClr val="FF0000"/>
                </a:solidFill>
              </a:rPr>
              <a:t>antar</a:t>
            </a:r>
            <a:r>
              <a:rPr lang="en-US" b="1" i="1" dirty="0" smtClean="0">
                <a:solidFill>
                  <a:srgbClr val="FF0000"/>
                </a:solidFill>
              </a:rPr>
              <a:t> </a:t>
            </a:r>
            <a:r>
              <a:rPr lang="en-US" b="1" i="1" dirty="0" err="1" smtClean="0">
                <a:solidFill>
                  <a:srgbClr val="FF0000"/>
                </a:solidFill>
              </a:rPr>
              <a:t>individu</a:t>
            </a:r>
            <a:r>
              <a:rPr lang="en-US" b="1" i="1" dirty="0" smtClean="0">
                <a:solidFill>
                  <a:srgbClr val="FF0000"/>
                </a:solidFill>
              </a:rPr>
              <a:t> yang </a:t>
            </a:r>
            <a:r>
              <a:rPr lang="en-US" b="1" i="1" dirty="0" err="1" smtClean="0">
                <a:solidFill>
                  <a:srgbClr val="FF0000"/>
                </a:solidFill>
              </a:rPr>
              <a:t>meliputi</a:t>
            </a:r>
            <a:r>
              <a:rPr lang="en-US" b="1" i="1" dirty="0" smtClean="0">
                <a:solidFill>
                  <a:srgbClr val="FF0000"/>
                </a:solidFill>
              </a:rPr>
              <a:t> </a:t>
            </a:r>
            <a:r>
              <a:rPr lang="en-US" b="1" i="1" dirty="0" err="1" smtClean="0">
                <a:solidFill>
                  <a:srgbClr val="FF0000"/>
                </a:solidFill>
              </a:rPr>
              <a:t>perbedaan</a:t>
            </a:r>
            <a:r>
              <a:rPr lang="en-US" b="1" i="1" dirty="0" smtClean="0">
                <a:solidFill>
                  <a:srgbClr val="FF0000"/>
                </a:solidFill>
              </a:rPr>
              <a:t> </a:t>
            </a:r>
            <a:r>
              <a:rPr lang="en-US" b="1" i="1" dirty="0" err="1" smtClean="0">
                <a:solidFill>
                  <a:srgbClr val="FF0000"/>
                </a:solidFill>
              </a:rPr>
              <a:t>pendirian</a:t>
            </a:r>
            <a:r>
              <a:rPr lang="en-US" b="1" i="1" dirty="0" smtClean="0">
                <a:solidFill>
                  <a:srgbClr val="FF0000"/>
                </a:solidFill>
              </a:rPr>
              <a:t> </a:t>
            </a:r>
            <a:r>
              <a:rPr lang="en-US" b="1" i="1" dirty="0" err="1" smtClean="0">
                <a:solidFill>
                  <a:srgbClr val="FF0000"/>
                </a:solidFill>
              </a:rPr>
              <a:t>dan</a:t>
            </a:r>
            <a:r>
              <a:rPr lang="en-US" b="1" i="1" dirty="0" smtClean="0">
                <a:solidFill>
                  <a:srgbClr val="FF0000"/>
                </a:solidFill>
              </a:rPr>
              <a:t> </a:t>
            </a:r>
            <a:r>
              <a:rPr lang="en-US" b="1" i="1" dirty="0" err="1" smtClean="0">
                <a:solidFill>
                  <a:srgbClr val="FF0000"/>
                </a:solidFill>
              </a:rPr>
              <a:t>perasaan</a:t>
            </a:r>
            <a:endParaRPr lang="en-US" b="1" dirty="0" smtClean="0">
              <a:solidFill>
                <a:srgbClr val="FF0000"/>
              </a:solidFill>
            </a:endParaRPr>
          </a:p>
          <a:p>
            <a:pPr algn="just">
              <a:buNone/>
            </a:pPr>
            <a:r>
              <a:rPr lang="en-US" dirty="0" smtClean="0"/>
              <a:t>	</a:t>
            </a:r>
            <a:r>
              <a:rPr lang="en-US" dirty="0" err="1" smtClean="0"/>
              <a:t>Setiap</a:t>
            </a:r>
            <a:r>
              <a:rPr lang="en-US" dirty="0" smtClean="0"/>
              <a:t> </a:t>
            </a:r>
            <a:r>
              <a:rPr lang="en-US" dirty="0" err="1" smtClean="0">
                <a:hlinkClick r:id="rId3" tooltip="Manusia"/>
              </a:rPr>
              <a:t>manusia</a:t>
            </a:r>
            <a:r>
              <a:rPr lang="en-US" dirty="0" smtClean="0"/>
              <a:t> </a:t>
            </a:r>
            <a:r>
              <a:rPr lang="en-US" dirty="0" err="1" smtClean="0"/>
              <a:t>adalah</a:t>
            </a:r>
            <a:r>
              <a:rPr lang="en-US" dirty="0" smtClean="0"/>
              <a:t> </a:t>
            </a:r>
            <a:r>
              <a:rPr lang="en-US" dirty="0" err="1" smtClean="0"/>
              <a:t>individu</a:t>
            </a:r>
            <a:r>
              <a:rPr lang="en-US" dirty="0" smtClean="0"/>
              <a:t> yang </a:t>
            </a:r>
            <a:r>
              <a:rPr lang="en-US" dirty="0" err="1" smtClean="0"/>
              <a:t>unik</a:t>
            </a:r>
            <a:r>
              <a:rPr lang="en-US" dirty="0" smtClean="0"/>
              <a:t>. </a:t>
            </a:r>
            <a:r>
              <a:rPr lang="en-US" dirty="0" err="1" smtClean="0"/>
              <a:t>Artinya</a:t>
            </a:r>
            <a:r>
              <a:rPr lang="en-US" dirty="0" smtClean="0"/>
              <a:t>, </a:t>
            </a:r>
            <a:r>
              <a:rPr lang="en-US" dirty="0" err="1" smtClean="0"/>
              <a:t>setiap</a:t>
            </a:r>
            <a:r>
              <a:rPr lang="en-US" dirty="0" smtClean="0"/>
              <a:t> </a:t>
            </a:r>
            <a:r>
              <a:rPr lang="en-US" dirty="0" err="1" smtClean="0"/>
              <a:t>orang</a:t>
            </a:r>
            <a:r>
              <a:rPr lang="en-US" dirty="0" smtClean="0"/>
              <a:t> </a:t>
            </a:r>
            <a:r>
              <a:rPr lang="en-US" dirty="0" err="1" smtClean="0"/>
              <a:t>memiliki</a:t>
            </a:r>
            <a:r>
              <a:rPr lang="en-US" dirty="0" smtClean="0"/>
              <a:t> </a:t>
            </a:r>
            <a:r>
              <a:rPr lang="en-US" dirty="0" err="1" smtClean="0"/>
              <a:t>pendirian</a:t>
            </a:r>
            <a:r>
              <a:rPr lang="en-US" dirty="0" smtClean="0"/>
              <a:t> </a:t>
            </a:r>
            <a:r>
              <a:rPr lang="en-US" dirty="0" err="1" smtClean="0"/>
              <a:t>dan</a:t>
            </a:r>
            <a:r>
              <a:rPr lang="en-US" dirty="0" smtClean="0"/>
              <a:t> </a:t>
            </a:r>
            <a:r>
              <a:rPr lang="en-US" dirty="0" err="1" smtClean="0"/>
              <a:t>perasaan</a:t>
            </a:r>
            <a:r>
              <a:rPr lang="en-US" dirty="0" smtClean="0"/>
              <a:t> yang </a:t>
            </a:r>
            <a:r>
              <a:rPr lang="en-US" dirty="0" err="1" smtClean="0"/>
              <a:t>berbeda-beda</a:t>
            </a:r>
            <a:r>
              <a:rPr lang="en-US" dirty="0" smtClean="0"/>
              <a:t> </a:t>
            </a:r>
            <a:r>
              <a:rPr lang="en-US" dirty="0" err="1" smtClean="0"/>
              <a:t>satu</a:t>
            </a:r>
            <a:r>
              <a:rPr lang="en-US" dirty="0" smtClean="0"/>
              <a:t> </a:t>
            </a:r>
            <a:r>
              <a:rPr lang="en-US" dirty="0" err="1" smtClean="0"/>
              <a:t>dengan</a:t>
            </a:r>
            <a:r>
              <a:rPr lang="en-US" dirty="0" smtClean="0"/>
              <a:t> </a:t>
            </a:r>
            <a:r>
              <a:rPr lang="en-US" dirty="0" err="1" smtClean="0"/>
              <a:t>lainnya</a:t>
            </a:r>
            <a:r>
              <a:rPr lang="en-US" dirty="0" smtClean="0"/>
              <a:t>. </a:t>
            </a:r>
            <a:r>
              <a:rPr lang="en-US" dirty="0" err="1" smtClean="0"/>
              <a:t>Perbedaan</a:t>
            </a:r>
            <a:r>
              <a:rPr lang="en-US" dirty="0" smtClean="0"/>
              <a:t> </a:t>
            </a:r>
            <a:r>
              <a:rPr lang="en-US" dirty="0" err="1" smtClean="0"/>
              <a:t>pendirian</a:t>
            </a:r>
            <a:r>
              <a:rPr lang="en-US" dirty="0" smtClean="0"/>
              <a:t> </a:t>
            </a:r>
            <a:r>
              <a:rPr lang="en-US" dirty="0" err="1" smtClean="0"/>
              <a:t>dan</a:t>
            </a:r>
            <a:r>
              <a:rPr lang="en-US" dirty="0" smtClean="0"/>
              <a:t> </a:t>
            </a:r>
            <a:r>
              <a:rPr lang="en-US" dirty="0" err="1" smtClean="0"/>
              <a:t>perasaan</a:t>
            </a:r>
            <a:r>
              <a:rPr lang="en-US" dirty="0" smtClean="0"/>
              <a:t> </a:t>
            </a:r>
            <a:r>
              <a:rPr lang="en-US" dirty="0" err="1" smtClean="0"/>
              <a:t>tersebut</a:t>
            </a:r>
            <a:r>
              <a:rPr lang="en-US" dirty="0" smtClean="0"/>
              <a:t> </a:t>
            </a:r>
            <a:r>
              <a:rPr lang="en-US" dirty="0" err="1" smtClean="0"/>
              <a:t>dapat</a:t>
            </a:r>
            <a:r>
              <a:rPr lang="en-US" dirty="0" smtClean="0"/>
              <a:t> </a:t>
            </a:r>
            <a:r>
              <a:rPr lang="en-US" dirty="0" err="1" smtClean="0"/>
              <a:t>saja</a:t>
            </a:r>
            <a:r>
              <a:rPr lang="en-US" dirty="0" smtClean="0"/>
              <a:t> </a:t>
            </a:r>
            <a:r>
              <a:rPr lang="en-US" dirty="0" err="1" smtClean="0"/>
              <a:t>menjadi</a:t>
            </a:r>
            <a:r>
              <a:rPr lang="en-US" dirty="0" smtClean="0"/>
              <a:t> </a:t>
            </a:r>
            <a:r>
              <a:rPr lang="en-US" dirty="0" err="1" smtClean="0"/>
              <a:t>faktor</a:t>
            </a:r>
            <a:r>
              <a:rPr lang="en-US" dirty="0" smtClean="0"/>
              <a:t> </a:t>
            </a:r>
            <a:r>
              <a:rPr lang="en-US" dirty="0" err="1" smtClean="0"/>
              <a:t>penyebab</a:t>
            </a:r>
            <a:r>
              <a:rPr lang="en-US" dirty="0" smtClean="0"/>
              <a:t> </a:t>
            </a:r>
            <a:r>
              <a:rPr lang="en-US" dirty="0" err="1" smtClean="0"/>
              <a:t>konflik</a:t>
            </a:r>
            <a:r>
              <a:rPr lang="en-US" dirty="0" smtClean="0"/>
              <a:t> </a:t>
            </a:r>
            <a:r>
              <a:rPr lang="en-US" dirty="0" err="1" smtClean="0"/>
              <a:t>sosial</a:t>
            </a:r>
            <a:r>
              <a:rPr lang="en-US" dirty="0" smtClean="0"/>
              <a:t>. </a:t>
            </a:r>
          </a:p>
          <a:p>
            <a:pPr lvl="0" algn="just"/>
            <a:r>
              <a:rPr lang="en-US" b="1" i="1" dirty="0" err="1" smtClean="0">
                <a:solidFill>
                  <a:srgbClr val="FF0000"/>
                </a:solidFill>
              </a:rPr>
              <a:t>Perbedaan</a:t>
            </a:r>
            <a:r>
              <a:rPr lang="en-US" b="1" i="1" dirty="0" smtClean="0">
                <a:solidFill>
                  <a:srgbClr val="FF0000"/>
                </a:solidFill>
              </a:rPr>
              <a:t> </a:t>
            </a:r>
            <a:r>
              <a:rPr lang="en-US" b="1" i="1" dirty="0" err="1" smtClean="0">
                <a:solidFill>
                  <a:srgbClr val="FF0000"/>
                </a:solidFill>
              </a:rPr>
              <a:t>latar</a:t>
            </a:r>
            <a:r>
              <a:rPr lang="en-US" b="1" i="1" dirty="0" smtClean="0">
                <a:solidFill>
                  <a:srgbClr val="FF0000"/>
                </a:solidFill>
              </a:rPr>
              <a:t> </a:t>
            </a:r>
            <a:r>
              <a:rPr lang="en-US" b="1" i="1" dirty="0" err="1" smtClean="0">
                <a:solidFill>
                  <a:srgbClr val="FF0000"/>
                </a:solidFill>
              </a:rPr>
              <a:t>belakang</a:t>
            </a:r>
            <a:r>
              <a:rPr lang="en-US" b="1" i="1" dirty="0" smtClean="0">
                <a:solidFill>
                  <a:srgbClr val="FF0000"/>
                </a:solidFill>
              </a:rPr>
              <a:t> </a:t>
            </a:r>
            <a:r>
              <a:rPr lang="en-US" b="1" i="1" dirty="0" err="1" smtClean="0">
                <a:solidFill>
                  <a:srgbClr val="FF0000"/>
                </a:solidFill>
              </a:rPr>
              <a:t>kebudayaan</a:t>
            </a:r>
            <a:endParaRPr lang="en-US" b="1" dirty="0" smtClean="0">
              <a:solidFill>
                <a:srgbClr val="FF0000"/>
              </a:solidFill>
            </a:endParaRPr>
          </a:p>
          <a:p>
            <a:pPr algn="just">
              <a:buNone/>
            </a:pPr>
            <a:r>
              <a:rPr lang="en-US" dirty="0" smtClean="0"/>
              <a:t>	</a:t>
            </a:r>
            <a:r>
              <a:rPr lang="en-US" dirty="0" err="1" smtClean="0"/>
              <a:t>Perbedaan</a:t>
            </a:r>
            <a:r>
              <a:rPr lang="en-US" dirty="0" smtClean="0"/>
              <a:t> </a:t>
            </a:r>
            <a:r>
              <a:rPr lang="en-US" dirty="0" err="1" smtClean="0"/>
              <a:t>latar</a:t>
            </a:r>
            <a:r>
              <a:rPr lang="en-US" dirty="0" smtClean="0"/>
              <a:t> </a:t>
            </a:r>
            <a:r>
              <a:rPr lang="en-US" dirty="0" err="1" smtClean="0"/>
              <a:t>belakang</a:t>
            </a:r>
            <a:r>
              <a:rPr lang="en-US" dirty="0" smtClean="0"/>
              <a:t> </a:t>
            </a:r>
            <a:r>
              <a:rPr lang="en-US" dirty="0" err="1" smtClean="0"/>
              <a:t>kebudayaan</a:t>
            </a:r>
            <a:r>
              <a:rPr lang="en-US" dirty="0" smtClean="0"/>
              <a:t> </a:t>
            </a:r>
            <a:r>
              <a:rPr lang="en-US" dirty="0" err="1" smtClean="0"/>
              <a:t>akan</a:t>
            </a:r>
            <a:r>
              <a:rPr lang="en-US" dirty="0" smtClean="0"/>
              <a:t> </a:t>
            </a:r>
            <a:r>
              <a:rPr lang="en-US" dirty="0" err="1" smtClean="0"/>
              <a:t>menghasilkan</a:t>
            </a:r>
            <a:r>
              <a:rPr lang="en-US" dirty="0" smtClean="0"/>
              <a:t> </a:t>
            </a:r>
            <a:r>
              <a:rPr lang="en-US" dirty="0" err="1" smtClean="0"/>
              <a:t>individu-individu</a:t>
            </a:r>
            <a:r>
              <a:rPr lang="en-US" dirty="0" smtClean="0"/>
              <a:t> yang </a:t>
            </a:r>
            <a:r>
              <a:rPr lang="en-US" dirty="0" err="1" smtClean="0"/>
              <a:t>memiliki</a:t>
            </a:r>
            <a:r>
              <a:rPr lang="en-US" dirty="0" smtClean="0"/>
              <a:t> </a:t>
            </a:r>
            <a:r>
              <a:rPr lang="en-US" dirty="0" err="1" smtClean="0"/>
              <a:t>beragam</a:t>
            </a:r>
            <a:r>
              <a:rPr lang="en-US" dirty="0" smtClean="0"/>
              <a:t> </a:t>
            </a:r>
            <a:r>
              <a:rPr lang="en-US" dirty="0" err="1" smtClean="0"/>
              <a:t>corak</a:t>
            </a:r>
            <a:r>
              <a:rPr lang="en-US" dirty="0" smtClean="0"/>
              <a:t> </a:t>
            </a:r>
            <a:r>
              <a:rPr lang="en-US" dirty="0" err="1" smtClean="0"/>
              <a:t>kepribadian</a:t>
            </a:r>
            <a:r>
              <a:rPr lang="en-US" dirty="0" smtClean="0"/>
              <a:t>. </a:t>
            </a:r>
            <a:r>
              <a:rPr lang="en-US" dirty="0" err="1" smtClean="0"/>
              <a:t>Tanpa</a:t>
            </a:r>
            <a:r>
              <a:rPr lang="en-US" dirty="0" smtClean="0"/>
              <a:t> </a:t>
            </a:r>
            <a:r>
              <a:rPr lang="en-US" dirty="0" err="1" smtClean="0"/>
              <a:t>pemahaman</a:t>
            </a:r>
            <a:r>
              <a:rPr lang="en-US" dirty="0" smtClean="0"/>
              <a:t> </a:t>
            </a:r>
            <a:r>
              <a:rPr lang="en-US" dirty="0" err="1" smtClean="0"/>
              <a:t>terhadap</a:t>
            </a:r>
            <a:r>
              <a:rPr lang="en-US" dirty="0" smtClean="0"/>
              <a:t> </a:t>
            </a:r>
            <a:r>
              <a:rPr lang="en-US" dirty="0" err="1" smtClean="0"/>
              <a:t>corak</a:t>
            </a:r>
            <a:r>
              <a:rPr lang="en-US" dirty="0" smtClean="0"/>
              <a:t> </a:t>
            </a:r>
            <a:r>
              <a:rPr lang="en-US" dirty="0" err="1" smtClean="0"/>
              <a:t>kepribadian</a:t>
            </a:r>
            <a:r>
              <a:rPr lang="en-US" dirty="0" smtClean="0"/>
              <a:t> </a:t>
            </a:r>
            <a:r>
              <a:rPr lang="en-US" dirty="0" err="1" smtClean="0"/>
              <a:t>dari</a:t>
            </a:r>
            <a:r>
              <a:rPr lang="en-US" dirty="0" smtClean="0"/>
              <a:t> </a:t>
            </a:r>
            <a:r>
              <a:rPr lang="en-US" dirty="0" err="1" smtClean="0"/>
              <a:t>masing-masing</a:t>
            </a:r>
            <a:r>
              <a:rPr lang="en-US" dirty="0" smtClean="0"/>
              <a:t> </a:t>
            </a:r>
            <a:r>
              <a:rPr lang="en-US" dirty="0" err="1" smtClean="0"/>
              <a:t>kebudayaan</a:t>
            </a:r>
            <a:r>
              <a:rPr lang="en-US" dirty="0" smtClean="0"/>
              <a:t> </a:t>
            </a:r>
            <a:r>
              <a:rPr lang="en-US" dirty="0" err="1" smtClean="0"/>
              <a:t>tersebut</a:t>
            </a:r>
            <a:r>
              <a:rPr lang="en-US" dirty="0" smtClean="0"/>
              <a:t>, </a:t>
            </a:r>
            <a:r>
              <a:rPr lang="en-US" dirty="0" err="1" smtClean="0"/>
              <a:t>konflik</a:t>
            </a:r>
            <a:r>
              <a:rPr lang="en-US" dirty="0" smtClean="0"/>
              <a:t> </a:t>
            </a:r>
            <a:r>
              <a:rPr lang="en-US" dirty="0" err="1" smtClean="0"/>
              <a:t>sangat</a:t>
            </a:r>
            <a:r>
              <a:rPr lang="en-US" dirty="0" smtClean="0"/>
              <a:t> </a:t>
            </a:r>
            <a:r>
              <a:rPr lang="en-US" dirty="0" err="1" smtClean="0"/>
              <a:t>mungkin</a:t>
            </a:r>
            <a:r>
              <a:rPr lang="en-US" dirty="0" smtClean="0"/>
              <a:t> </a:t>
            </a:r>
            <a:r>
              <a:rPr lang="en-US" dirty="0" err="1" smtClean="0"/>
              <a:t>akan</a:t>
            </a:r>
            <a:r>
              <a:rPr lang="en-US" dirty="0" smtClean="0"/>
              <a:t> </a:t>
            </a:r>
            <a:r>
              <a:rPr lang="en-US" dirty="0" err="1" smtClean="0"/>
              <a:t>terjadi</a:t>
            </a:r>
            <a:r>
              <a:rPr lang="en-US" dirty="0" smtClean="0"/>
              <a:t>. </a:t>
            </a:r>
          </a:p>
          <a:p>
            <a:pPr lvl="0" algn="just"/>
            <a:r>
              <a:rPr lang="nb-NO" b="1" i="1" dirty="0" smtClean="0">
                <a:solidFill>
                  <a:srgbClr val="FF0000"/>
                </a:solidFill>
              </a:rPr>
              <a:t>Perbedaan kepen</a:t>
            </a:r>
            <a:r>
              <a:rPr lang="en-US" b="1" i="1" dirty="0" err="1" smtClean="0">
                <a:solidFill>
                  <a:srgbClr val="FF0000"/>
                </a:solidFill>
              </a:rPr>
              <a:t>tingan</a:t>
            </a:r>
            <a:r>
              <a:rPr lang="en-US" b="1" i="1" dirty="0" smtClean="0">
                <a:solidFill>
                  <a:srgbClr val="FF0000"/>
                </a:solidFill>
              </a:rPr>
              <a:t> </a:t>
            </a:r>
            <a:r>
              <a:rPr lang="en-US" b="1" i="1" dirty="0" err="1" smtClean="0">
                <a:solidFill>
                  <a:srgbClr val="FF0000"/>
                </a:solidFill>
              </a:rPr>
              <a:t>antar</a:t>
            </a:r>
            <a:r>
              <a:rPr lang="en-US" b="1" i="1" dirty="0" smtClean="0">
                <a:solidFill>
                  <a:srgbClr val="FF0000"/>
                </a:solidFill>
              </a:rPr>
              <a:t> </a:t>
            </a:r>
            <a:r>
              <a:rPr lang="en-US" b="1" i="1" dirty="0" err="1" smtClean="0">
                <a:solidFill>
                  <a:srgbClr val="FF0000"/>
                </a:solidFill>
              </a:rPr>
              <a:t>individu</a:t>
            </a:r>
            <a:r>
              <a:rPr lang="en-US" b="1" i="1" dirty="0" smtClean="0">
                <a:solidFill>
                  <a:srgbClr val="FF0000"/>
                </a:solidFill>
              </a:rPr>
              <a:t> </a:t>
            </a:r>
            <a:r>
              <a:rPr lang="en-US" b="1" i="1" dirty="0" err="1" smtClean="0">
                <a:solidFill>
                  <a:srgbClr val="FF0000"/>
                </a:solidFill>
              </a:rPr>
              <a:t>atau</a:t>
            </a:r>
            <a:r>
              <a:rPr lang="en-US" b="1" i="1" dirty="0" smtClean="0">
                <a:solidFill>
                  <a:srgbClr val="FF0000"/>
                </a:solidFill>
              </a:rPr>
              <a:t> </a:t>
            </a:r>
            <a:r>
              <a:rPr lang="en-US" b="1" i="1" dirty="0" err="1" smtClean="0">
                <a:solidFill>
                  <a:srgbClr val="FF0000"/>
                </a:solidFill>
              </a:rPr>
              <a:t>antar</a:t>
            </a:r>
            <a:r>
              <a:rPr lang="en-US" b="1" i="1" dirty="0" smtClean="0">
                <a:solidFill>
                  <a:srgbClr val="FF0000"/>
                </a:solidFill>
              </a:rPr>
              <a:t> </a:t>
            </a:r>
            <a:r>
              <a:rPr lang="en-US" b="1" i="1" dirty="0" err="1" smtClean="0">
                <a:solidFill>
                  <a:srgbClr val="FF0000"/>
                </a:solidFill>
              </a:rPr>
              <a:t>kelompok</a:t>
            </a:r>
            <a:endParaRPr lang="en-US" b="1" dirty="0" smtClean="0">
              <a:solidFill>
                <a:srgbClr val="FF0000"/>
              </a:solidFill>
            </a:endParaRPr>
          </a:p>
          <a:p>
            <a:pPr algn="just">
              <a:buNone/>
            </a:pPr>
            <a:r>
              <a:rPr lang="en-US" dirty="0" smtClean="0"/>
              <a:t>	</a:t>
            </a:r>
            <a:r>
              <a:rPr lang="en-US" dirty="0" err="1" smtClean="0"/>
              <a:t>Karena</a:t>
            </a:r>
            <a:r>
              <a:rPr lang="en-US" dirty="0" smtClean="0"/>
              <a:t> </a:t>
            </a:r>
            <a:r>
              <a:rPr lang="en-US" dirty="0" err="1" smtClean="0"/>
              <a:t>manusia</a:t>
            </a:r>
            <a:r>
              <a:rPr lang="en-US" dirty="0" smtClean="0"/>
              <a:t> </a:t>
            </a:r>
            <a:r>
              <a:rPr lang="en-US" dirty="0" err="1" smtClean="0"/>
              <a:t>memiliki</a:t>
            </a:r>
            <a:r>
              <a:rPr lang="en-US" dirty="0" smtClean="0"/>
              <a:t> </a:t>
            </a:r>
            <a:r>
              <a:rPr lang="en-US" dirty="0" err="1" smtClean="0"/>
              <a:t>perbedaan</a:t>
            </a:r>
            <a:r>
              <a:rPr lang="en-US" dirty="0" smtClean="0"/>
              <a:t> </a:t>
            </a:r>
            <a:r>
              <a:rPr lang="en-US" dirty="0" err="1" smtClean="0"/>
              <a:t>perasaan</a:t>
            </a:r>
            <a:r>
              <a:rPr lang="en-US" dirty="0" smtClean="0"/>
              <a:t>, </a:t>
            </a:r>
            <a:r>
              <a:rPr lang="en-US" dirty="0" err="1" smtClean="0"/>
              <a:t>pendirian</a:t>
            </a:r>
            <a:r>
              <a:rPr lang="en-US" dirty="0" smtClean="0"/>
              <a:t> </a:t>
            </a:r>
            <a:r>
              <a:rPr lang="en-US" dirty="0" err="1" smtClean="0"/>
              <a:t>maupun</a:t>
            </a:r>
            <a:r>
              <a:rPr lang="en-US" dirty="0" smtClean="0"/>
              <a:t> </a:t>
            </a:r>
            <a:r>
              <a:rPr lang="en-US" dirty="0" err="1" smtClean="0"/>
              <a:t>latar</a:t>
            </a:r>
            <a:r>
              <a:rPr lang="en-US" dirty="0" smtClean="0"/>
              <a:t> </a:t>
            </a:r>
            <a:r>
              <a:rPr lang="en-US" dirty="0" err="1" smtClean="0"/>
              <a:t>belakang</a:t>
            </a:r>
            <a:r>
              <a:rPr lang="en-US" dirty="0" smtClean="0"/>
              <a:t> </a:t>
            </a:r>
            <a:r>
              <a:rPr lang="en-US" dirty="0" err="1" smtClean="0">
                <a:hlinkClick r:id="rId4" tooltip="Kebudayaan"/>
              </a:rPr>
              <a:t>kebudayaan</a:t>
            </a:r>
            <a:r>
              <a:rPr lang="en-US" dirty="0" smtClean="0"/>
              <a:t>, </a:t>
            </a:r>
            <a:r>
              <a:rPr lang="en-US" dirty="0" err="1" smtClean="0"/>
              <a:t>maka</a:t>
            </a:r>
            <a:r>
              <a:rPr lang="en-US" dirty="0" smtClean="0"/>
              <a:t> </a:t>
            </a:r>
            <a:r>
              <a:rPr lang="en-US" dirty="0" err="1" smtClean="0"/>
              <a:t>dalam</a:t>
            </a:r>
            <a:r>
              <a:rPr lang="en-US" dirty="0" smtClean="0"/>
              <a:t> </a:t>
            </a:r>
            <a:r>
              <a:rPr lang="en-US" dirty="0" err="1" smtClean="0"/>
              <a:t>waktu</a:t>
            </a:r>
            <a:r>
              <a:rPr lang="en-US" dirty="0" smtClean="0"/>
              <a:t> yang </a:t>
            </a:r>
            <a:r>
              <a:rPr lang="en-US" dirty="0" err="1" smtClean="0"/>
              <a:t>bersamaan</a:t>
            </a:r>
            <a:r>
              <a:rPr lang="en-US" dirty="0" smtClean="0"/>
              <a:t>, </a:t>
            </a:r>
            <a:r>
              <a:rPr lang="en-US" dirty="0" err="1" smtClean="0"/>
              <a:t>masing-masing</a:t>
            </a:r>
            <a:r>
              <a:rPr lang="en-US" dirty="0" smtClean="0"/>
              <a:t> </a:t>
            </a:r>
            <a:r>
              <a:rPr lang="en-US" dirty="0" err="1" smtClean="0"/>
              <a:t>orang</a:t>
            </a:r>
            <a:r>
              <a:rPr lang="en-US" dirty="0" smtClean="0"/>
              <a:t> </a:t>
            </a:r>
            <a:r>
              <a:rPr lang="en-US" dirty="0" err="1" smtClean="0"/>
              <a:t>atau</a:t>
            </a:r>
            <a:r>
              <a:rPr lang="en-US" dirty="0" smtClean="0"/>
              <a:t> </a:t>
            </a:r>
            <a:r>
              <a:rPr lang="en-US" dirty="0" err="1" smtClean="0"/>
              <a:t>kelompok</a:t>
            </a:r>
            <a:r>
              <a:rPr lang="en-US" dirty="0" smtClean="0"/>
              <a:t> </a:t>
            </a:r>
            <a:r>
              <a:rPr lang="en-US" dirty="0" err="1" smtClean="0"/>
              <a:t>dapat</a:t>
            </a:r>
            <a:r>
              <a:rPr lang="en-US" dirty="0" smtClean="0"/>
              <a:t> </a:t>
            </a:r>
            <a:r>
              <a:rPr lang="en-US" dirty="0" err="1" smtClean="0"/>
              <a:t>memiliki</a:t>
            </a:r>
            <a:r>
              <a:rPr lang="en-US" dirty="0" smtClean="0"/>
              <a:t> </a:t>
            </a:r>
            <a:r>
              <a:rPr lang="en-US" dirty="0" err="1" smtClean="0"/>
              <a:t>kepentingan</a:t>
            </a:r>
            <a:r>
              <a:rPr lang="en-US" dirty="0" smtClean="0"/>
              <a:t> yang </a:t>
            </a:r>
            <a:r>
              <a:rPr lang="en-US" dirty="0" err="1" smtClean="0"/>
              <a:t>berbeda-beda</a:t>
            </a:r>
            <a:r>
              <a:rPr lang="en-US" dirty="0" smtClean="0"/>
              <a:t>. </a:t>
            </a:r>
            <a:r>
              <a:rPr lang="en-US" dirty="0" err="1" smtClean="0"/>
              <a:t>Terkadang</a:t>
            </a:r>
            <a:r>
              <a:rPr lang="en-US" dirty="0" smtClean="0"/>
              <a:t> </a:t>
            </a:r>
            <a:r>
              <a:rPr lang="en-US" dirty="0" err="1" smtClean="0"/>
              <a:t>orang</a:t>
            </a:r>
            <a:r>
              <a:rPr lang="en-US" dirty="0" smtClean="0"/>
              <a:t> </a:t>
            </a:r>
            <a:r>
              <a:rPr lang="en-US" dirty="0" err="1" smtClean="0"/>
              <a:t>dapat</a:t>
            </a:r>
            <a:r>
              <a:rPr lang="en-US" dirty="0" smtClean="0"/>
              <a:t> </a:t>
            </a:r>
            <a:r>
              <a:rPr lang="en-US" dirty="0" err="1" smtClean="0"/>
              <a:t>melakukan</a:t>
            </a:r>
            <a:r>
              <a:rPr lang="en-US" dirty="0" smtClean="0"/>
              <a:t> </a:t>
            </a:r>
            <a:r>
              <a:rPr lang="en-US" dirty="0" err="1" smtClean="0"/>
              <a:t>hal</a:t>
            </a:r>
            <a:r>
              <a:rPr lang="en-US" dirty="0" smtClean="0"/>
              <a:t> yang </a:t>
            </a:r>
            <a:r>
              <a:rPr lang="en-US" dirty="0" err="1" smtClean="0"/>
              <a:t>sama</a:t>
            </a:r>
            <a:r>
              <a:rPr lang="en-US" dirty="0" smtClean="0"/>
              <a:t>, </a:t>
            </a:r>
            <a:r>
              <a:rPr lang="en-US" dirty="0" err="1" smtClean="0"/>
              <a:t>tetapi</a:t>
            </a:r>
            <a:r>
              <a:rPr lang="en-US" dirty="0" smtClean="0"/>
              <a:t> </a:t>
            </a:r>
            <a:r>
              <a:rPr lang="en-US" dirty="0" err="1" smtClean="0"/>
              <a:t>untuk</a:t>
            </a:r>
            <a:r>
              <a:rPr lang="en-US" dirty="0" smtClean="0"/>
              <a:t> </a:t>
            </a:r>
            <a:r>
              <a:rPr lang="en-US" dirty="0" err="1" smtClean="0"/>
              <a:t>tujuan</a:t>
            </a:r>
            <a:r>
              <a:rPr lang="en-US" dirty="0" smtClean="0"/>
              <a:t> yang </a:t>
            </a:r>
            <a:r>
              <a:rPr lang="en-US" dirty="0" err="1" smtClean="0"/>
              <a:t>berbeda</a:t>
            </a:r>
            <a:r>
              <a:rPr lang="en-US" dirty="0" smtClean="0"/>
              <a:t>. </a:t>
            </a: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23309" y="304800"/>
            <a:ext cx="6871724" cy="763525"/>
          </a:xfrm>
        </p:spPr>
        <p:txBody>
          <a:bodyPr/>
          <a:lstStyle/>
          <a:p>
            <a:pPr algn="l"/>
            <a:r>
              <a:rPr lang="en-US" dirty="0" err="1" smtClean="0"/>
              <a:t>Faktor</a:t>
            </a:r>
            <a:r>
              <a:rPr lang="en-US" dirty="0" smtClean="0"/>
              <a:t> </a:t>
            </a:r>
            <a:r>
              <a:rPr lang="en-US" dirty="0" err="1" smtClean="0"/>
              <a:t>Umum</a:t>
            </a:r>
            <a:r>
              <a:rPr lang="en-US" dirty="0" smtClean="0"/>
              <a:t> </a:t>
            </a:r>
            <a:r>
              <a:rPr lang="en-US" dirty="0" err="1" smtClean="0"/>
              <a:t>Penyebab</a:t>
            </a:r>
            <a:r>
              <a:rPr lang="en-US" dirty="0" smtClean="0"/>
              <a:t> </a:t>
            </a:r>
            <a:r>
              <a:rPr lang="en-US" dirty="0" err="1" smtClean="0"/>
              <a:t>Konflik</a:t>
            </a:r>
            <a:endParaRPr lang="en-US" dirty="0"/>
          </a:p>
        </p:txBody>
      </p:sp>
      <p:sp>
        <p:nvSpPr>
          <p:cNvPr id="5" name="Content Placeholder 4"/>
          <p:cNvSpPr>
            <a:spLocks noGrp="1"/>
          </p:cNvSpPr>
          <p:nvPr>
            <p:ph idx="1"/>
          </p:nvPr>
        </p:nvSpPr>
        <p:spPr>
          <a:xfrm>
            <a:off x="1823310" y="1447800"/>
            <a:ext cx="6871724" cy="5181600"/>
          </a:xfrm>
        </p:spPr>
        <p:txBody>
          <a:bodyPr>
            <a:normAutofit fontScale="92500" lnSpcReduction="20000"/>
          </a:bodyPr>
          <a:lstStyle/>
          <a:p>
            <a:pPr lvl="0" algn="just"/>
            <a:r>
              <a:rPr lang="en-US" b="1" i="1" dirty="0" err="1" smtClean="0">
                <a:solidFill>
                  <a:srgbClr val="FF0000"/>
                </a:solidFill>
              </a:rPr>
              <a:t>Situasi</a:t>
            </a:r>
            <a:r>
              <a:rPr lang="en-US" b="1" i="1" dirty="0" smtClean="0">
                <a:solidFill>
                  <a:srgbClr val="FF0000"/>
                </a:solidFill>
              </a:rPr>
              <a:t> yang </a:t>
            </a:r>
            <a:r>
              <a:rPr lang="en-US" b="1" i="1" dirty="0" err="1" smtClean="0">
                <a:solidFill>
                  <a:srgbClr val="FF0000"/>
                </a:solidFill>
              </a:rPr>
              <a:t>saling</a:t>
            </a:r>
            <a:r>
              <a:rPr lang="en-US" b="1" i="1" dirty="0" smtClean="0">
                <a:solidFill>
                  <a:srgbClr val="FF0000"/>
                </a:solidFill>
              </a:rPr>
              <a:t> </a:t>
            </a:r>
            <a:r>
              <a:rPr lang="en-US" b="1" i="1" dirty="0" err="1" smtClean="0">
                <a:solidFill>
                  <a:srgbClr val="FF0000"/>
                </a:solidFill>
              </a:rPr>
              <a:t>bertolak</a:t>
            </a:r>
            <a:r>
              <a:rPr lang="en-US" b="1" i="1" dirty="0" smtClean="0">
                <a:solidFill>
                  <a:srgbClr val="FF0000"/>
                </a:solidFill>
              </a:rPr>
              <a:t> </a:t>
            </a:r>
            <a:r>
              <a:rPr lang="en-US" b="1" i="1" dirty="0" err="1" smtClean="0">
                <a:solidFill>
                  <a:srgbClr val="FF0000"/>
                </a:solidFill>
              </a:rPr>
              <a:t>belakang</a:t>
            </a:r>
            <a:r>
              <a:rPr lang="en-US" b="1" i="1" dirty="0" smtClean="0">
                <a:solidFill>
                  <a:srgbClr val="FF0000"/>
                </a:solidFill>
              </a:rPr>
              <a:t> </a:t>
            </a:r>
            <a:r>
              <a:rPr lang="en-US" b="1" i="1" dirty="0" err="1" smtClean="0">
                <a:solidFill>
                  <a:srgbClr val="FF0000"/>
                </a:solidFill>
              </a:rPr>
              <a:t>atau</a:t>
            </a:r>
            <a:r>
              <a:rPr lang="en-US" b="1" i="1" dirty="0" smtClean="0">
                <a:solidFill>
                  <a:srgbClr val="FF0000"/>
                </a:solidFill>
              </a:rPr>
              <a:t> </a:t>
            </a:r>
            <a:r>
              <a:rPr lang="en-US" b="1" i="1" dirty="0" err="1" smtClean="0">
                <a:solidFill>
                  <a:srgbClr val="FF0000"/>
                </a:solidFill>
              </a:rPr>
              <a:t>kesenjangan</a:t>
            </a:r>
            <a:endParaRPr lang="en-US" b="1" dirty="0" smtClean="0">
              <a:solidFill>
                <a:srgbClr val="FF0000"/>
              </a:solidFill>
            </a:endParaRPr>
          </a:p>
          <a:p>
            <a:pPr algn="just">
              <a:buNone/>
            </a:pPr>
            <a:r>
              <a:rPr lang="en-US" dirty="0" smtClean="0"/>
              <a:t>	</a:t>
            </a:r>
            <a:r>
              <a:rPr lang="en-US" dirty="0" err="1" smtClean="0"/>
              <a:t>Kesenjangan</a:t>
            </a:r>
            <a:r>
              <a:rPr lang="en-US" dirty="0" smtClean="0"/>
              <a:t> yang </a:t>
            </a:r>
            <a:r>
              <a:rPr lang="en-US" dirty="0" err="1" smtClean="0"/>
              <a:t>ada</a:t>
            </a:r>
            <a:r>
              <a:rPr lang="en-US" dirty="0" smtClean="0"/>
              <a:t> </a:t>
            </a:r>
            <a:r>
              <a:rPr lang="en-US" dirty="0" err="1" smtClean="0"/>
              <a:t>dalam</a:t>
            </a:r>
            <a:r>
              <a:rPr lang="en-US" dirty="0" smtClean="0"/>
              <a:t> </a:t>
            </a:r>
            <a:r>
              <a:rPr lang="en-US" dirty="0" err="1" smtClean="0"/>
              <a:t>masyarakat</a:t>
            </a:r>
            <a:r>
              <a:rPr lang="en-US" dirty="0" smtClean="0"/>
              <a:t> </a:t>
            </a:r>
            <a:r>
              <a:rPr lang="en-US" dirty="0" err="1" smtClean="0"/>
              <a:t>juga</a:t>
            </a:r>
            <a:r>
              <a:rPr lang="en-US" dirty="0" smtClean="0"/>
              <a:t> </a:t>
            </a:r>
            <a:r>
              <a:rPr lang="en-US" dirty="0" err="1" smtClean="0"/>
              <a:t>dapat</a:t>
            </a:r>
            <a:r>
              <a:rPr lang="en-US" dirty="0" smtClean="0"/>
              <a:t> </a:t>
            </a:r>
            <a:r>
              <a:rPr lang="en-US" dirty="0" err="1" smtClean="0"/>
              <a:t>menyebabkan</a:t>
            </a:r>
            <a:r>
              <a:rPr lang="en-US" dirty="0" smtClean="0"/>
              <a:t> </a:t>
            </a:r>
            <a:r>
              <a:rPr lang="en-US" dirty="0" err="1" smtClean="0"/>
              <a:t>terjadinya</a:t>
            </a:r>
            <a:r>
              <a:rPr lang="en-US" dirty="0" smtClean="0"/>
              <a:t> </a:t>
            </a:r>
            <a:r>
              <a:rPr lang="en-US" dirty="0" err="1" smtClean="0"/>
              <a:t>konflik</a:t>
            </a:r>
            <a:r>
              <a:rPr lang="en-US" dirty="0" smtClean="0"/>
              <a:t>. </a:t>
            </a:r>
            <a:r>
              <a:rPr lang="en-US" dirty="0" err="1" smtClean="0"/>
              <a:t>Kesenjangan</a:t>
            </a:r>
            <a:r>
              <a:rPr lang="en-US" dirty="0" smtClean="0"/>
              <a:t> </a:t>
            </a:r>
            <a:r>
              <a:rPr lang="en-US" dirty="0" err="1" smtClean="0"/>
              <a:t>ekonomi</a:t>
            </a:r>
            <a:r>
              <a:rPr lang="en-US" dirty="0" smtClean="0"/>
              <a:t>, </a:t>
            </a:r>
            <a:r>
              <a:rPr lang="en-US" dirty="0" err="1" smtClean="0"/>
              <a:t>misalnya</a:t>
            </a:r>
            <a:r>
              <a:rPr lang="en-US" dirty="0" smtClean="0"/>
              <a:t>, </a:t>
            </a:r>
            <a:r>
              <a:rPr lang="en-US" dirty="0" err="1" smtClean="0"/>
              <a:t>sudah</a:t>
            </a:r>
            <a:r>
              <a:rPr lang="en-US" dirty="0" smtClean="0"/>
              <a:t> </a:t>
            </a:r>
            <a:r>
              <a:rPr lang="en-US" dirty="0" err="1" smtClean="0"/>
              <a:t>berulang</a:t>
            </a:r>
            <a:r>
              <a:rPr lang="en-US" dirty="0" smtClean="0"/>
              <a:t> kali </a:t>
            </a:r>
            <a:r>
              <a:rPr lang="en-US" dirty="0" err="1" smtClean="0"/>
              <a:t>mengakibatkan</a:t>
            </a:r>
            <a:r>
              <a:rPr lang="en-US" dirty="0" smtClean="0"/>
              <a:t> </a:t>
            </a:r>
            <a:r>
              <a:rPr lang="en-US" dirty="0" err="1" smtClean="0"/>
              <a:t>konflik</a:t>
            </a:r>
            <a:r>
              <a:rPr lang="en-US" dirty="0" smtClean="0"/>
              <a:t> </a:t>
            </a:r>
            <a:r>
              <a:rPr lang="en-US" dirty="0" err="1" smtClean="0"/>
              <a:t>di</a:t>
            </a:r>
            <a:r>
              <a:rPr lang="en-US" dirty="0" smtClean="0"/>
              <a:t> </a:t>
            </a:r>
            <a:r>
              <a:rPr lang="en-US" dirty="0" err="1" smtClean="0"/>
              <a:t>berbagai</a:t>
            </a:r>
            <a:r>
              <a:rPr lang="en-US" dirty="0" smtClean="0"/>
              <a:t> </a:t>
            </a:r>
            <a:r>
              <a:rPr lang="en-US" dirty="0" err="1" smtClean="0"/>
              <a:t>penjuru</a:t>
            </a:r>
            <a:r>
              <a:rPr lang="en-US" dirty="0" smtClean="0"/>
              <a:t>. </a:t>
            </a:r>
          </a:p>
          <a:p>
            <a:pPr lvl="0" algn="just"/>
            <a:r>
              <a:rPr lang="en-US" b="1" i="1" dirty="0" err="1" smtClean="0">
                <a:solidFill>
                  <a:srgbClr val="FF0000"/>
                </a:solidFill>
              </a:rPr>
              <a:t>Perbedaan</a:t>
            </a:r>
            <a:r>
              <a:rPr lang="en-US" b="1" i="1" dirty="0" smtClean="0">
                <a:solidFill>
                  <a:srgbClr val="FF0000"/>
                </a:solidFill>
              </a:rPr>
              <a:t> </a:t>
            </a:r>
            <a:r>
              <a:rPr lang="en-US" b="1" i="1" dirty="0" err="1" smtClean="0">
                <a:solidFill>
                  <a:srgbClr val="FF0000"/>
                </a:solidFill>
              </a:rPr>
              <a:t>cara</a:t>
            </a:r>
            <a:r>
              <a:rPr lang="en-US" b="1" i="1" dirty="0" smtClean="0">
                <a:solidFill>
                  <a:srgbClr val="FF0000"/>
                </a:solidFill>
              </a:rPr>
              <a:t> </a:t>
            </a:r>
            <a:r>
              <a:rPr lang="en-US" b="1" i="1" dirty="0" err="1" smtClean="0">
                <a:solidFill>
                  <a:srgbClr val="FF0000"/>
                </a:solidFill>
              </a:rPr>
              <a:t>mencapai</a:t>
            </a:r>
            <a:r>
              <a:rPr lang="en-US" b="1" i="1" dirty="0" smtClean="0">
                <a:solidFill>
                  <a:srgbClr val="FF0000"/>
                </a:solidFill>
              </a:rPr>
              <a:t> </a:t>
            </a:r>
            <a:r>
              <a:rPr lang="en-US" b="1" i="1" dirty="0" err="1" smtClean="0">
                <a:solidFill>
                  <a:srgbClr val="FF0000"/>
                </a:solidFill>
              </a:rPr>
              <a:t>tujuan</a:t>
            </a:r>
            <a:endParaRPr lang="en-US" b="1" dirty="0" smtClean="0">
              <a:solidFill>
                <a:srgbClr val="FF0000"/>
              </a:solidFill>
            </a:endParaRPr>
          </a:p>
          <a:p>
            <a:pPr algn="just">
              <a:buNone/>
            </a:pPr>
            <a:r>
              <a:rPr lang="en-US" dirty="0" smtClean="0"/>
              <a:t>	</a:t>
            </a:r>
            <a:r>
              <a:rPr lang="en-US" dirty="0" err="1" smtClean="0"/>
              <a:t>Dalam</a:t>
            </a:r>
            <a:r>
              <a:rPr lang="en-US" dirty="0" smtClean="0"/>
              <a:t> </a:t>
            </a:r>
            <a:r>
              <a:rPr lang="en-US" dirty="0" err="1" smtClean="0"/>
              <a:t>suatu</a:t>
            </a:r>
            <a:r>
              <a:rPr lang="en-US" dirty="0" smtClean="0"/>
              <a:t> </a:t>
            </a:r>
            <a:r>
              <a:rPr lang="en-US" dirty="0" err="1" smtClean="0"/>
              <a:t>kelompok</a:t>
            </a:r>
            <a:r>
              <a:rPr lang="en-US" dirty="0" smtClean="0"/>
              <a:t> </a:t>
            </a:r>
            <a:r>
              <a:rPr lang="en-US" dirty="0" err="1" smtClean="0"/>
              <a:t>atau</a:t>
            </a:r>
            <a:r>
              <a:rPr lang="en-US" dirty="0" smtClean="0"/>
              <a:t> </a:t>
            </a:r>
            <a:r>
              <a:rPr lang="en-US" dirty="0" err="1" smtClean="0"/>
              <a:t>masyarakat</a:t>
            </a:r>
            <a:r>
              <a:rPr lang="en-US" dirty="0" smtClean="0"/>
              <a:t>, </a:t>
            </a:r>
            <a:r>
              <a:rPr lang="en-US" dirty="0" err="1" smtClean="0"/>
              <a:t>anggota-anggotanya</a:t>
            </a:r>
            <a:r>
              <a:rPr lang="en-US" dirty="0" smtClean="0"/>
              <a:t> </a:t>
            </a:r>
            <a:r>
              <a:rPr lang="en-US" dirty="0" err="1" smtClean="0"/>
              <a:t>mungkin</a:t>
            </a:r>
            <a:r>
              <a:rPr lang="en-US" dirty="0" smtClean="0"/>
              <a:t> </a:t>
            </a:r>
            <a:r>
              <a:rPr lang="en-US" dirty="0" err="1" smtClean="0"/>
              <a:t>saja</a:t>
            </a:r>
            <a:r>
              <a:rPr lang="en-US" dirty="0" smtClean="0"/>
              <a:t> </a:t>
            </a:r>
            <a:r>
              <a:rPr lang="en-US" dirty="0" err="1" smtClean="0"/>
              <a:t>memiliki</a:t>
            </a:r>
            <a:r>
              <a:rPr lang="en-US" dirty="0" smtClean="0"/>
              <a:t> </a:t>
            </a:r>
            <a:r>
              <a:rPr lang="en-US" dirty="0" err="1" smtClean="0"/>
              <a:t>tujuan</a:t>
            </a:r>
            <a:r>
              <a:rPr lang="en-US" dirty="0" smtClean="0"/>
              <a:t> yang </a:t>
            </a:r>
            <a:r>
              <a:rPr lang="en-US" dirty="0" err="1" smtClean="0"/>
              <a:t>sama</a:t>
            </a:r>
            <a:r>
              <a:rPr lang="en-US" dirty="0" smtClean="0"/>
              <a:t>. </a:t>
            </a:r>
            <a:r>
              <a:rPr lang="en-US" dirty="0" err="1" smtClean="0"/>
              <a:t>Namun</a:t>
            </a:r>
            <a:r>
              <a:rPr lang="en-US" dirty="0" smtClean="0"/>
              <a:t>, </a:t>
            </a:r>
            <a:r>
              <a:rPr lang="en-US" dirty="0" err="1" smtClean="0"/>
              <a:t>mereka</a:t>
            </a:r>
            <a:r>
              <a:rPr lang="en-US" dirty="0" smtClean="0"/>
              <a:t> </a:t>
            </a:r>
            <a:r>
              <a:rPr lang="en-US" dirty="0" err="1" smtClean="0"/>
              <a:t>belum</a:t>
            </a:r>
            <a:r>
              <a:rPr lang="en-US" dirty="0" smtClean="0"/>
              <a:t> </a:t>
            </a:r>
            <a:r>
              <a:rPr lang="en-US" dirty="0" err="1" smtClean="0"/>
              <a:t>tentu</a:t>
            </a:r>
            <a:r>
              <a:rPr lang="en-US" dirty="0" smtClean="0"/>
              <a:t> </a:t>
            </a:r>
            <a:r>
              <a:rPr lang="en-US" dirty="0" err="1" smtClean="0"/>
              <a:t>sepakat</a:t>
            </a:r>
            <a:r>
              <a:rPr lang="en-US" dirty="0" smtClean="0"/>
              <a:t> </a:t>
            </a:r>
            <a:r>
              <a:rPr lang="en-US" dirty="0" err="1" smtClean="0"/>
              <a:t>tentang</a:t>
            </a:r>
            <a:r>
              <a:rPr lang="en-US" dirty="0" smtClean="0"/>
              <a:t> </a:t>
            </a:r>
            <a:r>
              <a:rPr lang="en-US" dirty="0" err="1" smtClean="0"/>
              <a:t>cara-cara</a:t>
            </a:r>
            <a:r>
              <a:rPr lang="en-US" dirty="0" smtClean="0"/>
              <a:t> yang </a:t>
            </a:r>
            <a:r>
              <a:rPr lang="en-US" dirty="0" err="1" smtClean="0"/>
              <a:t>harus</a:t>
            </a:r>
            <a:r>
              <a:rPr lang="en-US" dirty="0" smtClean="0"/>
              <a:t> </a:t>
            </a:r>
            <a:r>
              <a:rPr lang="en-US" dirty="0" err="1" smtClean="0"/>
              <a:t>dilakukan</a:t>
            </a:r>
            <a:r>
              <a:rPr lang="en-US" dirty="0" smtClean="0"/>
              <a:t> </a:t>
            </a:r>
            <a:r>
              <a:rPr lang="en-US" dirty="0" err="1" smtClean="0"/>
              <a:t>untuk</a:t>
            </a:r>
            <a:r>
              <a:rPr lang="en-US" dirty="0" smtClean="0"/>
              <a:t> </a:t>
            </a:r>
            <a:r>
              <a:rPr lang="en-US" dirty="0" err="1" smtClean="0"/>
              <a:t>mencapai</a:t>
            </a:r>
            <a:r>
              <a:rPr lang="en-US" dirty="0" smtClean="0"/>
              <a:t> </a:t>
            </a:r>
            <a:r>
              <a:rPr lang="en-US" dirty="0" err="1" smtClean="0"/>
              <a:t>tujuan</a:t>
            </a:r>
            <a:r>
              <a:rPr lang="en-US" dirty="0" smtClean="0"/>
              <a:t> </a:t>
            </a:r>
            <a:r>
              <a:rPr lang="en-US" dirty="0" err="1" smtClean="0"/>
              <a:t>tersebut</a:t>
            </a:r>
            <a:r>
              <a:rPr lang="en-US" dirty="0" smtClean="0"/>
              <a:t>. </a:t>
            </a:r>
            <a:r>
              <a:rPr lang="en-US" dirty="0" err="1" smtClean="0"/>
              <a:t>Tanpa</a:t>
            </a:r>
            <a:r>
              <a:rPr lang="en-US" dirty="0" smtClean="0"/>
              <a:t> </a:t>
            </a:r>
            <a:r>
              <a:rPr lang="en-US" dirty="0" err="1" smtClean="0"/>
              <a:t>adanya</a:t>
            </a:r>
            <a:r>
              <a:rPr lang="en-US" dirty="0" smtClean="0"/>
              <a:t> </a:t>
            </a:r>
            <a:r>
              <a:rPr lang="en-US" dirty="0" err="1" smtClean="0"/>
              <a:t>upaya</a:t>
            </a:r>
            <a:r>
              <a:rPr lang="en-US" dirty="0" smtClean="0"/>
              <a:t> </a:t>
            </a:r>
            <a:r>
              <a:rPr lang="en-US" dirty="0" err="1" smtClean="0"/>
              <a:t>untuk</a:t>
            </a:r>
            <a:r>
              <a:rPr lang="en-US" dirty="0" smtClean="0"/>
              <a:t> </a:t>
            </a:r>
            <a:r>
              <a:rPr lang="en-US" dirty="0" err="1" smtClean="0"/>
              <a:t>menyamakan</a:t>
            </a:r>
            <a:r>
              <a:rPr lang="en-US" dirty="0" smtClean="0"/>
              <a:t> </a:t>
            </a:r>
            <a:r>
              <a:rPr lang="en-US" dirty="0" err="1" smtClean="0"/>
              <a:t>persepsi</a:t>
            </a:r>
            <a:r>
              <a:rPr lang="en-US" dirty="0" smtClean="0"/>
              <a:t>, </a:t>
            </a:r>
            <a:r>
              <a:rPr lang="en-US" dirty="0" err="1" smtClean="0"/>
              <a:t>ini</a:t>
            </a:r>
            <a:r>
              <a:rPr lang="en-US" dirty="0" smtClean="0"/>
              <a:t> pun </a:t>
            </a:r>
            <a:r>
              <a:rPr lang="en-US" dirty="0" err="1" smtClean="0"/>
              <a:t>bisa</a:t>
            </a:r>
            <a:r>
              <a:rPr lang="en-US" dirty="0" smtClean="0"/>
              <a:t> </a:t>
            </a:r>
            <a:r>
              <a:rPr lang="en-US" dirty="0" err="1" smtClean="0"/>
              <a:t>menimbulkan</a:t>
            </a:r>
            <a:r>
              <a:rPr lang="en-US" dirty="0" smtClean="0"/>
              <a:t> </a:t>
            </a:r>
            <a:r>
              <a:rPr lang="en-US" dirty="0" err="1" smtClean="0"/>
              <a:t>konflik</a:t>
            </a:r>
            <a:r>
              <a:rPr lang="en-US" dirty="0" smtClean="0"/>
              <a:t>. </a:t>
            </a:r>
            <a:endParaRPr lang="en-US" dirty="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23309" y="304800"/>
            <a:ext cx="6871724" cy="763525"/>
          </a:xfrm>
        </p:spPr>
        <p:txBody>
          <a:bodyPr/>
          <a:lstStyle/>
          <a:p>
            <a:pPr algn="l"/>
            <a:r>
              <a:rPr lang="en-US" dirty="0" err="1" smtClean="0"/>
              <a:t>Faktor</a:t>
            </a:r>
            <a:r>
              <a:rPr lang="en-US" dirty="0" smtClean="0"/>
              <a:t> </a:t>
            </a:r>
            <a:r>
              <a:rPr lang="en-US" dirty="0" err="1" smtClean="0"/>
              <a:t>Umum</a:t>
            </a:r>
            <a:r>
              <a:rPr lang="en-US" dirty="0" smtClean="0"/>
              <a:t> </a:t>
            </a:r>
            <a:r>
              <a:rPr lang="en-US" dirty="0" err="1" smtClean="0"/>
              <a:t>Penyebab</a:t>
            </a:r>
            <a:r>
              <a:rPr lang="en-US" dirty="0" smtClean="0"/>
              <a:t> </a:t>
            </a:r>
            <a:r>
              <a:rPr lang="en-US" dirty="0" err="1" smtClean="0"/>
              <a:t>Konflik</a:t>
            </a:r>
            <a:endParaRPr lang="en-US" dirty="0"/>
          </a:p>
        </p:txBody>
      </p:sp>
      <p:sp>
        <p:nvSpPr>
          <p:cNvPr id="5" name="Content Placeholder 4"/>
          <p:cNvSpPr>
            <a:spLocks noGrp="1"/>
          </p:cNvSpPr>
          <p:nvPr>
            <p:ph idx="1"/>
          </p:nvPr>
        </p:nvSpPr>
        <p:spPr>
          <a:xfrm>
            <a:off x="1823310" y="1600200"/>
            <a:ext cx="6871724" cy="5029200"/>
          </a:xfrm>
        </p:spPr>
        <p:txBody>
          <a:bodyPr>
            <a:normAutofit fontScale="92500" lnSpcReduction="20000"/>
          </a:bodyPr>
          <a:lstStyle/>
          <a:p>
            <a:pPr lvl="0" algn="just"/>
            <a:r>
              <a:rPr lang="en-US" b="1" i="1" dirty="0" err="1" smtClean="0">
                <a:solidFill>
                  <a:srgbClr val="FF0000"/>
                </a:solidFill>
              </a:rPr>
              <a:t>Ketidaksamaan</a:t>
            </a:r>
            <a:r>
              <a:rPr lang="en-US" b="1" i="1" dirty="0" smtClean="0">
                <a:solidFill>
                  <a:srgbClr val="FF0000"/>
                </a:solidFill>
              </a:rPr>
              <a:t> status</a:t>
            </a:r>
            <a:endParaRPr lang="en-US" b="1" dirty="0" smtClean="0">
              <a:solidFill>
                <a:srgbClr val="FF0000"/>
              </a:solidFill>
            </a:endParaRPr>
          </a:p>
          <a:p>
            <a:pPr algn="just">
              <a:buNone/>
            </a:pPr>
            <a:r>
              <a:rPr lang="en-US" dirty="0" smtClean="0"/>
              <a:t>	</a:t>
            </a:r>
            <a:r>
              <a:rPr lang="en-US" dirty="0" err="1" smtClean="0"/>
              <a:t>Sebagaimana</a:t>
            </a:r>
            <a:r>
              <a:rPr lang="en-US" dirty="0" smtClean="0"/>
              <a:t> </a:t>
            </a:r>
            <a:r>
              <a:rPr lang="en-US" dirty="0" err="1" smtClean="0"/>
              <a:t>halnya</a:t>
            </a:r>
            <a:r>
              <a:rPr lang="en-US" dirty="0" smtClean="0"/>
              <a:t> </a:t>
            </a:r>
            <a:r>
              <a:rPr lang="en-US" dirty="0" err="1" smtClean="0"/>
              <a:t>kesenjangan</a:t>
            </a:r>
            <a:r>
              <a:rPr lang="en-US" dirty="0" smtClean="0"/>
              <a:t> </a:t>
            </a:r>
            <a:r>
              <a:rPr lang="en-US" dirty="0" err="1" smtClean="0"/>
              <a:t>sosial</a:t>
            </a:r>
            <a:r>
              <a:rPr lang="en-US" dirty="0" smtClean="0"/>
              <a:t>, </a:t>
            </a:r>
            <a:r>
              <a:rPr lang="en-US" dirty="0" err="1" smtClean="0"/>
              <a:t>ketidaksamaan</a:t>
            </a:r>
            <a:r>
              <a:rPr lang="en-US" dirty="0" smtClean="0"/>
              <a:t> status </a:t>
            </a:r>
            <a:r>
              <a:rPr lang="en-US" dirty="0" err="1" smtClean="0"/>
              <a:t>juga</a:t>
            </a:r>
            <a:r>
              <a:rPr lang="en-US" dirty="0" smtClean="0"/>
              <a:t> </a:t>
            </a:r>
            <a:r>
              <a:rPr lang="en-US" dirty="0" err="1" smtClean="0"/>
              <a:t>dapat</a:t>
            </a:r>
            <a:r>
              <a:rPr lang="en-US" dirty="0" smtClean="0"/>
              <a:t> </a:t>
            </a:r>
            <a:r>
              <a:rPr lang="en-US" dirty="0" err="1" smtClean="0"/>
              <a:t>memicu</a:t>
            </a:r>
            <a:r>
              <a:rPr lang="en-US" dirty="0" smtClean="0"/>
              <a:t> </a:t>
            </a:r>
            <a:r>
              <a:rPr lang="en-US" dirty="0" err="1" smtClean="0"/>
              <a:t>konflik</a:t>
            </a:r>
            <a:r>
              <a:rPr lang="en-US" dirty="0" smtClean="0"/>
              <a:t> </a:t>
            </a:r>
            <a:r>
              <a:rPr lang="en-US" dirty="0" err="1" smtClean="0"/>
              <a:t>sosial</a:t>
            </a:r>
            <a:r>
              <a:rPr lang="en-US" dirty="0" smtClean="0"/>
              <a:t>. </a:t>
            </a:r>
            <a:r>
              <a:rPr lang="en-US" dirty="0" err="1" smtClean="0"/>
              <a:t>Terlebih</a:t>
            </a:r>
            <a:r>
              <a:rPr lang="en-US" dirty="0" smtClean="0"/>
              <a:t> </a:t>
            </a:r>
            <a:r>
              <a:rPr lang="en-US" dirty="0" err="1" smtClean="0"/>
              <a:t>bila</a:t>
            </a:r>
            <a:r>
              <a:rPr lang="en-US" dirty="0" smtClean="0"/>
              <a:t> status-status </a:t>
            </a:r>
            <a:r>
              <a:rPr lang="en-US" dirty="0" err="1" smtClean="0"/>
              <a:t>terhormat</a:t>
            </a:r>
            <a:r>
              <a:rPr lang="en-US" dirty="0" smtClean="0"/>
              <a:t> </a:t>
            </a:r>
            <a:r>
              <a:rPr lang="en-US" dirty="0" err="1" smtClean="0"/>
              <a:t>diduduki</a:t>
            </a:r>
            <a:r>
              <a:rPr lang="en-US" dirty="0" smtClean="0"/>
              <a:t> </a:t>
            </a:r>
            <a:r>
              <a:rPr lang="en-US" dirty="0" err="1" smtClean="0"/>
              <a:t>hanya</a:t>
            </a:r>
            <a:r>
              <a:rPr lang="en-US" dirty="0" smtClean="0"/>
              <a:t> </a:t>
            </a:r>
            <a:r>
              <a:rPr lang="en-US" dirty="0" err="1" smtClean="0"/>
              <a:t>oleh</a:t>
            </a:r>
            <a:r>
              <a:rPr lang="en-US" dirty="0" smtClean="0"/>
              <a:t> </a:t>
            </a:r>
            <a:r>
              <a:rPr lang="en-US" dirty="0" err="1" smtClean="0"/>
              <a:t>individu-individu</a:t>
            </a:r>
            <a:r>
              <a:rPr lang="en-US" dirty="0" smtClean="0"/>
              <a:t> </a:t>
            </a:r>
            <a:r>
              <a:rPr lang="en-US" dirty="0" err="1" smtClean="0"/>
              <a:t>dengan</a:t>
            </a:r>
            <a:r>
              <a:rPr lang="en-US" dirty="0" smtClean="0"/>
              <a:t> </a:t>
            </a:r>
            <a:r>
              <a:rPr lang="en-US" dirty="0" err="1" smtClean="0"/>
              <a:t>latar</a:t>
            </a:r>
            <a:r>
              <a:rPr lang="en-US" dirty="0" smtClean="0"/>
              <a:t> </a:t>
            </a:r>
            <a:r>
              <a:rPr lang="en-US" dirty="0" err="1" smtClean="0"/>
              <a:t>belakang</a:t>
            </a:r>
            <a:r>
              <a:rPr lang="en-US" dirty="0" smtClean="0"/>
              <a:t> </a:t>
            </a:r>
            <a:r>
              <a:rPr lang="en-US" dirty="0" err="1" smtClean="0"/>
              <a:t>tertentu</a:t>
            </a:r>
            <a:r>
              <a:rPr lang="en-US" dirty="0" smtClean="0"/>
              <a:t> (</a:t>
            </a:r>
            <a:r>
              <a:rPr lang="en-US" dirty="0" err="1" smtClean="0"/>
              <a:t>suku</a:t>
            </a:r>
            <a:r>
              <a:rPr lang="en-US" dirty="0" smtClean="0"/>
              <a:t>, agama, </a:t>
            </a:r>
            <a:r>
              <a:rPr lang="en-US" dirty="0" err="1" smtClean="0"/>
              <a:t>golongan</a:t>
            </a:r>
            <a:r>
              <a:rPr lang="en-US" dirty="0" smtClean="0"/>
              <a:t>) </a:t>
            </a:r>
            <a:r>
              <a:rPr lang="en-US" dirty="0" err="1" smtClean="0"/>
              <a:t>saja</a:t>
            </a:r>
            <a:r>
              <a:rPr lang="en-US" dirty="0" smtClean="0"/>
              <a:t>. </a:t>
            </a:r>
          </a:p>
          <a:p>
            <a:pPr lvl="0" algn="just"/>
            <a:r>
              <a:rPr lang="en-US" b="1" i="1" dirty="0" err="1" smtClean="0">
                <a:solidFill>
                  <a:srgbClr val="FF0000"/>
                </a:solidFill>
              </a:rPr>
              <a:t>Adanya</a:t>
            </a:r>
            <a:r>
              <a:rPr lang="en-US" b="1" i="1" dirty="0" smtClean="0">
                <a:solidFill>
                  <a:srgbClr val="FF0000"/>
                </a:solidFill>
              </a:rPr>
              <a:t> </a:t>
            </a:r>
            <a:r>
              <a:rPr lang="en-US" b="1" i="1" dirty="0" err="1" smtClean="0">
                <a:solidFill>
                  <a:srgbClr val="FF0000"/>
                </a:solidFill>
              </a:rPr>
              <a:t>perubahan</a:t>
            </a:r>
            <a:r>
              <a:rPr lang="en-US" b="1" i="1" dirty="0" smtClean="0">
                <a:solidFill>
                  <a:srgbClr val="FF0000"/>
                </a:solidFill>
              </a:rPr>
              <a:t> </a:t>
            </a:r>
            <a:r>
              <a:rPr lang="en-US" b="1" i="1" dirty="0" err="1" smtClean="0">
                <a:solidFill>
                  <a:srgbClr val="FF0000"/>
                </a:solidFill>
              </a:rPr>
              <a:t>sosial</a:t>
            </a:r>
            <a:r>
              <a:rPr lang="en-US" b="1" i="1" dirty="0" smtClean="0">
                <a:solidFill>
                  <a:srgbClr val="FF0000"/>
                </a:solidFill>
              </a:rPr>
              <a:t> yang </a:t>
            </a:r>
            <a:r>
              <a:rPr lang="en-US" b="1" i="1" dirty="0" err="1" smtClean="0">
                <a:solidFill>
                  <a:srgbClr val="FF0000"/>
                </a:solidFill>
              </a:rPr>
              <a:t>cepat</a:t>
            </a:r>
            <a:r>
              <a:rPr lang="en-US" b="1" i="1" dirty="0" smtClean="0">
                <a:solidFill>
                  <a:srgbClr val="FF0000"/>
                </a:solidFill>
              </a:rPr>
              <a:t> </a:t>
            </a:r>
            <a:r>
              <a:rPr lang="en-US" b="1" i="1" dirty="0" err="1" smtClean="0">
                <a:solidFill>
                  <a:srgbClr val="FF0000"/>
                </a:solidFill>
              </a:rPr>
              <a:t>dan</a:t>
            </a:r>
            <a:r>
              <a:rPr lang="en-US" b="1" i="1" dirty="0" smtClean="0">
                <a:solidFill>
                  <a:srgbClr val="FF0000"/>
                </a:solidFill>
              </a:rPr>
              <a:t> </a:t>
            </a:r>
            <a:r>
              <a:rPr lang="en-US" b="1" i="1" dirty="0" err="1" smtClean="0">
                <a:solidFill>
                  <a:srgbClr val="FF0000"/>
                </a:solidFill>
              </a:rPr>
              <a:t>mendadak</a:t>
            </a:r>
            <a:r>
              <a:rPr lang="en-US" b="1" i="1" dirty="0" smtClean="0">
                <a:solidFill>
                  <a:srgbClr val="FF0000"/>
                </a:solidFill>
              </a:rPr>
              <a:t> </a:t>
            </a:r>
            <a:r>
              <a:rPr lang="en-US" b="1" i="1" dirty="0" err="1" smtClean="0">
                <a:solidFill>
                  <a:srgbClr val="FF0000"/>
                </a:solidFill>
              </a:rPr>
              <a:t>dalam</a:t>
            </a:r>
            <a:r>
              <a:rPr lang="en-US" b="1" i="1" dirty="0" smtClean="0">
                <a:solidFill>
                  <a:srgbClr val="FF0000"/>
                </a:solidFill>
              </a:rPr>
              <a:t> </a:t>
            </a:r>
            <a:r>
              <a:rPr lang="en-US" b="1" i="1" dirty="0" err="1" smtClean="0">
                <a:solidFill>
                  <a:srgbClr val="FF0000"/>
                </a:solidFill>
              </a:rPr>
              <a:t>masyarakat</a:t>
            </a:r>
            <a:endParaRPr lang="en-US" b="1" dirty="0" smtClean="0">
              <a:solidFill>
                <a:srgbClr val="FF0000"/>
              </a:solidFill>
            </a:endParaRPr>
          </a:p>
          <a:p>
            <a:pPr algn="just">
              <a:buNone/>
            </a:pPr>
            <a:r>
              <a:rPr lang="en-US" dirty="0" smtClean="0"/>
              <a:t>	</a:t>
            </a:r>
            <a:r>
              <a:rPr lang="id-ID" dirty="0" smtClean="0"/>
              <a:t>Konflik bisa pula ditimbulkan oleh perbedaan kesiapan dalam mengantisipasi perubahan. Dalam hal ini, konflik terjadi antara pihak yang mendukung adanya perubahan dengan pihak yang ingin mempertahankan </a:t>
            </a:r>
            <a:r>
              <a:rPr lang="id-ID" i="1" dirty="0" smtClean="0"/>
              <a:t>status-quo</a:t>
            </a:r>
            <a:r>
              <a:rPr lang="id-ID" dirty="0" smtClean="0"/>
              <a:t>.</a:t>
            </a:r>
            <a:endParaRPr lang="en-US" dirty="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l"/>
            <a:r>
              <a:rPr lang="en-US" dirty="0" err="1" smtClean="0"/>
              <a:t>Penyebab</a:t>
            </a:r>
            <a:r>
              <a:rPr lang="en-US" dirty="0" smtClean="0"/>
              <a:t> </a:t>
            </a:r>
            <a:r>
              <a:rPr lang="en-US" dirty="0" err="1" smtClean="0"/>
              <a:t>Konflik</a:t>
            </a:r>
            <a:r>
              <a:rPr lang="en-US" dirty="0" smtClean="0"/>
              <a:t> </a:t>
            </a:r>
            <a:r>
              <a:rPr lang="en-US" dirty="0" err="1" smtClean="0"/>
              <a:t>menurut</a:t>
            </a:r>
            <a:r>
              <a:rPr lang="en-US" dirty="0" smtClean="0"/>
              <a:t> </a:t>
            </a:r>
            <a:r>
              <a:rPr lang="en-US" dirty="0" err="1" smtClean="0"/>
              <a:t>Ibnu</a:t>
            </a:r>
            <a:r>
              <a:rPr lang="en-US" dirty="0" smtClean="0"/>
              <a:t> </a:t>
            </a:r>
            <a:r>
              <a:rPr lang="en-US" dirty="0" err="1" smtClean="0"/>
              <a:t>Khaldun</a:t>
            </a:r>
            <a:endParaRPr lang="en-US" dirty="0"/>
          </a:p>
        </p:txBody>
      </p:sp>
      <p:sp>
        <p:nvSpPr>
          <p:cNvPr id="5" name="Content Placeholder 4"/>
          <p:cNvSpPr>
            <a:spLocks noGrp="1"/>
          </p:cNvSpPr>
          <p:nvPr>
            <p:ph idx="1"/>
          </p:nvPr>
        </p:nvSpPr>
        <p:spPr>
          <a:xfrm>
            <a:off x="1823310" y="2133600"/>
            <a:ext cx="6871724" cy="4343399"/>
          </a:xfrm>
        </p:spPr>
        <p:txBody>
          <a:bodyPr>
            <a:normAutofit/>
          </a:bodyPr>
          <a:lstStyle/>
          <a:p>
            <a:pPr lvl="0" algn="just">
              <a:buNone/>
            </a:pPr>
            <a:r>
              <a:rPr lang="en-US" dirty="0" smtClean="0"/>
              <a:t>	</a:t>
            </a:r>
            <a:r>
              <a:rPr lang="id-ID" dirty="0" smtClean="0"/>
              <a:t>Menurut Ibnu Khaldun, dinamika konflik dalam sejarah manusia sesungguhnya ditentukan oleh keberadaan kelompok sosial (‘</a:t>
            </a:r>
            <a:r>
              <a:rPr lang="id-ID" i="1" dirty="0" smtClean="0"/>
              <a:t>ashobiyah</a:t>
            </a:r>
            <a:r>
              <a:rPr lang="id-ID" dirty="0" smtClean="0"/>
              <a:t>), berbasis pada identitas, golongan, etnis, maupun tribal. Kelompok sosial pada struktur sosial manapun memberi kontribusi terhadap berbagai konflik.</a:t>
            </a:r>
            <a:endParaRPr lang="en-US" dirty="0" smtClean="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l"/>
            <a:r>
              <a:rPr lang="en-US" dirty="0" err="1" smtClean="0"/>
              <a:t>Penyebab</a:t>
            </a:r>
            <a:r>
              <a:rPr lang="en-US" dirty="0" smtClean="0"/>
              <a:t> </a:t>
            </a:r>
            <a:r>
              <a:rPr lang="en-US" dirty="0" err="1" smtClean="0"/>
              <a:t>Konflik</a:t>
            </a:r>
            <a:r>
              <a:rPr lang="en-US" dirty="0" smtClean="0"/>
              <a:t> </a:t>
            </a:r>
            <a:r>
              <a:rPr lang="en-US" dirty="0" err="1" smtClean="0"/>
              <a:t>menurut</a:t>
            </a:r>
            <a:r>
              <a:rPr lang="en-US" dirty="0" smtClean="0"/>
              <a:t> George </a:t>
            </a:r>
            <a:r>
              <a:rPr lang="en-US" dirty="0" err="1" smtClean="0"/>
              <a:t>Simmel</a:t>
            </a:r>
            <a:endParaRPr lang="en-US" dirty="0"/>
          </a:p>
        </p:txBody>
      </p:sp>
      <p:sp>
        <p:nvSpPr>
          <p:cNvPr id="5" name="Content Placeholder 4"/>
          <p:cNvSpPr>
            <a:spLocks noGrp="1"/>
          </p:cNvSpPr>
          <p:nvPr>
            <p:ph idx="1"/>
          </p:nvPr>
        </p:nvSpPr>
        <p:spPr>
          <a:xfrm>
            <a:off x="1823310" y="2133600"/>
            <a:ext cx="6871724" cy="4343399"/>
          </a:xfrm>
        </p:spPr>
        <p:txBody>
          <a:bodyPr>
            <a:normAutofit/>
          </a:bodyPr>
          <a:lstStyle/>
          <a:p>
            <a:pPr lvl="0" algn="just">
              <a:buNone/>
            </a:pPr>
            <a:r>
              <a:rPr lang="en-US" dirty="0" smtClean="0"/>
              <a:t>	</a:t>
            </a:r>
            <a:r>
              <a:rPr lang="id-ID" dirty="0" smtClean="0"/>
              <a:t>George Simmel berpendapat bahwa, secara alamiah, konflik terjadi karena individu-individu dalam masyarakat sangat bersemangat untuk berkonflik. Dan jika tidak ada isu-isu yang penting, mereka akan berkonflik karena isu-isu yang sepele.</a:t>
            </a:r>
            <a:endParaRPr lang="en-US" dirty="0" smtClean="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l"/>
            <a:r>
              <a:rPr lang="en-US" dirty="0" err="1" smtClean="0"/>
              <a:t>Penyebab</a:t>
            </a:r>
            <a:r>
              <a:rPr lang="en-US" dirty="0" smtClean="0"/>
              <a:t> </a:t>
            </a:r>
            <a:r>
              <a:rPr lang="en-US" dirty="0" err="1" smtClean="0"/>
              <a:t>Konflik</a:t>
            </a:r>
            <a:r>
              <a:rPr lang="en-US" dirty="0" smtClean="0"/>
              <a:t> </a:t>
            </a:r>
            <a:r>
              <a:rPr lang="en-US" dirty="0" err="1" smtClean="0"/>
              <a:t>menurut</a:t>
            </a:r>
            <a:r>
              <a:rPr lang="en-US" dirty="0" smtClean="0"/>
              <a:t> Karl Marx</a:t>
            </a:r>
            <a:endParaRPr lang="en-US" dirty="0"/>
          </a:p>
        </p:txBody>
      </p:sp>
      <p:sp>
        <p:nvSpPr>
          <p:cNvPr id="5" name="Content Placeholder 4"/>
          <p:cNvSpPr>
            <a:spLocks noGrp="1"/>
          </p:cNvSpPr>
          <p:nvPr>
            <p:ph idx="1"/>
          </p:nvPr>
        </p:nvSpPr>
        <p:spPr>
          <a:xfrm>
            <a:off x="1823310" y="2133600"/>
            <a:ext cx="6871724" cy="4343399"/>
          </a:xfrm>
        </p:spPr>
        <p:txBody>
          <a:bodyPr>
            <a:normAutofit/>
          </a:bodyPr>
          <a:lstStyle/>
          <a:p>
            <a:pPr lvl="0" algn="just">
              <a:buNone/>
            </a:pPr>
            <a:r>
              <a:rPr lang="en-US" dirty="0" smtClean="0"/>
              <a:t>	</a:t>
            </a:r>
            <a:r>
              <a:rPr lang="id-ID" dirty="0" smtClean="0"/>
              <a:t>Karl Marx mengemukakan bahwa konflik merupakan bentuk perjuangan revolusioner kelas proletariat atau buruh untuk mencapai perubahan sosial yang diharapkan, yakni terciptanya masyarakat tanpa kelas (</a:t>
            </a:r>
            <a:r>
              <a:rPr lang="id-ID" i="1" dirty="0" smtClean="0"/>
              <a:t>classless society</a:t>
            </a:r>
            <a:r>
              <a:rPr lang="id-ID" dirty="0" smtClean="0"/>
              <a:t>). Konflik terjadi karena kaum buruh tidak tahan lagi terus-menerus dieksploitasi oleh kaum borjuis atau pemilik alat-alat produksi.</a:t>
            </a:r>
            <a:endParaRPr lang="en-US" dirty="0" smtClean="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l"/>
            <a:r>
              <a:rPr lang="en-US" dirty="0" err="1" smtClean="0"/>
              <a:t>Penyebab</a:t>
            </a:r>
            <a:r>
              <a:rPr lang="en-US" dirty="0" smtClean="0"/>
              <a:t> </a:t>
            </a:r>
            <a:r>
              <a:rPr lang="en-US" dirty="0" err="1" smtClean="0"/>
              <a:t>Konflik</a:t>
            </a:r>
            <a:r>
              <a:rPr lang="en-US" dirty="0" smtClean="0"/>
              <a:t> </a:t>
            </a:r>
            <a:r>
              <a:rPr lang="en-US" dirty="0" err="1" smtClean="0"/>
              <a:t>menurut</a:t>
            </a:r>
            <a:r>
              <a:rPr lang="en-US" dirty="0" smtClean="0"/>
              <a:t> Max Weber</a:t>
            </a:r>
            <a:endParaRPr lang="en-US" dirty="0"/>
          </a:p>
        </p:txBody>
      </p:sp>
      <p:sp>
        <p:nvSpPr>
          <p:cNvPr id="5" name="Content Placeholder 4"/>
          <p:cNvSpPr>
            <a:spLocks noGrp="1"/>
          </p:cNvSpPr>
          <p:nvPr>
            <p:ph idx="1"/>
          </p:nvPr>
        </p:nvSpPr>
        <p:spPr>
          <a:xfrm>
            <a:off x="1823310" y="2133600"/>
            <a:ext cx="6871724" cy="4343399"/>
          </a:xfrm>
        </p:spPr>
        <p:txBody>
          <a:bodyPr>
            <a:normAutofit/>
          </a:bodyPr>
          <a:lstStyle/>
          <a:p>
            <a:pPr lvl="0" algn="just">
              <a:buNone/>
            </a:pPr>
            <a:r>
              <a:rPr lang="en-US" dirty="0" smtClean="0"/>
              <a:t>	</a:t>
            </a:r>
            <a:r>
              <a:rPr lang="id-ID" dirty="0" smtClean="0"/>
              <a:t>Max Weber berpendapat, penyebab konflik sosial adalah stratifikasi sosial. Untuk memperoleh posisi yang lebih tinggi dalam pelapisan sosial, tak jarang individu harus berkonflik dengan individu atau kelompok lain yang juga menginginkan posisi tersebut.</a:t>
            </a:r>
            <a:endParaRPr lang="en-US" dirty="0" smtClean="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l"/>
            <a:r>
              <a:rPr lang="en-US" dirty="0" err="1" smtClean="0"/>
              <a:t>Penyebab</a:t>
            </a:r>
            <a:r>
              <a:rPr lang="en-US" dirty="0" smtClean="0"/>
              <a:t> </a:t>
            </a:r>
            <a:r>
              <a:rPr lang="en-US" dirty="0" err="1" smtClean="0"/>
              <a:t>Konflik</a:t>
            </a:r>
            <a:r>
              <a:rPr lang="en-US" dirty="0" smtClean="0"/>
              <a:t> </a:t>
            </a:r>
            <a:r>
              <a:rPr lang="en-US" dirty="0" err="1" smtClean="0"/>
              <a:t>menurut</a:t>
            </a:r>
            <a:r>
              <a:rPr lang="en-US" dirty="0" smtClean="0"/>
              <a:t> Ralf </a:t>
            </a:r>
            <a:r>
              <a:rPr lang="en-US" dirty="0" err="1" smtClean="0"/>
              <a:t>Dahrendorf</a:t>
            </a:r>
            <a:endParaRPr lang="en-US" dirty="0"/>
          </a:p>
        </p:txBody>
      </p:sp>
      <p:sp>
        <p:nvSpPr>
          <p:cNvPr id="5" name="Content Placeholder 4"/>
          <p:cNvSpPr>
            <a:spLocks noGrp="1"/>
          </p:cNvSpPr>
          <p:nvPr>
            <p:ph idx="1"/>
          </p:nvPr>
        </p:nvSpPr>
        <p:spPr>
          <a:xfrm>
            <a:off x="1823310" y="2133600"/>
            <a:ext cx="6871724" cy="4343399"/>
          </a:xfrm>
        </p:spPr>
        <p:txBody>
          <a:bodyPr>
            <a:normAutofit/>
          </a:bodyPr>
          <a:lstStyle/>
          <a:p>
            <a:pPr lvl="0" algn="just">
              <a:buNone/>
            </a:pPr>
            <a:r>
              <a:rPr lang="en-US" dirty="0" smtClean="0"/>
              <a:t>	</a:t>
            </a:r>
            <a:r>
              <a:rPr lang="id-ID" dirty="0" smtClean="0"/>
              <a:t>Ralf Dahrendorf</a:t>
            </a:r>
            <a:r>
              <a:rPr lang="en-US" dirty="0" smtClean="0"/>
              <a:t>  </a:t>
            </a:r>
            <a:r>
              <a:rPr lang="id-ID" dirty="0" smtClean="0"/>
              <a:t>mengemukakan bahwa konflik disebabkan oleh adanya otoritas atau kekuasaan. Pihak-pihak yang memiliki kekuasaan dan pihak-pihak yang dikuasai pasti memiliki kepentingan yang saling bertentangan.</a:t>
            </a:r>
            <a:endParaRPr lang="en-US" dirty="0" smtClean="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366</TotalTime>
  <Words>136</Words>
  <Application>Microsoft Office PowerPoint</Application>
  <PresentationFormat>On-screen Show (4:3)</PresentationFormat>
  <Paragraphs>36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FAKTOR PENYEBAB KONFLIK</vt:lpstr>
      <vt:lpstr>Faktor Umum Penyebab Konflik</vt:lpstr>
      <vt:lpstr>Faktor Umum Penyebab Konflik</vt:lpstr>
      <vt:lpstr>Faktor Umum Penyebab Konflik</vt:lpstr>
      <vt:lpstr>Penyebab Konflik menurut Ibnu Khaldun</vt:lpstr>
      <vt:lpstr>Penyebab Konflik menurut George Simmel</vt:lpstr>
      <vt:lpstr>Penyebab Konflik menurut Karl Marx</vt:lpstr>
      <vt:lpstr>Penyebab Konflik menurut Max Weber</vt:lpstr>
      <vt:lpstr>Penyebab Konflik menurut Ralf Dahrendorf</vt:lpstr>
      <vt:lpstr>Penyebab Konflik menurut Charles Watkins</vt:lpstr>
      <vt:lpstr>Pertanyaan Uji Pengetahuan</vt:lpstr>
      <vt:lpstr>Salam Sosiologi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Teddy a.k.a LiL Ra</cp:lastModifiedBy>
  <cp:revision>62</cp:revision>
  <dcterms:created xsi:type="dcterms:W3CDTF">2013-08-21T19:17:07Z</dcterms:created>
  <dcterms:modified xsi:type="dcterms:W3CDTF">2014-05-21T08:15:42Z</dcterms:modified>
</cp:coreProperties>
</file>