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9" r:id="rId5"/>
    <p:sldId id="261" r:id="rId6"/>
    <p:sldId id="263" r:id="rId7"/>
    <p:sldId id="262" r:id="rId8"/>
    <p:sldId id="258"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60000"/>
    <a:srgbClr val="2597FF"/>
    <a:srgbClr val="D68B1C"/>
    <a:srgbClr val="FF9E1D"/>
    <a:srgbClr val="253600"/>
    <a:srgbClr val="552579"/>
    <a:srgbClr val="D09622"/>
    <a:srgbClr val="CC9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754375" y="4192525"/>
            <a:ext cx="8246070" cy="1221640"/>
          </a:xfrm>
          <a:effectLst>
            <a:outerShdw blurRad="38100" dist="38100" dir="2700000" algn="tl" rotWithShape="0">
              <a:prstClr val="black">
                <a:alpha val="65000"/>
              </a:prstClr>
            </a:outerShdw>
          </a:effectLst>
        </p:spPr>
        <p:txBody>
          <a:bodyPr>
            <a:normAutofit/>
          </a:bodyPr>
          <a:lstStyle>
            <a:lvl1pPr algn="l">
              <a:defRPr sz="3600">
                <a:solidFill>
                  <a:schemeClr val="bg1"/>
                </a:solidFill>
              </a:defRPr>
            </a:lvl1pPr>
          </a:lstStyle>
          <a:p>
            <a:r>
              <a:rPr lang="en-US" dirty="0" smtClean="0"/>
              <a:t>Click to edit </a:t>
            </a:r>
            <a:br>
              <a:rPr lang="en-US" dirty="0" smtClean="0"/>
            </a:br>
            <a:r>
              <a:rPr lang="en-US" dirty="0" smtClean="0"/>
              <a:t>Master title style</a:t>
            </a:r>
            <a:endParaRPr lang="en-US" dirty="0"/>
          </a:p>
        </p:txBody>
      </p:sp>
      <p:sp>
        <p:nvSpPr>
          <p:cNvPr id="3" name="Subtitle 2"/>
          <p:cNvSpPr>
            <a:spLocks noGrp="1"/>
          </p:cNvSpPr>
          <p:nvPr>
            <p:ph type="subTitle" idx="1"/>
          </p:nvPr>
        </p:nvSpPr>
        <p:spPr>
          <a:xfrm>
            <a:off x="754375" y="5566870"/>
            <a:ext cx="7940660" cy="763525"/>
          </a:xfrm>
        </p:spPr>
        <p:txBody>
          <a:bodyPr>
            <a:normAutofit/>
          </a:bodyPr>
          <a:lstStyle>
            <a:lvl1pPr marL="0" indent="0" algn="l">
              <a:buNone/>
              <a:defRPr sz="2800">
                <a:solidFill>
                  <a:srgbClr val="00206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xmlns=""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5/21/2014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1670" y="1443835"/>
            <a:ext cx="8076895" cy="458115"/>
          </a:xfrm>
        </p:spPr>
        <p:txBody>
          <a:bodyPr>
            <a:normAutofit/>
          </a:bodyPr>
          <a:lstStyle>
            <a:lvl1pPr algn="ctr">
              <a:defRPr sz="3600">
                <a:solidFill>
                  <a:schemeClr val="accent6">
                    <a:lumMod val="75000"/>
                  </a:schemeClr>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601670" y="1901950"/>
            <a:ext cx="8076895" cy="4275740"/>
          </a:xfrm>
        </p:spPr>
        <p:txBody>
          <a:bodyPr/>
          <a:lstStyle>
            <a:lvl1pPr algn="ctr">
              <a:defRPr sz="2800">
                <a:solidFill>
                  <a:srgbClr val="002060"/>
                </a:solidFill>
              </a:defRPr>
            </a:lvl1pPr>
            <a:lvl2pPr algn="ctr">
              <a:defRPr>
                <a:solidFill>
                  <a:srgbClr val="002060"/>
                </a:solidFill>
              </a:defRPr>
            </a:lvl2pPr>
            <a:lvl3pPr algn="ctr">
              <a:defRPr>
                <a:solidFill>
                  <a:srgbClr val="002060"/>
                </a:solidFill>
              </a:defRPr>
            </a:lvl3pPr>
            <a:lvl4pPr algn="ctr">
              <a:defRPr>
                <a:solidFill>
                  <a:srgbClr val="002060"/>
                </a:solidFill>
              </a:defRPr>
            </a:lvl4pPr>
            <a:lvl5pPr algn="ctr">
              <a:defRPr>
                <a:solidFill>
                  <a:srgbClr val="00206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3309" y="527605"/>
            <a:ext cx="6871724" cy="763525"/>
          </a:xfrm>
        </p:spPr>
        <p:txBody>
          <a:bodyPr>
            <a:normAutofit/>
          </a:bodyPr>
          <a:lstStyle>
            <a:lvl1pPr algn="l">
              <a:defRPr sz="3600">
                <a:solidFill>
                  <a:schemeClr val="accent6">
                    <a:lumMod val="75000"/>
                  </a:schemeClr>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823310" y="1443835"/>
            <a:ext cx="6871724" cy="4275740"/>
          </a:xfrm>
        </p:spPr>
        <p:txBody>
          <a:bodyPr/>
          <a:lstStyle>
            <a:lvl1pPr>
              <a:defRPr sz="2800">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33014"/>
            <a:ext cx="8229600" cy="584623"/>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074F12-AA26-4AC8-9962-C36BB8F32554}" type="datetimeFigureOut">
              <a:rPr lang="en-US" smtClean="0"/>
              <a:pPr/>
              <a:t>5/21/2014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5" y="1522475"/>
            <a:ext cx="8229600" cy="532180"/>
          </a:xfrm>
        </p:spPr>
        <p:txBody>
          <a:bodyPr>
            <a:normAutofit/>
          </a:bodyPr>
          <a:lstStyle>
            <a:lvl1pPr algn="ctr">
              <a:defRPr sz="3600">
                <a:solidFill>
                  <a:schemeClr val="accent6">
                    <a:lumMod val="75000"/>
                  </a:schemeClr>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48965" y="2341022"/>
            <a:ext cx="4040188" cy="639762"/>
          </a:xfrm>
        </p:spPr>
        <p:txBody>
          <a:bodyPr anchor="b"/>
          <a:lstStyle>
            <a:lvl1pPr marL="0" indent="0" algn="ctr">
              <a:buNone/>
              <a:defRPr sz="2400" b="1">
                <a:solidFill>
                  <a:schemeClr val="accent6">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48965" y="2970885"/>
            <a:ext cx="4040188" cy="3035058"/>
          </a:xfrm>
        </p:spPr>
        <p:txBody>
          <a:bodyPr/>
          <a:lstStyle>
            <a:lvl1pPr algn="ctr">
              <a:defRPr sz="2400">
                <a:solidFill>
                  <a:srgbClr val="002060"/>
                </a:solidFill>
              </a:defRPr>
            </a:lvl1pPr>
            <a:lvl2pPr algn="ctr">
              <a:defRPr sz="2000">
                <a:solidFill>
                  <a:srgbClr val="002060"/>
                </a:solidFill>
              </a:defRPr>
            </a:lvl2pPr>
            <a:lvl3pPr algn="ctr">
              <a:defRPr sz="1800">
                <a:solidFill>
                  <a:srgbClr val="002060"/>
                </a:solidFill>
              </a:defRPr>
            </a:lvl3pPr>
            <a:lvl4pPr algn="ctr">
              <a:defRPr sz="1600">
                <a:solidFill>
                  <a:srgbClr val="002060"/>
                </a:solidFill>
              </a:defRPr>
            </a:lvl4pPr>
            <a:lvl5pPr algn="ctr">
              <a:defRPr sz="1600">
                <a:solidFill>
                  <a:srgbClr val="002060"/>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36790" y="2341022"/>
            <a:ext cx="4041775" cy="639762"/>
          </a:xfrm>
        </p:spPr>
        <p:txBody>
          <a:bodyPr anchor="b"/>
          <a:lstStyle>
            <a:lvl1pPr marL="0" indent="0" algn="ctr">
              <a:buNone/>
              <a:defRPr sz="2400" b="1">
                <a:solidFill>
                  <a:schemeClr val="accent6">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36790" y="2970885"/>
            <a:ext cx="4041775" cy="3035058"/>
          </a:xfrm>
        </p:spPr>
        <p:txBody>
          <a:bodyPr/>
          <a:lstStyle>
            <a:lvl1pPr algn="ctr">
              <a:defRPr sz="2400">
                <a:solidFill>
                  <a:srgbClr val="002060"/>
                </a:solidFill>
              </a:defRPr>
            </a:lvl1pPr>
            <a:lvl2pPr algn="ctr">
              <a:defRPr sz="2000">
                <a:solidFill>
                  <a:srgbClr val="002060"/>
                </a:solidFill>
              </a:defRPr>
            </a:lvl2pPr>
            <a:lvl3pPr algn="ctr">
              <a:defRPr sz="1800">
                <a:solidFill>
                  <a:srgbClr val="002060"/>
                </a:solidFill>
              </a:defRPr>
            </a:lvl3pPr>
            <a:lvl4pPr algn="ctr">
              <a:defRPr sz="1600">
                <a:solidFill>
                  <a:srgbClr val="002060"/>
                </a:solidFill>
              </a:defRPr>
            </a:lvl4pPr>
            <a:lvl5pPr algn="ctr">
              <a:defRPr sz="1600">
                <a:solidFill>
                  <a:srgbClr val="002060"/>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53074F12-AA26-4AC8-9962-C36BB8F32554}" type="datetimeFigureOut">
              <a:rPr lang="en-US" smtClean="0"/>
              <a:pPr/>
              <a:t>5/21/2014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074F12-AA26-4AC8-9962-C36BB8F32554}" type="datetimeFigureOut">
              <a:rPr lang="en-US" smtClean="0"/>
              <a:pPr/>
              <a:t>5/21/2014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5/21/2014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5/21/2014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5/21/2014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04800" y="5029200"/>
            <a:ext cx="8246070" cy="1221640"/>
          </a:xfrm>
        </p:spPr>
        <p:txBody>
          <a:bodyPr>
            <a:noAutofit/>
          </a:bodyPr>
          <a:lstStyle/>
          <a:p>
            <a:r>
              <a:rPr lang="en-US" sz="4400" b="1" dirty="0" smtClean="0">
                <a:solidFill>
                  <a:schemeClr val="tx2">
                    <a:lumMod val="50000"/>
                  </a:schemeClr>
                </a:solidFill>
              </a:rPr>
              <a:t>PENGERTIAN KONFLIK</a:t>
            </a:r>
            <a:endParaRPr lang="en-US" sz="4400" b="1" dirty="0">
              <a:solidFill>
                <a:schemeClr val="tx2">
                  <a:lumMod val="50000"/>
                </a:schemeClr>
              </a:solidFill>
            </a:endParaRPr>
          </a:p>
        </p:txBody>
      </p:sp>
      <p:pic>
        <p:nvPicPr>
          <p:cNvPr id="3" name="Picture 2"/>
          <p:cNvPicPr>
            <a:picLocks noChangeAspect="1" noChangeArrowheads="1"/>
          </p:cNvPicPr>
          <p:nvPr/>
        </p:nvPicPr>
        <p:blipFill>
          <a:blip r:embed="rId3"/>
          <a:srcRect/>
          <a:stretch>
            <a:fillRect/>
          </a:stretch>
        </p:blipFill>
        <p:spPr bwMode="auto">
          <a:xfrm>
            <a:off x="3733800" y="228600"/>
            <a:ext cx="1500198" cy="1533535"/>
          </a:xfrm>
          <a:prstGeom prst="rect">
            <a:avLst/>
          </a:prstGeom>
          <a:noFill/>
          <a:ln w="9525">
            <a:noFill/>
            <a:miter lim="800000"/>
            <a:headEnd/>
            <a:tailEnd/>
          </a:ln>
        </p:spPr>
      </p:pic>
    </p:spTree>
    <p:extLst>
      <p:ext uri="{BB962C8B-B14F-4D97-AF65-F5344CB8AC3E}">
        <p14:creationId xmlns:p14="http://schemas.microsoft.com/office/powerpoint/2010/main" xmlns="" val="3639203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1670" y="2057400"/>
            <a:ext cx="8076895" cy="4495800"/>
          </a:xfrm>
        </p:spPr>
        <p:txBody>
          <a:bodyPr>
            <a:normAutofit fontScale="92500" lnSpcReduction="10000"/>
          </a:bodyPr>
          <a:lstStyle/>
          <a:p>
            <a:pPr algn="just">
              <a:buNone/>
            </a:pPr>
            <a:r>
              <a:rPr lang="en-US" dirty="0" smtClean="0"/>
              <a:t>	</a:t>
            </a:r>
            <a:r>
              <a:rPr lang="en-US" dirty="0" err="1" smtClean="0"/>
              <a:t>Konflik</a:t>
            </a:r>
            <a:r>
              <a:rPr lang="en-US" dirty="0" smtClean="0"/>
              <a:t>, </a:t>
            </a:r>
            <a:r>
              <a:rPr lang="en-US" dirty="0" err="1" smtClean="0"/>
              <a:t>secara</a:t>
            </a:r>
            <a:r>
              <a:rPr lang="en-US" dirty="0" smtClean="0"/>
              <a:t> </a:t>
            </a:r>
            <a:r>
              <a:rPr lang="en-US" dirty="0" err="1" smtClean="0"/>
              <a:t>umum</a:t>
            </a:r>
            <a:r>
              <a:rPr lang="en-US" dirty="0" smtClean="0"/>
              <a:t>, </a:t>
            </a:r>
            <a:r>
              <a:rPr lang="en-US" dirty="0" err="1" smtClean="0"/>
              <a:t>dapat</a:t>
            </a:r>
            <a:r>
              <a:rPr lang="en-US" dirty="0" smtClean="0"/>
              <a:t> </a:t>
            </a:r>
            <a:r>
              <a:rPr lang="en-US" dirty="0" err="1" smtClean="0"/>
              <a:t>dimaknai</a:t>
            </a:r>
            <a:r>
              <a:rPr lang="en-US" dirty="0" smtClean="0"/>
              <a:t> </a:t>
            </a:r>
            <a:r>
              <a:rPr lang="en-US" dirty="0" err="1" smtClean="0"/>
              <a:t>sebagai</a:t>
            </a:r>
            <a:r>
              <a:rPr lang="en-US" dirty="0" smtClean="0"/>
              <a:t> </a:t>
            </a:r>
            <a:r>
              <a:rPr lang="en-US" dirty="0" err="1" smtClean="0"/>
              <a:t>sebuah</a:t>
            </a:r>
            <a:r>
              <a:rPr lang="en-US" dirty="0" smtClean="0"/>
              <a:t> </a:t>
            </a:r>
            <a:r>
              <a:rPr lang="en-US" dirty="0" err="1" smtClean="0"/>
              <a:t>perjuangan</a:t>
            </a:r>
            <a:r>
              <a:rPr lang="en-US" dirty="0" smtClean="0"/>
              <a:t> </a:t>
            </a:r>
            <a:r>
              <a:rPr lang="en-US" dirty="0" err="1" smtClean="0"/>
              <a:t>untuk</a:t>
            </a:r>
            <a:r>
              <a:rPr lang="en-US" dirty="0" smtClean="0"/>
              <a:t> </a:t>
            </a:r>
            <a:r>
              <a:rPr lang="en-US" dirty="0" err="1" smtClean="0"/>
              <a:t>mencapai</a:t>
            </a:r>
            <a:r>
              <a:rPr lang="en-US" dirty="0" smtClean="0"/>
              <a:t> </a:t>
            </a:r>
            <a:r>
              <a:rPr lang="en-US" dirty="0" err="1" smtClean="0"/>
              <a:t>tujuan</a:t>
            </a:r>
            <a:r>
              <a:rPr lang="en-US" dirty="0" smtClean="0"/>
              <a:t> </a:t>
            </a:r>
            <a:r>
              <a:rPr lang="en-US" dirty="0" err="1" smtClean="0"/>
              <a:t>tertentu</a:t>
            </a:r>
            <a:r>
              <a:rPr lang="en-US" dirty="0" smtClean="0"/>
              <a:t>. </a:t>
            </a:r>
            <a:r>
              <a:rPr lang="en-US" dirty="0" err="1" smtClean="0"/>
              <a:t>Kekalahan</a:t>
            </a:r>
            <a:r>
              <a:rPr lang="en-US" dirty="0" smtClean="0"/>
              <a:t> </a:t>
            </a:r>
            <a:r>
              <a:rPr lang="en-US" dirty="0" err="1" smtClean="0"/>
              <a:t>atau</a:t>
            </a:r>
            <a:r>
              <a:rPr lang="en-US" dirty="0" smtClean="0"/>
              <a:t> </a:t>
            </a:r>
            <a:r>
              <a:rPr lang="en-US" dirty="0" err="1" smtClean="0"/>
              <a:t>kehancuran</a:t>
            </a:r>
            <a:r>
              <a:rPr lang="en-US" dirty="0" smtClean="0"/>
              <a:t> </a:t>
            </a:r>
            <a:r>
              <a:rPr lang="en-US" dirty="0" err="1" smtClean="0"/>
              <a:t>pihak</a:t>
            </a:r>
            <a:r>
              <a:rPr lang="en-US" dirty="0" smtClean="0"/>
              <a:t> </a:t>
            </a:r>
            <a:r>
              <a:rPr lang="id-ID" dirty="0" smtClean="0"/>
              <a:t>l</a:t>
            </a:r>
            <a:r>
              <a:rPr lang="en-US" dirty="0" err="1" smtClean="0"/>
              <a:t>awan</a:t>
            </a:r>
            <a:r>
              <a:rPr lang="en-US" dirty="0" smtClean="0"/>
              <a:t> </a:t>
            </a:r>
            <a:r>
              <a:rPr lang="en-US" dirty="0" err="1" smtClean="0"/>
              <a:t>seringkali</a:t>
            </a:r>
            <a:r>
              <a:rPr lang="en-US" dirty="0" smtClean="0"/>
              <a:t> </a:t>
            </a:r>
            <a:r>
              <a:rPr lang="en-US" dirty="0" err="1" smtClean="0"/>
              <a:t>dilihat</a:t>
            </a:r>
            <a:r>
              <a:rPr lang="en-US" dirty="0" smtClean="0"/>
              <a:t> </a:t>
            </a:r>
            <a:r>
              <a:rPr lang="en-US" dirty="0" err="1" smtClean="0"/>
              <a:t>oleh</a:t>
            </a:r>
            <a:r>
              <a:rPr lang="en-US" dirty="0" smtClean="0"/>
              <a:t> </a:t>
            </a:r>
            <a:r>
              <a:rPr lang="en-US" dirty="0" err="1" smtClean="0"/>
              <a:t>pihak-pihak</a:t>
            </a:r>
            <a:r>
              <a:rPr lang="en-US" dirty="0" smtClean="0"/>
              <a:t> yang </a:t>
            </a:r>
            <a:r>
              <a:rPr lang="en-US" dirty="0" err="1" smtClean="0"/>
              <a:t>berkonflik</a:t>
            </a:r>
            <a:r>
              <a:rPr lang="en-US" dirty="0" smtClean="0"/>
              <a:t> </a:t>
            </a:r>
            <a:r>
              <a:rPr lang="en-US" dirty="0" err="1" smtClean="0"/>
              <a:t>sebagai</a:t>
            </a:r>
            <a:r>
              <a:rPr lang="en-US" dirty="0" smtClean="0"/>
              <a:t> </a:t>
            </a:r>
            <a:r>
              <a:rPr lang="en-US" dirty="0" err="1" smtClean="0"/>
              <a:t>tujuan</a:t>
            </a:r>
            <a:r>
              <a:rPr lang="en-US" dirty="0" smtClean="0"/>
              <a:t> </a:t>
            </a:r>
            <a:r>
              <a:rPr lang="en-US" dirty="0" err="1" smtClean="0"/>
              <a:t>utama</a:t>
            </a:r>
            <a:r>
              <a:rPr lang="en-US" dirty="0" smtClean="0"/>
              <a:t> yang </a:t>
            </a:r>
            <a:r>
              <a:rPr lang="en-US" dirty="0" err="1" smtClean="0"/>
              <a:t>ingin</a:t>
            </a:r>
            <a:r>
              <a:rPr lang="en-US" dirty="0" smtClean="0"/>
              <a:t> </a:t>
            </a:r>
            <a:r>
              <a:rPr lang="en-US" dirty="0" err="1" smtClean="0"/>
              <a:t>dicapai</a:t>
            </a:r>
            <a:r>
              <a:rPr lang="en-US" dirty="0" smtClean="0"/>
              <a:t>. </a:t>
            </a:r>
            <a:r>
              <a:rPr lang="en-US" dirty="0" err="1" smtClean="0"/>
              <a:t>Berbeda</a:t>
            </a:r>
            <a:r>
              <a:rPr lang="en-US" dirty="0" smtClean="0"/>
              <a:t> </a:t>
            </a:r>
            <a:r>
              <a:rPr lang="en-US" dirty="0" err="1" smtClean="0"/>
              <a:t>dengan</a:t>
            </a:r>
            <a:r>
              <a:rPr lang="en-US" dirty="0" smtClean="0"/>
              <a:t> </a:t>
            </a:r>
            <a:r>
              <a:rPr lang="en-US" dirty="0" err="1" smtClean="0"/>
              <a:t>persaingan</a:t>
            </a:r>
            <a:r>
              <a:rPr lang="en-US" dirty="0" smtClean="0"/>
              <a:t> </a:t>
            </a:r>
            <a:r>
              <a:rPr lang="en-US" dirty="0" err="1" smtClean="0"/>
              <a:t>atau</a:t>
            </a:r>
            <a:r>
              <a:rPr lang="en-US" dirty="0" smtClean="0"/>
              <a:t> </a:t>
            </a:r>
            <a:r>
              <a:rPr lang="en-US" dirty="0" err="1" smtClean="0"/>
              <a:t>kompetisi</a:t>
            </a:r>
            <a:r>
              <a:rPr lang="en-US" dirty="0" smtClean="0"/>
              <a:t>, </a:t>
            </a:r>
            <a:r>
              <a:rPr lang="en-US" dirty="0" err="1" smtClean="0"/>
              <a:t>dimana</a:t>
            </a:r>
            <a:r>
              <a:rPr lang="en-US" dirty="0" smtClean="0"/>
              <a:t> </a:t>
            </a:r>
            <a:r>
              <a:rPr lang="en-US" dirty="0" err="1" smtClean="0"/>
              <a:t>tujuan</a:t>
            </a:r>
            <a:r>
              <a:rPr lang="en-US" dirty="0" smtClean="0"/>
              <a:t> </a:t>
            </a:r>
            <a:r>
              <a:rPr lang="en-US" dirty="0" err="1" smtClean="0"/>
              <a:t>utama</a:t>
            </a:r>
            <a:r>
              <a:rPr lang="en-US" dirty="0" smtClean="0"/>
              <a:t> </a:t>
            </a:r>
            <a:r>
              <a:rPr lang="en-US" dirty="0" err="1" smtClean="0"/>
              <a:t>adalah</a:t>
            </a:r>
            <a:r>
              <a:rPr lang="en-US" dirty="0" smtClean="0"/>
              <a:t> </a:t>
            </a:r>
            <a:r>
              <a:rPr lang="en-US" dirty="0" err="1" smtClean="0"/>
              <a:t>pencapaian</a:t>
            </a:r>
            <a:r>
              <a:rPr lang="en-US" dirty="0" smtClean="0"/>
              <a:t> </a:t>
            </a:r>
            <a:r>
              <a:rPr lang="en-US" dirty="0" err="1" smtClean="0"/>
              <a:t>kemenangan</a:t>
            </a:r>
            <a:r>
              <a:rPr lang="en-US" dirty="0" smtClean="0"/>
              <a:t> </a:t>
            </a:r>
            <a:r>
              <a:rPr lang="en-US" dirty="0" err="1" smtClean="0"/>
              <a:t>melalui</a:t>
            </a:r>
            <a:r>
              <a:rPr lang="en-US" dirty="0" smtClean="0"/>
              <a:t> </a:t>
            </a:r>
            <a:r>
              <a:rPr lang="en-US" dirty="0" err="1" smtClean="0"/>
              <a:t>keunggulan</a:t>
            </a:r>
            <a:r>
              <a:rPr lang="en-US" dirty="0" smtClean="0"/>
              <a:t> </a:t>
            </a:r>
            <a:r>
              <a:rPr lang="en-US" dirty="0" err="1" smtClean="0"/>
              <a:t>prestasi</a:t>
            </a:r>
            <a:r>
              <a:rPr lang="en-US" dirty="0" smtClean="0"/>
              <a:t> </a:t>
            </a:r>
            <a:r>
              <a:rPr lang="en-US" dirty="0" err="1" smtClean="0"/>
              <a:t>dan</a:t>
            </a:r>
            <a:r>
              <a:rPr lang="en-US" dirty="0" smtClean="0"/>
              <a:t> </a:t>
            </a:r>
            <a:r>
              <a:rPr lang="en-US" dirty="0" err="1" smtClean="0"/>
              <a:t>semangat</a:t>
            </a:r>
            <a:r>
              <a:rPr lang="en-US" dirty="0" smtClean="0"/>
              <a:t> </a:t>
            </a:r>
            <a:r>
              <a:rPr lang="en-US" dirty="0" err="1" smtClean="0"/>
              <a:t>bersaing</a:t>
            </a:r>
            <a:r>
              <a:rPr lang="en-US" dirty="0" smtClean="0"/>
              <a:t>, </a:t>
            </a:r>
            <a:r>
              <a:rPr lang="en-US" dirty="0" err="1" smtClean="0"/>
              <a:t>dalam</a:t>
            </a:r>
            <a:r>
              <a:rPr lang="en-US" dirty="0" smtClean="0"/>
              <a:t> </a:t>
            </a:r>
            <a:r>
              <a:rPr lang="en-US" dirty="0" err="1" smtClean="0"/>
              <a:t>konflik</a:t>
            </a:r>
            <a:r>
              <a:rPr lang="en-US" dirty="0" smtClean="0"/>
              <a:t> yang paling </a:t>
            </a:r>
            <a:r>
              <a:rPr lang="en-US" dirty="0" err="1" smtClean="0"/>
              <a:t>diinginkan</a:t>
            </a:r>
            <a:r>
              <a:rPr lang="en-US" dirty="0" smtClean="0"/>
              <a:t> </a:t>
            </a:r>
            <a:r>
              <a:rPr lang="en-US" dirty="0" err="1" smtClean="0"/>
              <a:t>adalah</a:t>
            </a:r>
            <a:r>
              <a:rPr lang="en-US" dirty="0" smtClean="0"/>
              <a:t> </a:t>
            </a:r>
            <a:r>
              <a:rPr lang="en-US" dirty="0" err="1" smtClean="0"/>
              <a:t>menghancurkan</a:t>
            </a:r>
            <a:r>
              <a:rPr lang="en-US" dirty="0" smtClean="0"/>
              <a:t> </a:t>
            </a:r>
            <a:r>
              <a:rPr lang="en-US" dirty="0" err="1" smtClean="0"/>
              <a:t>pihak</a:t>
            </a:r>
            <a:r>
              <a:rPr lang="en-US" dirty="0" smtClean="0"/>
              <a:t> </a:t>
            </a:r>
            <a:r>
              <a:rPr lang="en-US" dirty="0" err="1" smtClean="0"/>
              <a:t>lawan</a:t>
            </a:r>
            <a:r>
              <a:rPr lang="en-US" dirty="0" smtClean="0"/>
              <a:t> </a:t>
            </a:r>
            <a:r>
              <a:rPr lang="en-US" dirty="0" err="1" smtClean="0"/>
              <a:t>sehingga</a:t>
            </a:r>
            <a:r>
              <a:rPr lang="en-US" dirty="0" smtClean="0"/>
              <a:t> </a:t>
            </a:r>
            <a:r>
              <a:rPr lang="en-US" dirty="0" err="1" smtClean="0"/>
              <a:t>seringka</a:t>
            </a:r>
            <a:r>
              <a:rPr lang="id-ID" dirty="0" smtClean="0"/>
              <a:t>l</a:t>
            </a:r>
            <a:r>
              <a:rPr lang="en-US" dirty="0" err="1" smtClean="0"/>
              <a:t>i</a:t>
            </a:r>
            <a:r>
              <a:rPr lang="en-US" dirty="0" smtClean="0"/>
              <a:t> </a:t>
            </a:r>
            <a:r>
              <a:rPr lang="en-US" dirty="0" err="1" smtClean="0"/>
              <a:t>tujuan-tujuan</a:t>
            </a:r>
            <a:r>
              <a:rPr lang="en-US" dirty="0" smtClean="0"/>
              <a:t> </a:t>
            </a:r>
            <a:r>
              <a:rPr lang="en-US" dirty="0" err="1" smtClean="0"/>
              <a:t>lainnya</a:t>
            </a:r>
            <a:r>
              <a:rPr lang="en-US" dirty="0" smtClean="0"/>
              <a:t> </a:t>
            </a:r>
            <a:r>
              <a:rPr lang="en-US" dirty="0" err="1" smtClean="0"/>
              <a:t>menjadi</a:t>
            </a:r>
            <a:r>
              <a:rPr lang="en-US" dirty="0" smtClean="0"/>
              <a:t> </a:t>
            </a:r>
            <a:r>
              <a:rPr lang="en-US" dirty="0" err="1" smtClean="0"/>
              <a:t>tidak</a:t>
            </a:r>
            <a:r>
              <a:rPr lang="en-US" dirty="0" smtClean="0"/>
              <a:t> </a:t>
            </a:r>
            <a:r>
              <a:rPr lang="en-US" dirty="0" err="1" smtClean="0"/>
              <a:t>sepenting</a:t>
            </a:r>
            <a:r>
              <a:rPr lang="en-US" dirty="0" smtClean="0"/>
              <a:t> </a:t>
            </a:r>
            <a:r>
              <a:rPr lang="en-US" dirty="0" err="1" smtClean="0"/>
              <a:t>keinginan</a:t>
            </a:r>
            <a:r>
              <a:rPr lang="en-US" dirty="0" smtClean="0"/>
              <a:t> </a:t>
            </a:r>
            <a:r>
              <a:rPr lang="en-US" dirty="0" err="1" smtClean="0"/>
              <a:t>untuk</a:t>
            </a:r>
            <a:r>
              <a:rPr lang="en-US" dirty="0" smtClean="0"/>
              <a:t> </a:t>
            </a:r>
            <a:r>
              <a:rPr lang="en-US" dirty="0" err="1" smtClean="0"/>
              <a:t>menghancurkan</a:t>
            </a:r>
            <a:r>
              <a:rPr lang="en-US" dirty="0" smtClean="0"/>
              <a:t> </a:t>
            </a:r>
            <a:r>
              <a:rPr lang="en-US" dirty="0" err="1" smtClean="0"/>
              <a:t>pihak</a:t>
            </a:r>
            <a:r>
              <a:rPr lang="en-US" dirty="0" smtClean="0"/>
              <a:t> </a:t>
            </a:r>
            <a:r>
              <a:rPr lang="en-US" dirty="0" err="1" smtClean="0"/>
              <a:t>lawan</a:t>
            </a:r>
            <a:r>
              <a:rPr lang="en-US" dirty="0" smtClean="0"/>
              <a:t>. </a:t>
            </a:r>
            <a:r>
              <a:rPr lang="en-US" dirty="0" err="1" smtClean="0"/>
              <a:t>Namun</a:t>
            </a:r>
            <a:r>
              <a:rPr lang="en-US" dirty="0" smtClean="0"/>
              <a:t>, </a:t>
            </a:r>
            <a:r>
              <a:rPr lang="en-US" dirty="0" err="1" smtClean="0"/>
              <a:t>tentunya</a:t>
            </a:r>
            <a:r>
              <a:rPr lang="en-US" dirty="0" smtClean="0"/>
              <a:t> </a:t>
            </a:r>
            <a:r>
              <a:rPr lang="en-US" dirty="0" err="1" smtClean="0"/>
              <a:t>konflik</a:t>
            </a:r>
            <a:r>
              <a:rPr lang="en-US" dirty="0" smtClean="0"/>
              <a:t> </a:t>
            </a:r>
            <a:r>
              <a:rPr lang="en-US" dirty="0" err="1" smtClean="0"/>
              <a:t>juga</a:t>
            </a:r>
            <a:r>
              <a:rPr lang="en-US" dirty="0" smtClean="0"/>
              <a:t> </a:t>
            </a:r>
            <a:r>
              <a:rPr lang="en-US" dirty="0" err="1" smtClean="0"/>
              <a:t>memiliki</a:t>
            </a:r>
            <a:r>
              <a:rPr lang="en-US" dirty="0" smtClean="0"/>
              <a:t> </a:t>
            </a:r>
            <a:r>
              <a:rPr lang="en-US" dirty="0" err="1" smtClean="0"/>
              <a:t>segi</a:t>
            </a:r>
            <a:r>
              <a:rPr lang="en-US" dirty="0" smtClean="0"/>
              <a:t> </a:t>
            </a:r>
            <a:r>
              <a:rPr lang="en-US" dirty="0" err="1" smtClean="0"/>
              <a:t>positif</a:t>
            </a:r>
            <a:r>
              <a:rPr lang="en-US" dirty="0" smtClean="0"/>
              <a:t> </a:t>
            </a:r>
            <a:r>
              <a:rPr lang="en-US" dirty="0" err="1" smtClean="0"/>
              <a:t>bagi</a:t>
            </a:r>
            <a:r>
              <a:rPr lang="en-US" dirty="0" smtClean="0"/>
              <a:t> </a:t>
            </a:r>
            <a:r>
              <a:rPr lang="en-US" dirty="0" err="1" smtClean="0"/>
              <a:t>masyarakat</a:t>
            </a:r>
            <a:r>
              <a:rPr lang="en-US" dirty="0" smtClean="0"/>
              <a:t>.</a:t>
            </a:r>
          </a:p>
          <a:p>
            <a:endParaRPr lang="en-US" dirty="0"/>
          </a:p>
        </p:txBody>
      </p:sp>
    </p:spTree>
    <p:extLst>
      <p:ext uri="{BB962C8B-B14F-4D97-AF65-F5344CB8AC3E}">
        <p14:creationId xmlns:p14="http://schemas.microsoft.com/office/powerpoint/2010/main" xmlns="" val="41033094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1670" y="2590800"/>
            <a:ext cx="8076895" cy="3962400"/>
          </a:xfrm>
        </p:spPr>
        <p:txBody>
          <a:bodyPr>
            <a:normAutofit/>
          </a:bodyPr>
          <a:lstStyle/>
          <a:p>
            <a:pPr algn="just">
              <a:buNone/>
            </a:pPr>
            <a:r>
              <a:rPr lang="en-US" dirty="0" smtClean="0"/>
              <a:t>	</a:t>
            </a:r>
            <a:r>
              <a:rPr lang="en-US" dirty="0" err="1" smtClean="0"/>
              <a:t>Dalam</a:t>
            </a:r>
            <a:r>
              <a:rPr lang="en-US" dirty="0" smtClean="0"/>
              <a:t> </a:t>
            </a:r>
            <a:r>
              <a:rPr lang="en-US" dirty="0" err="1" smtClean="0"/>
              <a:t>kehidupan</a:t>
            </a:r>
            <a:r>
              <a:rPr lang="en-US" dirty="0" smtClean="0"/>
              <a:t> </a:t>
            </a:r>
            <a:r>
              <a:rPr lang="en-US" dirty="0" err="1" smtClean="0"/>
              <a:t>sosial</a:t>
            </a:r>
            <a:r>
              <a:rPr lang="en-US" dirty="0" smtClean="0"/>
              <a:t>, </a:t>
            </a:r>
            <a:r>
              <a:rPr lang="en-US" dirty="0" err="1" smtClean="0"/>
              <a:t>berbagai</a:t>
            </a:r>
            <a:r>
              <a:rPr lang="en-US" dirty="0" smtClean="0"/>
              <a:t> </a:t>
            </a:r>
            <a:r>
              <a:rPr lang="en-US" dirty="0" err="1" smtClean="0"/>
              <a:t>jenis</a:t>
            </a:r>
            <a:r>
              <a:rPr lang="en-US" dirty="0" smtClean="0"/>
              <a:t> </a:t>
            </a:r>
            <a:r>
              <a:rPr lang="en-US" dirty="0" err="1" smtClean="0"/>
              <a:t>konflik</a:t>
            </a:r>
            <a:r>
              <a:rPr lang="en-US" dirty="0" smtClean="0"/>
              <a:t> </a:t>
            </a:r>
            <a:r>
              <a:rPr lang="en-US" dirty="0" err="1" smtClean="0"/>
              <a:t>adalah</a:t>
            </a:r>
            <a:r>
              <a:rPr lang="en-US" dirty="0" smtClean="0"/>
              <a:t> </a:t>
            </a:r>
            <a:r>
              <a:rPr lang="id-ID" dirty="0" smtClean="0"/>
              <a:t>suatu keniscayaan</a:t>
            </a:r>
            <a:r>
              <a:rPr lang="en-US" dirty="0" smtClean="0"/>
              <a:t>, </a:t>
            </a:r>
            <a:r>
              <a:rPr lang="en-US" dirty="0" err="1" smtClean="0"/>
              <a:t>bahkan</a:t>
            </a:r>
            <a:r>
              <a:rPr lang="en-US" dirty="0" smtClean="0"/>
              <a:t> </a:t>
            </a:r>
            <a:r>
              <a:rPr lang="en-US" dirty="0" err="1" smtClean="0"/>
              <a:t>terkadang</a:t>
            </a:r>
            <a:r>
              <a:rPr lang="en-US" dirty="0" smtClean="0"/>
              <a:t> </a:t>
            </a:r>
            <a:r>
              <a:rPr lang="en-US" dirty="0" err="1" smtClean="0"/>
              <a:t>dibutuhkan</a:t>
            </a:r>
            <a:r>
              <a:rPr lang="en-US" dirty="0" smtClean="0"/>
              <a:t>. T</a:t>
            </a:r>
            <a:r>
              <a:rPr lang="id-ID" dirty="0" smtClean="0"/>
              <a:t>id</a:t>
            </a:r>
            <a:r>
              <a:rPr lang="en-US" dirty="0" err="1" smtClean="0"/>
              <a:t>ak</a:t>
            </a:r>
            <a:r>
              <a:rPr lang="en-US" dirty="0" smtClean="0"/>
              <a:t> </a:t>
            </a:r>
            <a:r>
              <a:rPr lang="en-US" dirty="0" err="1" smtClean="0"/>
              <a:t>ada</a:t>
            </a:r>
            <a:r>
              <a:rPr lang="en-US" dirty="0" smtClean="0"/>
              <a:t> </a:t>
            </a:r>
            <a:r>
              <a:rPr lang="en-US" dirty="0" err="1" smtClean="0"/>
              <a:t>satu</a:t>
            </a:r>
            <a:r>
              <a:rPr lang="en-US" dirty="0" smtClean="0"/>
              <a:t> </a:t>
            </a:r>
            <a:r>
              <a:rPr lang="en-US" dirty="0" err="1" smtClean="0"/>
              <a:t>masyarakat</a:t>
            </a:r>
            <a:r>
              <a:rPr lang="en-US" dirty="0" smtClean="0"/>
              <a:t> pun yang </a:t>
            </a:r>
            <a:r>
              <a:rPr lang="en-US" dirty="0" err="1" smtClean="0"/>
              <a:t>tak</a:t>
            </a:r>
            <a:r>
              <a:rPr lang="en-US" dirty="0" smtClean="0"/>
              <a:t> </a:t>
            </a:r>
            <a:r>
              <a:rPr lang="en-US" dirty="0" err="1" smtClean="0"/>
              <a:t>pernah</a:t>
            </a:r>
            <a:r>
              <a:rPr lang="en-US" dirty="0" smtClean="0"/>
              <a:t> </a:t>
            </a:r>
            <a:r>
              <a:rPr lang="en-US" dirty="0" err="1" smtClean="0"/>
              <a:t>mengalami</a:t>
            </a:r>
            <a:r>
              <a:rPr lang="en-US" dirty="0" smtClean="0"/>
              <a:t> </a:t>
            </a:r>
            <a:r>
              <a:rPr lang="en-US" dirty="0" err="1" smtClean="0"/>
              <a:t>konflik</a:t>
            </a:r>
            <a:r>
              <a:rPr lang="en-US" dirty="0" smtClean="0"/>
              <a:t> </a:t>
            </a:r>
            <a:r>
              <a:rPr lang="en-US" dirty="0" err="1" smtClean="0"/>
              <a:t>antar</a:t>
            </a:r>
            <a:r>
              <a:rPr lang="en-US" dirty="0" smtClean="0"/>
              <a:t> </a:t>
            </a:r>
            <a:r>
              <a:rPr lang="en-US" dirty="0" err="1" smtClean="0"/>
              <a:t>anggotanya</a:t>
            </a:r>
            <a:r>
              <a:rPr lang="en-US" dirty="0" smtClean="0"/>
              <a:t> </a:t>
            </a:r>
            <a:r>
              <a:rPr lang="en-US" dirty="0" err="1" smtClean="0"/>
              <a:t>atau</a:t>
            </a:r>
            <a:r>
              <a:rPr lang="en-US" dirty="0" smtClean="0"/>
              <a:t> </a:t>
            </a:r>
            <a:r>
              <a:rPr lang="en-US" dirty="0" err="1" smtClean="0"/>
              <a:t>dengan</a:t>
            </a:r>
            <a:r>
              <a:rPr lang="en-US" dirty="0" smtClean="0"/>
              <a:t> </a:t>
            </a:r>
            <a:r>
              <a:rPr lang="en-US" dirty="0" err="1" smtClean="0"/>
              <a:t>kelompok</a:t>
            </a:r>
            <a:r>
              <a:rPr lang="en-US" dirty="0" smtClean="0"/>
              <a:t> </a:t>
            </a:r>
            <a:r>
              <a:rPr lang="en-US" dirty="0" err="1" smtClean="0"/>
              <a:t>masyarakat</a:t>
            </a:r>
            <a:r>
              <a:rPr lang="en-US" dirty="0" smtClean="0"/>
              <a:t> lain. </a:t>
            </a:r>
          </a:p>
          <a:p>
            <a:endParaRPr lang="en-US" dirty="0"/>
          </a:p>
        </p:txBody>
      </p:sp>
    </p:spTree>
    <p:extLst>
      <p:ext uri="{BB962C8B-B14F-4D97-AF65-F5344CB8AC3E}">
        <p14:creationId xmlns:p14="http://schemas.microsoft.com/office/powerpoint/2010/main" xmlns="" val="41033094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l"/>
            <a:r>
              <a:rPr lang="en-US" dirty="0" err="1" smtClean="0"/>
              <a:t>Pengertian</a:t>
            </a:r>
            <a:r>
              <a:rPr lang="en-US" dirty="0" smtClean="0"/>
              <a:t> </a:t>
            </a:r>
            <a:r>
              <a:rPr lang="en-US" dirty="0" err="1" smtClean="0"/>
              <a:t>Konflik</a:t>
            </a:r>
            <a:endParaRPr lang="en-US" dirty="0"/>
          </a:p>
        </p:txBody>
      </p:sp>
      <p:sp>
        <p:nvSpPr>
          <p:cNvPr id="5" name="Content Placeholder 4"/>
          <p:cNvSpPr>
            <a:spLocks noGrp="1"/>
          </p:cNvSpPr>
          <p:nvPr>
            <p:ph idx="1"/>
          </p:nvPr>
        </p:nvSpPr>
        <p:spPr>
          <a:xfrm>
            <a:off x="1823310" y="1443834"/>
            <a:ext cx="6871724" cy="5033165"/>
          </a:xfrm>
        </p:spPr>
        <p:txBody>
          <a:bodyPr>
            <a:normAutofit fontScale="77500" lnSpcReduction="20000"/>
          </a:bodyPr>
          <a:lstStyle/>
          <a:p>
            <a:pPr lvl="0"/>
            <a:r>
              <a:rPr lang="id-ID" b="1" i="1" dirty="0" smtClean="0">
                <a:solidFill>
                  <a:srgbClr val="FF0000"/>
                </a:solidFill>
              </a:rPr>
              <a:t>A. J. Dubrin</a:t>
            </a:r>
            <a:endParaRPr lang="en-US" b="1" dirty="0" smtClean="0">
              <a:solidFill>
                <a:srgbClr val="FF0000"/>
              </a:solidFill>
            </a:endParaRPr>
          </a:p>
          <a:p>
            <a:pPr algn="just">
              <a:buNone/>
            </a:pPr>
            <a:r>
              <a:rPr lang="en-US" dirty="0" smtClean="0"/>
              <a:t>	</a:t>
            </a:r>
            <a:r>
              <a:rPr lang="id-ID" dirty="0" smtClean="0"/>
              <a:t>Konflik mengacu pada pertentangan antar individu atau kelompok yang dapat meningkatkan ketegangan sebagai akibat saling menghalangi dalam pencapaian tujuan.</a:t>
            </a:r>
            <a:endParaRPr lang="en-US" dirty="0" smtClean="0"/>
          </a:p>
          <a:p>
            <a:pPr algn="just"/>
            <a:r>
              <a:rPr lang="id-ID" b="1" dirty="0" smtClean="0">
                <a:solidFill>
                  <a:srgbClr val="FF0000"/>
                </a:solidFill>
              </a:rPr>
              <a:t> </a:t>
            </a:r>
            <a:r>
              <a:rPr lang="id-ID" b="1" i="1" dirty="0" smtClean="0">
                <a:solidFill>
                  <a:srgbClr val="FF0000"/>
                </a:solidFill>
              </a:rPr>
              <a:t>Lewis Coser</a:t>
            </a:r>
            <a:endParaRPr lang="en-US" b="1" dirty="0" smtClean="0">
              <a:solidFill>
                <a:srgbClr val="FF0000"/>
              </a:solidFill>
            </a:endParaRPr>
          </a:p>
          <a:p>
            <a:pPr algn="just">
              <a:buNone/>
            </a:pPr>
            <a:r>
              <a:rPr lang="en-US" dirty="0" smtClean="0"/>
              <a:t>	</a:t>
            </a:r>
            <a:r>
              <a:rPr lang="id-ID" dirty="0" smtClean="0"/>
              <a:t>Konflik dapat diartikan sebagai perjuangan atas nilai-nilai atau klaim status, kekuasaan, dan sumber daya langka lainnya dari kelompok yang berkonflik tidak hanya untuk mendapatkan nilai-nilai yang diinginkan, tetapi juga untuk mempengaruhi, mengubah, atau melukai saingannya.</a:t>
            </a:r>
            <a:endParaRPr lang="en-US" dirty="0" smtClean="0"/>
          </a:p>
          <a:p>
            <a:pPr lvl="0" algn="just"/>
            <a:r>
              <a:rPr lang="id-ID" b="1" i="1" dirty="0" smtClean="0">
                <a:solidFill>
                  <a:srgbClr val="FF0000"/>
                </a:solidFill>
              </a:rPr>
              <a:t>P. W. Cummings</a:t>
            </a:r>
            <a:endParaRPr lang="en-US" b="1" dirty="0" smtClean="0">
              <a:solidFill>
                <a:srgbClr val="FF0000"/>
              </a:solidFill>
            </a:endParaRPr>
          </a:p>
          <a:p>
            <a:pPr algn="just">
              <a:buNone/>
            </a:pPr>
            <a:r>
              <a:rPr lang="en-US" dirty="0" smtClean="0"/>
              <a:t>	</a:t>
            </a:r>
            <a:r>
              <a:rPr lang="id-ID" dirty="0" smtClean="0"/>
              <a:t>Konflik ialah suatu proses interaksi sosial dimana dua orang atau lebih, dua kelompok atau lebih, berbeda atau bertentangan dalam pendapat maupun tujuan mereka.</a:t>
            </a:r>
            <a:endParaRPr lang="en-US" dirty="0" smtClean="0"/>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l"/>
            <a:r>
              <a:rPr lang="en-US" dirty="0" err="1" smtClean="0"/>
              <a:t>Pengertian</a:t>
            </a:r>
            <a:r>
              <a:rPr lang="en-US" dirty="0" smtClean="0"/>
              <a:t> </a:t>
            </a:r>
            <a:r>
              <a:rPr lang="en-US" dirty="0" err="1" smtClean="0"/>
              <a:t>Konflik</a:t>
            </a:r>
            <a:endParaRPr lang="en-US" dirty="0"/>
          </a:p>
        </p:txBody>
      </p:sp>
      <p:sp>
        <p:nvSpPr>
          <p:cNvPr id="5" name="Content Placeholder 4"/>
          <p:cNvSpPr>
            <a:spLocks noGrp="1"/>
          </p:cNvSpPr>
          <p:nvPr>
            <p:ph idx="1"/>
          </p:nvPr>
        </p:nvSpPr>
        <p:spPr>
          <a:xfrm>
            <a:off x="1823310" y="1443834"/>
            <a:ext cx="6871724" cy="5033165"/>
          </a:xfrm>
        </p:spPr>
        <p:txBody>
          <a:bodyPr>
            <a:normAutofit fontScale="92500" lnSpcReduction="10000"/>
          </a:bodyPr>
          <a:lstStyle/>
          <a:p>
            <a:pPr lvl="0"/>
            <a:r>
              <a:rPr lang="id-ID" b="1" i="1" dirty="0" smtClean="0">
                <a:solidFill>
                  <a:srgbClr val="FF0000"/>
                </a:solidFill>
              </a:rPr>
              <a:t>Siti Norma</a:t>
            </a:r>
            <a:endParaRPr lang="en-US" b="1" i="1" dirty="0" smtClean="0">
              <a:solidFill>
                <a:srgbClr val="FF0000"/>
              </a:solidFill>
            </a:endParaRPr>
          </a:p>
          <a:p>
            <a:pPr algn="just">
              <a:buNone/>
            </a:pPr>
            <a:r>
              <a:rPr lang="en-US" dirty="0" smtClean="0"/>
              <a:t>	</a:t>
            </a:r>
            <a:r>
              <a:rPr lang="id-ID" dirty="0" smtClean="0"/>
              <a:t>Konflik merupakan suatu proses yang dilangsungkan tidak hanya sekedar untuk mempertahankan hidup dan eksistensi, tapi juga bertujuan sampai ke taraf pembinasaan eksistensi orang atau kelompok lain yang dipandang sebagai lawan atau saingannya.</a:t>
            </a:r>
            <a:endParaRPr lang="en-US" dirty="0" smtClean="0"/>
          </a:p>
          <a:p>
            <a:pPr lvl="0" algn="just"/>
            <a:r>
              <a:rPr lang="id-ID" b="1" i="1" dirty="0" smtClean="0">
                <a:solidFill>
                  <a:srgbClr val="FF0000"/>
                </a:solidFill>
              </a:rPr>
              <a:t>Soerjono Soekanto</a:t>
            </a:r>
            <a:endParaRPr lang="en-US" b="1" i="1" dirty="0" smtClean="0">
              <a:solidFill>
                <a:srgbClr val="FF0000"/>
              </a:solidFill>
            </a:endParaRPr>
          </a:p>
          <a:p>
            <a:pPr algn="just">
              <a:buNone/>
            </a:pPr>
            <a:r>
              <a:rPr lang="en-US" dirty="0" smtClean="0"/>
              <a:t>	</a:t>
            </a:r>
            <a:r>
              <a:rPr lang="id-ID" dirty="0" smtClean="0"/>
              <a:t>Konflik adalah suatu proses sosial dimana individu atau kelompok berusaha untuk memenuhi tujuannya dengan jalan menantang pihak lawan yang disertai ancaman dan/atau kekerasan.</a:t>
            </a:r>
            <a:endParaRPr lang="en-US" dirty="0" smtClean="0"/>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l"/>
            <a:r>
              <a:rPr lang="en-US" dirty="0" err="1" smtClean="0"/>
              <a:t>Kesimpulan</a:t>
            </a:r>
            <a:r>
              <a:rPr lang="en-US" dirty="0" smtClean="0"/>
              <a:t> </a:t>
            </a:r>
            <a:r>
              <a:rPr lang="en-US" dirty="0" err="1" smtClean="0"/>
              <a:t>tentang</a:t>
            </a:r>
            <a:r>
              <a:rPr lang="en-US" dirty="0" smtClean="0"/>
              <a:t> </a:t>
            </a:r>
            <a:r>
              <a:rPr lang="en-US" dirty="0" err="1" smtClean="0"/>
              <a:t>Pengertian</a:t>
            </a:r>
            <a:r>
              <a:rPr lang="en-US" dirty="0" smtClean="0"/>
              <a:t> </a:t>
            </a:r>
            <a:r>
              <a:rPr lang="en-US" dirty="0" err="1" smtClean="0"/>
              <a:t>Konflik</a:t>
            </a:r>
            <a:endParaRPr lang="en-US" dirty="0"/>
          </a:p>
        </p:txBody>
      </p:sp>
      <p:sp>
        <p:nvSpPr>
          <p:cNvPr id="5" name="Content Placeholder 4"/>
          <p:cNvSpPr>
            <a:spLocks noGrp="1"/>
          </p:cNvSpPr>
          <p:nvPr>
            <p:ph idx="1"/>
          </p:nvPr>
        </p:nvSpPr>
        <p:spPr>
          <a:xfrm>
            <a:off x="1823310" y="1828800"/>
            <a:ext cx="6871724" cy="4343399"/>
          </a:xfrm>
        </p:spPr>
        <p:txBody>
          <a:bodyPr>
            <a:normAutofit/>
          </a:bodyPr>
          <a:lstStyle/>
          <a:p>
            <a:pPr lvl="0" algn="just"/>
            <a:r>
              <a:rPr lang="id-ID" dirty="0" smtClean="0"/>
              <a:t>konflik adalah bentuk pertentangan atau perselisihan, </a:t>
            </a:r>
            <a:endParaRPr lang="en-US" dirty="0" smtClean="0"/>
          </a:p>
          <a:p>
            <a:pPr lvl="0" algn="just"/>
            <a:r>
              <a:rPr lang="en-US" dirty="0" err="1" smtClean="0"/>
              <a:t>melibatkan</a:t>
            </a:r>
            <a:r>
              <a:rPr lang="en-US" dirty="0" smtClean="0"/>
              <a:t> </a:t>
            </a:r>
            <a:r>
              <a:rPr lang="en-US" dirty="0" err="1" smtClean="0"/>
              <a:t>dua</a:t>
            </a:r>
            <a:r>
              <a:rPr lang="en-US" dirty="0" smtClean="0"/>
              <a:t> </a:t>
            </a:r>
            <a:r>
              <a:rPr lang="en-US" dirty="0" err="1" smtClean="0"/>
              <a:t>pihak</a:t>
            </a:r>
            <a:r>
              <a:rPr lang="en-US" dirty="0" smtClean="0"/>
              <a:t> </a:t>
            </a:r>
            <a:r>
              <a:rPr lang="en-US" dirty="0" err="1" smtClean="0"/>
              <a:t>secara</a:t>
            </a:r>
            <a:r>
              <a:rPr lang="en-US" dirty="0" smtClean="0"/>
              <a:t> </a:t>
            </a:r>
            <a:r>
              <a:rPr lang="en-US" dirty="0" err="1" smtClean="0"/>
              <a:t>antagonis</a:t>
            </a:r>
            <a:r>
              <a:rPr lang="id-ID" dirty="0" smtClean="0"/>
              <a:t>,</a:t>
            </a:r>
            <a:endParaRPr lang="en-US" dirty="0" smtClean="0"/>
          </a:p>
          <a:p>
            <a:pPr lvl="0" algn="just"/>
            <a:r>
              <a:rPr lang="id-ID" dirty="0" smtClean="0"/>
              <a:t>didorong oleh adanya perbedaan dalam berbagai hal,</a:t>
            </a:r>
            <a:endParaRPr lang="en-US" dirty="0" smtClean="0"/>
          </a:p>
          <a:p>
            <a:pPr lvl="0" algn="just"/>
            <a:r>
              <a:rPr lang="id-ID" dirty="0" smtClean="0"/>
              <a:t>dapat disertai penggunaan ancaman atau kekerasan,</a:t>
            </a:r>
            <a:endParaRPr lang="en-US" dirty="0" smtClean="0"/>
          </a:p>
          <a:p>
            <a:pPr algn="just"/>
            <a:r>
              <a:rPr lang="id-ID" dirty="0" smtClean="0"/>
              <a:t>berkaitan dengan pencapaian tujuan tertentu.</a:t>
            </a:r>
            <a:endParaRPr lang="en-US" dirty="0" smtClean="0"/>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l"/>
            <a:r>
              <a:rPr lang="en-US" dirty="0" err="1" smtClean="0"/>
              <a:t>Pertanyaan</a:t>
            </a:r>
            <a:r>
              <a:rPr lang="en-US" dirty="0" smtClean="0"/>
              <a:t> </a:t>
            </a:r>
            <a:r>
              <a:rPr lang="en-US" dirty="0" err="1" smtClean="0"/>
              <a:t>Uji</a:t>
            </a:r>
            <a:r>
              <a:rPr lang="en-US" dirty="0" smtClean="0"/>
              <a:t> </a:t>
            </a:r>
            <a:r>
              <a:rPr lang="en-US" dirty="0" err="1" smtClean="0"/>
              <a:t>Pengetahuan</a:t>
            </a:r>
            <a:endParaRPr lang="en-US" dirty="0"/>
          </a:p>
        </p:txBody>
      </p:sp>
      <p:sp>
        <p:nvSpPr>
          <p:cNvPr id="5" name="Content Placeholder 4"/>
          <p:cNvSpPr>
            <a:spLocks noGrp="1"/>
          </p:cNvSpPr>
          <p:nvPr>
            <p:ph idx="1"/>
          </p:nvPr>
        </p:nvSpPr>
        <p:spPr>
          <a:xfrm>
            <a:off x="1823310" y="1443834"/>
            <a:ext cx="6871724" cy="5033165"/>
          </a:xfrm>
        </p:spPr>
        <p:txBody>
          <a:bodyPr>
            <a:normAutofit/>
          </a:bodyPr>
          <a:lstStyle/>
          <a:p>
            <a:pPr marL="514350" lvl="0" indent="-514350" algn="just">
              <a:buFont typeface="+mj-lt"/>
              <a:buAutoNum type="arabicPeriod"/>
            </a:pPr>
            <a:r>
              <a:rPr lang="id-ID" dirty="0" smtClean="0"/>
              <a:t>Jelaskan pengertian konflik menurut </a:t>
            </a:r>
            <a:r>
              <a:rPr lang="nb-NO" dirty="0" smtClean="0"/>
              <a:t>A. J. Dubrin</a:t>
            </a:r>
            <a:r>
              <a:rPr lang="id-ID" dirty="0" smtClean="0"/>
              <a:t> !</a:t>
            </a:r>
            <a:endParaRPr lang="en-US" dirty="0" smtClean="0"/>
          </a:p>
          <a:p>
            <a:pPr marL="514350" indent="-514350" algn="just">
              <a:buFont typeface="+mj-lt"/>
              <a:buAutoNum type="arabicPeriod"/>
            </a:pPr>
            <a:r>
              <a:rPr lang="id-ID" dirty="0" smtClean="0"/>
              <a:t>Jelaskan pengertian konflik menurut </a:t>
            </a:r>
            <a:r>
              <a:rPr lang="nb-NO" dirty="0" smtClean="0"/>
              <a:t>Lewis Coser</a:t>
            </a:r>
            <a:r>
              <a:rPr lang="id-ID" dirty="0" smtClean="0"/>
              <a:t> !</a:t>
            </a:r>
            <a:endParaRPr lang="en-US" dirty="0" smtClean="0"/>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8965" y="2209800"/>
            <a:ext cx="8229600" cy="2209800"/>
          </a:xfrm>
        </p:spPr>
        <p:txBody>
          <a:bodyPr>
            <a:normAutofit/>
          </a:bodyPr>
          <a:lstStyle/>
          <a:p>
            <a:r>
              <a:rPr lang="en-US" b="1" dirty="0" smtClean="0">
                <a:solidFill>
                  <a:srgbClr val="FF0000"/>
                </a:solidFill>
              </a:rPr>
              <a:t>Salam </a:t>
            </a:r>
            <a:r>
              <a:rPr lang="en-US" b="1" dirty="0" err="1" smtClean="0">
                <a:solidFill>
                  <a:srgbClr val="FF0000"/>
                </a:solidFill>
              </a:rPr>
              <a:t>Sosiologi</a:t>
            </a:r>
            <a:r>
              <a:rPr lang="en-US" b="1" dirty="0" smtClean="0">
                <a:solidFill>
                  <a:srgbClr val="FF0000"/>
                </a:solidFill>
              </a:rPr>
              <a:t> !</a:t>
            </a:r>
            <a:endParaRPr lang="en-US" b="1" dirty="0">
              <a:solidFill>
                <a:srgbClr val="FF0000"/>
              </a:solidFill>
            </a:endParaRPr>
          </a:p>
        </p:txBody>
      </p:sp>
    </p:spTree>
    <p:extLst>
      <p:ext uri="{BB962C8B-B14F-4D97-AF65-F5344CB8AC3E}">
        <p14:creationId xmlns:p14="http://schemas.microsoft.com/office/powerpoint/2010/main" xmlns="" val="41707837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356</TotalTime>
  <Words>74</Words>
  <Application>Microsoft Office PowerPoint</Application>
  <PresentationFormat>On-screen Show (4:3)</PresentationFormat>
  <Paragraphs>25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PENGERTIAN KONFLIK</vt:lpstr>
      <vt:lpstr>Slide 2</vt:lpstr>
      <vt:lpstr>Slide 3</vt:lpstr>
      <vt:lpstr>Pengertian Konflik</vt:lpstr>
      <vt:lpstr>Pengertian Konflik</vt:lpstr>
      <vt:lpstr>Kesimpulan tentang Pengertian Konflik</vt:lpstr>
      <vt:lpstr>Pertanyaan Uji Pengetahuan</vt:lpstr>
      <vt:lpstr>Salam Sosiologi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Teddy a.k.a LiL Ra</cp:lastModifiedBy>
  <cp:revision>57</cp:revision>
  <dcterms:created xsi:type="dcterms:W3CDTF">2013-08-21T19:17:07Z</dcterms:created>
  <dcterms:modified xsi:type="dcterms:W3CDTF">2014-05-21T08:15:15Z</dcterms:modified>
</cp:coreProperties>
</file>