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3" r:id="rId3"/>
    <p:sldId id="278" r:id="rId4"/>
    <p:sldId id="274" r:id="rId5"/>
    <p:sldId id="279" r:id="rId6"/>
    <p:sldId id="275" r:id="rId7"/>
    <p:sldId id="280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8A5C09-7CDA-4053-989F-407AEE5999BE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A8EE5-6C61-4964-AFFE-417BDDAF4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CB8B-2A3D-4735-AFCB-D267C4F85CD3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092B-99A0-40A7-99D1-FF498BA96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EBC6-8F02-487D-9047-C9CC67A309BA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2DCA-CAA2-43EE-AC5E-D209FEEB5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1C87-DEAA-4DE5-AA9B-82686C6574C9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F601-05C7-4A58-A4B6-FD13C343F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5448-69E0-4EB6-ADA2-C1FD5C917DD8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015E-9A76-404C-BE8B-B050D37B3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8BC6-CDBE-41D9-90A0-DC4C3D4E6A72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9C27-799B-426D-94D2-AC11E1802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35CD-710B-44C0-A957-4C682FD672BA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4C1F-F10F-4F6E-A414-8A9A6C56D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DD0-E18B-42C8-84CD-D27FE2DA31D6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6731-A8A5-4FDF-9DE3-C7371E0C7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1BB3-51FD-4174-A36B-A68F3E6A92F5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5BAE-79E0-47E8-8B2D-58032FF4B7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50DD-B940-408D-B41D-FF760006AD4F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106E-2DA4-4762-85A1-0A16438B7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6BA2-B26F-444E-866A-DDADD9CFBC8E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1698-B4EB-4C11-94C9-A41869614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B00F-30CC-4264-90D3-F1647D47EE1E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B4C-0419-473A-8FD0-DFDF2AA2F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5B091-BE81-4EB9-B237-02F72DA07885}" type="datetimeFigureOut">
              <a:rPr lang="en-GB"/>
              <a:pPr>
                <a:defRPr/>
              </a:pPr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42010-06D9-4544-B173-65D2C601C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ideo" Target="file:///D:\FRITZ's%20RPP-SILABUS%20(2013-BUMI%20AKSARA)\Kelas%20XI%20IPS\3-MOVIE%20CLIPS\KITA.mp4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2567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2568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9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70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2051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2063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206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2367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2368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9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0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1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2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3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4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5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6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77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78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79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0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1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2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3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4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5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86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7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2388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9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0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1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2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3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4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5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6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7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8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99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0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1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2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3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4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5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6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7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8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09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10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411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2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2413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4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5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6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417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8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19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0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1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2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3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4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5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8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29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0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1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2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3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4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5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6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7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8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39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0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1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2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3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4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445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46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7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8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49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0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1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2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4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5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6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7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8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59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0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1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2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3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4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5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6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68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9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2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3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4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5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6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77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8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9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0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1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2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4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5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6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7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88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9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0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1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2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3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4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5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6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7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98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0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1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2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3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4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5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6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7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8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9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0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1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2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3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4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5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6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7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8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19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0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1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2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3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4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5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6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7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28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9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0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1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2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3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4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5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6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7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8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39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0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1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2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3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4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5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6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7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8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49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0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1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2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3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4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5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6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7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8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59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0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1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2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3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4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5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66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06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2167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8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69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0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1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2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3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4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5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6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7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8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79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0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1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2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3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4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5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6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7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8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89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0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1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2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3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4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5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6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7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8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99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0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1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2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3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4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5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6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7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8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09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0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1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2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3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4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5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6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7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8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19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0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1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2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3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4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5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6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7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8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29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0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1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2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3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4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5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6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7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8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39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0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1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2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3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4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5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6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7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8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49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0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1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2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3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4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5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6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7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8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59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0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1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2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3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4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5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6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7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8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9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0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1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2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3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4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5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6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7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8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79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0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1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2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3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4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5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6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7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8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89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0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1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2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3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4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5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6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7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8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99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0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1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2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3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4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5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6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7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8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09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0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1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2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3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4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5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6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7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8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19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0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1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2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3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4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5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6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7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8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29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0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1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2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3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4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5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6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7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8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39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0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1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2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3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4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5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6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7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8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49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0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2351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2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3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4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5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6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7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8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59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0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1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2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3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4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5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66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66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69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1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2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3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4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5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6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7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8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79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0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2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3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4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5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6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7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8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89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90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2091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3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4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95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96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7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8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9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0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1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2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3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4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5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6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7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8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09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0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1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2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3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4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5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2116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7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18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9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0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1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2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3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4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5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6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7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8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29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0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1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2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3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4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5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6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7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8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39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0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1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2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3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4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5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6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7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8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49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0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1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2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3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4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5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6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7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8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59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0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1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2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3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4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5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66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052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2053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err="1"/>
              <a:t>http://</a:t>
            </a:r>
            <a:r>
              <a:rPr lang="en-GB" sz="1000" dirty="0" err="1" smtClean="0"/>
              <a:t>www</a:t>
            </a:r>
            <a:r>
              <a:rPr lang="en-GB" sz="1000" dirty="0" smtClean="0"/>
              <a:t>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54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2055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2056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9" name="Rectangle 3958"/>
          <p:cNvSpPr/>
          <p:nvPr/>
        </p:nvSpPr>
        <p:spPr>
          <a:xfrm>
            <a:off x="1449388" y="4427546"/>
            <a:ext cx="6276975" cy="2873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39" name="Rectangle 638"/>
          <p:cNvSpPr/>
          <p:nvPr/>
        </p:nvSpPr>
        <p:spPr>
          <a:xfrm>
            <a:off x="3849688" y="5143512"/>
            <a:ext cx="1444625" cy="2873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Search</a:t>
            </a:r>
          </a:p>
        </p:txBody>
      </p:sp>
      <p:sp>
        <p:nvSpPr>
          <p:cNvPr id="2061" name="TextBox 3959"/>
          <p:cNvSpPr txBox="1">
            <a:spLocks noChangeArrowheads="1"/>
          </p:cNvSpPr>
          <p:nvPr/>
        </p:nvSpPr>
        <p:spPr bwMode="auto">
          <a:xfrm>
            <a:off x="1500166" y="4416990"/>
            <a:ext cx="1772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dirty="0" smtClean="0"/>
              <a:t>SOSIOLOGI XI IPS</a:t>
            </a:r>
            <a:endParaRPr lang="en-GB" dirty="0"/>
          </a:p>
        </p:txBody>
      </p:sp>
      <p:sp>
        <p:nvSpPr>
          <p:cNvPr id="524" name="TextBox 523"/>
          <p:cNvSpPr txBox="1"/>
          <p:nvPr/>
        </p:nvSpPr>
        <p:spPr>
          <a:xfrm>
            <a:off x="1179996" y="2649676"/>
            <a:ext cx="59531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</a:rPr>
              <a:t>Kepribadian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Multikultural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523" name="Picture 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4282" y="861982"/>
            <a:ext cx="1500198" cy="15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4714908"/>
          </a:xfrm>
        </p:spPr>
        <p:txBody>
          <a:bodyPr rtlCol="0">
            <a:normAutofit fontScale="92500"/>
          </a:bodyPr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Ponterotto, Mendelowitz, dan Collabolletta mengemukakan sejumlah karakteristik dari kepribadian multikultural, di antaranya, sensitivitas kultur yang tinggi, mampu menghargai kultur berbeda, toleran, berorientasi universal, fleksibel dalam interaksi sosial, berinisiatif membangun hubungan dengan individu-individu dari berbagai kultur, serta bersedia berjuang menentang berbagai bentuk ketidakadilan sosial.</a:t>
            </a: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4714908"/>
          </a:xfrm>
        </p:spPr>
        <p:txBody>
          <a:bodyPr rtlCol="0">
            <a:normAutofit/>
          </a:bodyPr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id-ID" dirty="0" smtClean="0"/>
              <a:t>Maddux dan Galinsky menyebut adanya pengalaman multikultural sebagai faktor penyebab. Dalam studinya, Maddux dan Galinsky menemukan bahwa stimulus atau lingkungan multikultural memberi peluang bagi berkembangnya kepribadian multikultural.</a:t>
            </a: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Hal </a:t>
            </a:r>
            <a:r>
              <a:rPr lang="en-GB" sz="4000" dirty="0" err="1" smtClean="0">
                <a:solidFill>
                  <a:srgbClr val="FF0000"/>
                </a:solidFill>
              </a:rPr>
              <a:t>Praktis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untuk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Mengembangkan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Kepribadian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Multikultural</a:t>
            </a:r>
            <a:endParaRPr lang="en-GB" sz="4000" dirty="0" smtClean="0">
              <a:solidFill>
                <a:srgbClr val="FF0000"/>
              </a:solidFill>
            </a:endParaRPr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id-ID" dirty="0" smtClean="0"/>
              <a:t>Mendidik anak dengan adat-istiadat dan nilai-nilai budaya sendiri, sekaligus menanamkan pemahaman bahwa adat-istiadat dan nilai budaya yang berbeda juga ada di negeri ini serta memiliki kebenaran yang harus dihargai juga dihormati.</a:t>
            </a:r>
            <a:endParaRPr lang="en-US" dirty="0" smtClean="0"/>
          </a:p>
          <a:p>
            <a:r>
              <a:rPr lang="id-ID" dirty="0" smtClean="0"/>
              <a:t>Membiasakan anak bergaul dan menjalin pertemanan dengan anak-anak lain dari berbagai latar belakang berbeda.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Hal </a:t>
            </a:r>
            <a:r>
              <a:rPr lang="en-GB" sz="4000" dirty="0" err="1" smtClean="0">
                <a:solidFill>
                  <a:srgbClr val="FF0000"/>
                </a:solidFill>
              </a:rPr>
              <a:t>Praktis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untuk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Mengembangkan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Kepribadian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Multikultural</a:t>
            </a:r>
            <a:endParaRPr lang="en-GB" sz="4000" dirty="0" smtClean="0">
              <a:solidFill>
                <a:srgbClr val="FF0000"/>
              </a:solidFill>
            </a:endParaRPr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id-ID" dirty="0" smtClean="0"/>
              <a:t>Menyekolahkan anak di sekolah inklusif, dimana terdapat guru dan peserta didik dari berbagai latar belakang berbeda.</a:t>
            </a:r>
            <a:endParaRPr lang="en-US" dirty="0" smtClean="0"/>
          </a:p>
          <a:p>
            <a:r>
              <a:rPr lang="id-ID" dirty="0" smtClean="0"/>
              <a:t>Memberikan keteladanan kepada anak agar berani mengemukakan dan mendiskusikan perasaan negatif yang mungkin dimilikinya terhadap kelompok lain, sehingga anak akan terbiasa untuk tidak menyimpan kebencian atau prasangka.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err="1" smtClean="0">
                <a:solidFill>
                  <a:srgbClr val="FF0000"/>
                </a:solidFill>
              </a:rPr>
              <a:t>Sikap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dan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Perilaku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Multikultural</a:t>
            </a:r>
            <a:endParaRPr lang="en-GB" sz="4000" dirty="0" smtClean="0">
              <a:solidFill>
                <a:srgbClr val="FF0000"/>
              </a:solidFill>
            </a:endParaRPr>
          </a:p>
        </p:txBody>
      </p:sp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 rtlCol="0">
            <a:normAutofit fontScale="85000" lnSpcReduction="10000"/>
          </a:bodyPr>
          <a:lstStyle/>
          <a:p>
            <a:pPr algn="just">
              <a:buNone/>
            </a:pPr>
            <a:r>
              <a:rPr lang="id-ID" dirty="0" smtClean="0"/>
              <a:t>Setelah individu memiliki kepribadian multikultural, maka takkan sulit untuk mendorong mereka untuk bersikap dan berperilaku multikultural berikut :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Membangun solidaritas multikultural.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Terbuka terhadap kebudayaan lain. 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Meningkatkan jalinan komunikasi untuk mencapai konsensus. 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Menghargai realitas multikultural. 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Mengembangkan sikap toleran.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Menolak segala bentuk kekerasan.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</a:t>
            </a:r>
            <a:r>
              <a:rPr lang="id-ID" sz="1000" dirty="0" smtClean="0"/>
              <a:t>bumiaksara</a:t>
            </a:r>
            <a:r>
              <a:rPr lang="en-GB" sz="1000" dirty="0" smtClean="0"/>
              <a:t>.co.</a:t>
            </a:r>
            <a:r>
              <a:rPr lang="id-ID" sz="1000" dirty="0" smtClean="0"/>
              <a:t>id</a:t>
            </a:r>
            <a:r>
              <a:rPr lang="en-GB" sz="1000" dirty="0" smtClean="0"/>
              <a:t>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" name="KIT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22"/>
          <a:stretch>
            <a:fillRect/>
          </a:stretch>
        </p:blipFill>
        <p:spPr>
          <a:xfrm>
            <a:off x="222220" y="1214422"/>
            <a:ext cx="863606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543" fill="hold"/>
                                        <p:tgtEl>
                                          <p:spTgt spid="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778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/>
              <a:t>http://</a:t>
            </a:r>
            <a:r>
              <a:rPr lang="en-GB" sz="1000" dirty="0" smtClean="0"/>
              <a:t>www.bumiaksara.co.id/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err="1" smtClean="0">
                <a:solidFill>
                  <a:srgbClr val="0000FF"/>
                </a:solidFill>
              </a:rPr>
              <a:t>Pertanyaan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Uji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 err="1" smtClean="0">
                <a:solidFill>
                  <a:srgbClr val="0000FF"/>
                </a:solidFill>
              </a:rPr>
              <a:t>Pengetahuan</a:t>
            </a:r>
            <a:endParaRPr lang="en-US" u="sng" dirty="0" smtClean="0">
              <a:solidFill>
                <a:srgbClr val="0000FF"/>
              </a:solidFill>
            </a:endParaRPr>
          </a:p>
          <a:p>
            <a:pPr lvl="0"/>
            <a:endParaRPr lang="en-US" sz="24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 smtClean="0"/>
              <a:t>Jelaskan karakteristik kepribadian multikultural menurut Ponterotto, Mendelowitz, dan Collabolletta !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/>
              <a:t>Bagaimana seseorang dapat memiliki kepribadian multikultural ? Jelaskan dengan mengacu pada pendapat Maddux dan Galinsky !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0"/>
          <p:cNvGrpSpPr>
            <a:grpSpLocks noChangeAspect="1"/>
          </p:cNvGrpSpPr>
          <p:nvPr/>
        </p:nvGrpSpPr>
        <p:grpSpPr bwMode="auto">
          <a:xfrm>
            <a:off x="8964613" y="-26988"/>
            <a:ext cx="155575" cy="6858001"/>
            <a:chOff x="2831" y="0"/>
            <a:chExt cx="98" cy="4320"/>
          </a:xfrm>
        </p:grpSpPr>
        <p:sp>
          <p:nvSpPr>
            <p:cNvPr id="3589" name="AutoShape 619"/>
            <p:cNvSpPr>
              <a:spLocks noChangeAspect="1" noChangeArrowheads="1" noTextEdit="1"/>
            </p:cNvSpPr>
            <p:nvPr/>
          </p:nvSpPr>
          <p:spPr bwMode="auto">
            <a:xfrm>
              <a:off x="2831" y="0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0" name="Picture 6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0" y="1"/>
              <a:ext cx="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91" name="Freeform 622"/>
            <p:cNvSpPr>
              <a:spLocks/>
            </p:cNvSpPr>
            <p:nvPr/>
          </p:nvSpPr>
          <p:spPr bwMode="auto">
            <a:xfrm>
              <a:off x="2861" y="522"/>
              <a:ext cx="41" cy="22"/>
            </a:xfrm>
            <a:custGeom>
              <a:avLst/>
              <a:gdLst>
                <a:gd name="T0" fmla="*/ 20 w 41"/>
                <a:gd name="T1" fmla="*/ 22 h 22"/>
                <a:gd name="T2" fmla="*/ 0 w 41"/>
                <a:gd name="T3" fmla="*/ 22 h 22"/>
                <a:gd name="T4" fmla="*/ 10 w 41"/>
                <a:gd name="T5" fmla="*/ 11 h 22"/>
                <a:gd name="T6" fmla="*/ 20 w 41"/>
                <a:gd name="T7" fmla="*/ 0 h 22"/>
                <a:gd name="T8" fmla="*/ 31 w 41"/>
                <a:gd name="T9" fmla="*/ 11 h 22"/>
                <a:gd name="T10" fmla="*/ 41 w 41"/>
                <a:gd name="T11" fmla="*/ 22 h 22"/>
                <a:gd name="T12" fmla="*/ 20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20" y="22"/>
                  </a:moveTo>
                  <a:lnTo>
                    <a:pt x="0" y="22"/>
                  </a:lnTo>
                  <a:lnTo>
                    <a:pt x="10" y="11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41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92" name="Freeform 623"/>
            <p:cNvSpPr>
              <a:spLocks/>
            </p:cNvSpPr>
            <p:nvPr/>
          </p:nvSpPr>
          <p:spPr bwMode="auto">
            <a:xfrm>
              <a:off x="2857" y="4133"/>
              <a:ext cx="41" cy="22"/>
            </a:xfrm>
            <a:custGeom>
              <a:avLst/>
              <a:gdLst>
                <a:gd name="T0" fmla="*/ 19 w 41"/>
                <a:gd name="T1" fmla="*/ 0 h 22"/>
                <a:gd name="T2" fmla="*/ 41 w 41"/>
                <a:gd name="T3" fmla="*/ 0 h 22"/>
                <a:gd name="T4" fmla="*/ 31 w 41"/>
                <a:gd name="T5" fmla="*/ 11 h 22"/>
                <a:gd name="T6" fmla="*/ 19 w 41"/>
                <a:gd name="T7" fmla="*/ 22 h 22"/>
                <a:gd name="T8" fmla="*/ 10 w 41"/>
                <a:gd name="T9" fmla="*/ 11 h 22"/>
                <a:gd name="T10" fmla="*/ 0 w 41"/>
                <a:gd name="T11" fmla="*/ 0 h 22"/>
                <a:gd name="T12" fmla="*/ 19 w 4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9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19" y="22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0" y="-6350"/>
            <a:ext cx="9144000" cy="771525"/>
            <a:chOff x="0" y="1917"/>
            <a:chExt cx="5760" cy="486"/>
          </a:xfrm>
        </p:grpSpPr>
        <p:sp>
          <p:nvSpPr>
            <p:cNvPr id="3085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0" y="1917"/>
              <a:ext cx="576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13"/>
            <p:cNvGrpSpPr>
              <a:grpSpLocks/>
            </p:cNvGrpSpPr>
            <p:nvPr/>
          </p:nvGrpSpPr>
          <p:grpSpPr bwMode="auto">
            <a:xfrm>
              <a:off x="-1" y="1920"/>
              <a:ext cx="5761" cy="483"/>
              <a:chOff x="-1" y="1920"/>
              <a:chExt cx="5761" cy="483"/>
            </a:xfrm>
          </p:grpSpPr>
          <p:sp>
            <p:nvSpPr>
              <p:cNvPr id="3389" name="Rectangle 113"/>
              <p:cNvSpPr>
                <a:spLocks noChangeArrowheads="1"/>
              </p:cNvSpPr>
              <p:nvPr/>
            </p:nvSpPr>
            <p:spPr bwMode="auto">
              <a:xfrm>
                <a:off x="3" y="2226"/>
                <a:ext cx="5754" cy="177"/>
              </a:xfrm>
              <a:prstGeom prst="rect">
                <a:avLst/>
              </a:prstGeom>
              <a:solidFill>
                <a:srgbClr val="E9F2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3390" name="Picture 1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" y="1920"/>
                <a:ext cx="57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1" name="Rectangle 115"/>
              <p:cNvSpPr>
                <a:spLocks noChangeArrowheads="1"/>
              </p:cNvSpPr>
              <p:nvPr/>
            </p:nvSpPr>
            <p:spPr bwMode="auto">
              <a:xfrm>
                <a:off x="532" y="2080"/>
                <a:ext cx="3729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" name="Freeform 116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3" name="Freeform 117"/>
              <p:cNvSpPr>
                <a:spLocks noEditPoints="1"/>
              </p:cNvSpPr>
              <p:nvPr/>
            </p:nvSpPr>
            <p:spPr bwMode="auto">
              <a:xfrm>
                <a:off x="528" y="2077"/>
                <a:ext cx="3737" cy="121"/>
              </a:xfrm>
              <a:custGeom>
                <a:avLst/>
                <a:gdLst>
                  <a:gd name="T0" fmla="*/ 0 w 3737"/>
                  <a:gd name="T1" fmla="*/ 121 h 121"/>
                  <a:gd name="T2" fmla="*/ 0 w 3737"/>
                  <a:gd name="T3" fmla="*/ 0 h 121"/>
                  <a:gd name="T4" fmla="*/ 3737 w 3737"/>
                  <a:gd name="T5" fmla="*/ 0 h 121"/>
                  <a:gd name="T6" fmla="*/ 3737 w 3737"/>
                  <a:gd name="T7" fmla="*/ 118 h 121"/>
                  <a:gd name="T8" fmla="*/ 3737 w 3737"/>
                  <a:gd name="T9" fmla="*/ 121 h 121"/>
                  <a:gd name="T10" fmla="*/ 0 w 3737"/>
                  <a:gd name="T11" fmla="*/ 121 h 121"/>
                  <a:gd name="T12" fmla="*/ 0 w 3737"/>
                  <a:gd name="T13" fmla="*/ 121 h 121"/>
                  <a:gd name="T14" fmla="*/ 3733 w 3737"/>
                  <a:gd name="T15" fmla="*/ 118 h 121"/>
                  <a:gd name="T16" fmla="*/ 3733 w 3737"/>
                  <a:gd name="T17" fmla="*/ 115 h 121"/>
                  <a:gd name="T18" fmla="*/ 3733 w 3737"/>
                  <a:gd name="T19" fmla="*/ 118 h 121"/>
                  <a:gd name="T20" fmla="*/ 3733 w 3737"/>
                  <a:gd name="T21" fmla="*/ 118 h 121"/>
                  <a:gd name="T22" fmla="*/ 9 w 3737"/>
                  <a:gd name="T23" fmla="*/ 115 h 121"/>
                  <a:gd name="T24" fmla="*/ 3729 w 3737"/>
                  <a:gd name="T25" fmla="*/ 115 h 121"/>
                  <a:gd name="T26" fmla="*/ 3729 w 3737"/>
                  <a:gd name="T27" fmla="*/ 6 h 121"/>
                  <a:gd name="T28" fmla="*/ 9 w 3737"/>
                  <a:gd name="T29" fmla="*/ 6 h 121"/>
                  <a:gd name="T30" fmla="*/ 9 w 3737"/>
                  <a:gd name="T31" fmla="*/ 115 h 121"/>
                  <a:gd name="T32" fmla="*/ 9 w 3737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37"/>
                  <a:gd name="T52" fmla="*/ 0 h 121"/>
                  <a:gd name="T53" fmla="*/ 3737 w 3737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37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737" y="0"/>
                    </a:lnTo>
                    <a:lnTo>
                      <a:pt x="3737" y="118"/>
                    </a:lnTo>
                    <a:lnTo>
                      <a:pt x="3737" y="121"/>
                    </a:lnTo>
                    <a:lnTo>
                      <a:pt x="0" y="121"/>
                    </a:lnTo>
                    <a:close/>
                    <a:moveTo>
                      <a:pt x="3733" y="118"/>
                    </a:moveTo>
                    <a:lnTo>
                      <a:pt x="3733" y="115"/>
                    </a:lnTo>
                    <a:lnTo>
                      <a:pt x="3733" y="118"/>
                    </a:lnTo>
                    <a:close/>
                    <a:moveTo>
                      <a:pt x="9" y="115"/>
                    </a:moveTo>
                    <a:lnTo>
                      <a:pt x="3729" y="115"/>
                    </a:lnTo>
                    <a:lnTo>
                      <a:pt x="3729" y="6"/>
                    </a:lnTo>
                    <a:lnTo>
                      <a:pt x="9" y="6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4" name="Freeform 118"/>
              <p:cNvSpPr>
                <a:spLocks noEditPoints="1"/>
              </p:cNvSpPr>
              <p:nvPr/>
            </p:nvSpPr>
            <p:spPr bwMode="auto">
              <a:xfrm>
                <a:off x="545" y="2086"/>
                <a:ext cx="3705" cy="105"/>
              </a:xfrm>
              <a:custGeom>
                <a:avLst/>
                <a:gdLst>
                  <a:gd name="T0" fmla="*/ 0 w 3705"/>
                  <a:gd name="T1" fmla="*/ 105 h 105"/>
                  <a:gd name="T2" fmla="*/ 0 w 3705"/>
                  <a:gd name="T3" fmla="*/ 0 h 105"/>
                  <a:gd name="T4" fmla="*/ 3705 w 3705"/>
                  <a:gd name="T5" fmla="*/ 0 h 105"/>
                  <a:gd name="T6" fmla="*/ 3705 w 3705"/>
                  <a:gd name="T7" fmla="*/ 102 h 105"/>
                  <a:gd name="T8" fmla="*/ 3705 w 3705"/>
                  <a:gd name="T9" fmla="*/ 105 h 105"/>
                  <a:gd name="T10" fmla="*/ 0 w 3705"/>
                  <a:gd name="T11" fmla="*/ 105 h 105"/>
                  <a:gd name="T12" fmla="*/ 0 w 3705"/>
                  <a:gd name="T13" fmla="*/ 105 h 105"/>
                  <a:gd name="T14" fmla="*/ 3701 w 3705"/>
                  <a:gd name="T15" fmla="*/ 102 h 105"/>
                  <a:gd name="T16" fmla="*/ 3701 w 3705"/>
                  <a:gd name="T17" fmla="*/ 99 h 105"/>
                  <a:gd name="T18" fmla="*/ 3701 w 3705"/>
                  <a:gd name="T19" fmla="*/ 102 h 105"/>
                  <a:gd name="T20" fmla="*/ 3701 w 3705"/>
                  <a:gd name="T21" fmla="*/ 102 h 105"/>
                  <a:gd name="T22" fmla="*/ 9 w 3705"/>
                  <a:gd name="T23" fmla="*/ 99 h 105"/>
                  <a:gd name="T24" fmla="*/ 3696 w 3705"/>
                  <a:gd name="T25" fmla="*/ 99 h 105"/>
                  <a:gd name="T26" fmla="*/ 3696 w 3705"/>
                  <a:gd name="T27" fmla="*/ 5 h 105"/>
                  <a:gd name="T28" fmla="*/ 9 w 3705"/>
                  <a:gd name="T29" fmla="*/ 5 h 105"/>
                  <a:gd name="T30" fmla="*/ 9 w 3705"/>
                  <a:gd name="T31" fmla="*/ 99 h 105"/>
                  <a:gd name="T32" fmla="*/ 9 w 3705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05"/>
                  <a:gd name="T52" fmla="*/ 0 h 105"/>
                  <a:gd name="T53" fmla="*/ 3705 w 3705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05" h="105">
                    <a:moveTo>
                      <a:pt x="0" y="105"/>
                    </a:moveTo>
                    <a:lnTo>
                      <a:pt x="0" y="0"/>
                    </a:lnTo>
                    <a:lnTo>
                      <a:pt x="3705" y="0"/>
                    </a:lnTo>
                    <a:lnTo>
                      <a:pt x="3705" y="102"/>
                    </a:lnTo>
                    <a:lnTo>
                      <a:pt x="3705" y="105"/>
                    </a:lnTo>
                    <a:lnTo>
                      <a:pt x="0" y="105"/>
                    </a:lnTo>
                    <a:close/>
                    <a:moveTo>
                      <a:pt x="3701" y="102"/>
                    </a:moveTo>
                    <a:lnTo>
                      <a:pt x="3701" y="99"/>
                    </a:lnTo>
                    <a:lnTo>
                      <a:pt x="3701" y="102"/>
                    </a:lnTo>
                    <a:close/>
                    <a:moveTo>
                      <a:pt x="9" y="99"/>
                    </a:moveTo>
                    <a:lnTo>
                      <a:pt x="3696" y="99"/>
                    </a:lnTo>
                    <a:lnTo>
                      <a:pt x="3696" y="5"/>
                    </a:lnTo>
                    <a:lnTo>
                      <a:pt x="9" y="5"/>
                    </a:lnTo>
                    <a:lnTo>
                      <a:pt x="9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5" name="Freeform 119"/>
              <p:cNvSpPr>
                <a:spLocks/>
              </p:cNvSpPr>
              <p:nvPr/>
            </p:nvSpPr>
            <p:spPr bwMode="auto">
              <a:xfrm>
                <a:off x="391" y="2128"/>
                <a:ext cx="40" cy="21"/>
              </a:xfrm>
              <a:custGeom>
                <a:avLst/>
                <a:gdLst>
                  <a:gd name="T0" fmla="*/ 19 w 40"/>
                  <a:gd name="T1" fmla="*/ 0 h 21"/>
                  <a:gd name="T2" fmla="*/ 40 w 40"/>
                  <a:gd name="T3" fmla="*/ 0 h 21"/>
                  <a:gd name="T4" fmla="*/ 30 w 40"/>
                  <a:gd name="T5" fmla="*/ 10 h 21"/>
                  <a:gd name="T6" fmla="*/ 19 w 40"/>
                  <a:gd name="T7" fmla="*/ 21 h 21"/>
                  <a:gd name="T8" fmla="*/ 9 w 40"/>
                  <a:gd name="T9" fmla="*/ 10 h 21"/>
                  <a:gd name="T10" fmla="*/ 0 w 40"/>
                  <a:gd name="T11" fmla="*/ 0 h 21"/>
                  <a:gd name="T12" fmla="*/ 19 w 4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1"/>
                  <a:gd name="T23" fmla="*/ 40 w 4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1">
                    <a:moveTo>
                      <a:pt x="19" y="0"/>
                    </a:moveTo>
                    <a:lnTo>
                      <a:pt x="40" y="0"/>
                    </a:lnTo>
                    <a:lnTo>
                      <a:pt x="30" y="10"/>
                    </a:lnTo>
                    <a:lnTo>
                      <a:pt x="19" y="21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DC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6" name="Rectangle 120"/>
              <p:cNvSpPr>
                <a:spLocks noChangeArrowheads="1"/>
              </p:cNvSpPr>
              <p:nvPr/>
            </p:nvSpPr>
            <p:spPr bwMode="auto">
              <a:xfrm>
                <a:off x="4296" y="2080"/>
                <a:ext cx="1440" cy="115"/>
              </a:xfrm>
              <a:prstGeom prst="rect">
                <a:avLst/>
              </a:prstGeom>
              <a:solidFill>
                <a:srgbClr val="BDC2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" name="Freeform 121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8" name="Freeform 122"/>
              <p:cNvSpPr>
                <a:spLocks noEditPoints="1"/>
              </p:cNvSpPr>
              <p:nvPr/>
            </p:nvSpPr>
            <p:spPr bwMode="auto">
              <a:xfrm>
                <a:off x="4295" y="2077"/>
                <a:ext cx="1443" cy="121"/>
              </a:xfrm>
              <a:custGeom>
                <a:avLst/>
                <a:gdLst>
                  <a:gd name="T0" fmla="*/ 0 w 1443"/>
                  <a:gd name="T1" fmla="*/ 121 h 121"/>
                  <a:gd name="T2" fmla="*/ 0 w 1443"/>
                  <a:gd name="T3" fmla="*/ 0 h 121"/>
                  <a:gd name="T4" fmla="*/ 1443 w 1443"/>
                  <a:gd name="T5" fmla="*/ 0 h 121"/>
                  <a:gd name="T6" fmla="*/ 1443 w 1443"/>
                  <a:gd name="T7" fmla="*/ 118 h 121"/>
                  <a:gd name="T8" fmla="*/ 1443 w 1443"/>
                  <a:gd name="T9" fmla="*/ 121 h 121"/>
                  <a:gd name="T10" fmla="*/ 0 w 1443"/>
                  <a:gd name="T11" fmla="*/ 121 h 121"/>
                  <a:gd name="T12" fmla="*/ 0 w 1443"/>
                  <a:gd name="T13" fmla="*/ 121 h 121"/>
                  <a:gd name="T14" fmla="*/ 1441 w 1443"/>
                  <a:gd name="T15" fmla="*/ 118 h 121"/>
                  <a:gd name="T16" fmla="*/ 1441 w 1443"/>
                  <a:gd name="T17" fmla="*/ 115 h 121"/>
                  <a:gd name="T18" fmla="*/ 1441 w 1443"/>
                  <a:gd name="T19" fmla="*/ 118 h 121"/>
                  <a:gd name="T20" fmla="*/ 1441 w 1443"/>
                  <a:gd name="T21" fmla="*/ 118 h 121"/>
                  <a:gd name="T22" fmla="*/ 3 w 1443"/>
                  <a:gd name="T23" fmla="*/ 115 h 121"/>
                  <a:gd name="T24" fmla="*/ 1440 w 1443"/>
                  <a:gd name="T25" fmla="*/ 115 h 121"/>
                  <a:gd name="T26" fmla="*/ 1440 w 1443"/>
                  <a:gd name="T27" fmla="*/ 6 h 121"/>
                  <a:gd name="T28" fmla="*/ 3 w 1443"/>
                  <a:gd name="T29" fmla="*/ 6 h 121"/>
                  <a:gd name="T30" fmla="*/ 3 w 1443"/>
                  <a:gd name="T31" fmla="*/ 115 h 121"/>
                  <a:gd name="T32" fmla="*/ 3 w 1443"/>
                  <a:gd name="T33" fmla="*/ 11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3"/>
                  <a:gd name="T52" fmla="*/ 0 h 121"/>
                  <a:gd name="T53" fmla="*/ 1443 w 1443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1443" y="0"/>
                    </a:lnTo>
                    <a:lnTo>
                      <a:pt x="1443" y="118"/>
                    </a:lnTo>
                    <a:lnTo>
                      <a:pt x="1443" y="121"/>
                    </a:lnTo>
                    <a:lnTo>
                      <a:pt x="0" y="121"/>
                    </a:lnTo>
                    <a:close/>
                    <a:moveTo>
                      <a:pt x="1441" y="118"/>
                    </a:moveTo>
                    <a:lnTo>
                      <a:pt x="1441" y="115"/>
                    </a:lnTo>
                    <a:lnTo>
                      <a:pt x="1441" y="118"/>
                    </a:lnTo>
                    <a:close/>
                    <a:moveTo>
                      <a:pt x="3" y="115"/>
                    </a:moveTo>
                    <a:lnTo>
                      <a:pt x="1440" y="115"/>
                    </a:lnTo>
                    <a:lnTo>
                      <a:pt x="1440" y="6"/>
                    </a:lnTo>
                    <a:lnTo>
                      <a:pt x="3" y="6"/>
                    </a:lnTo>
                    <a:lnTo>
                      <a:pt x="3" y="1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99" name="Freeform 123"/>
              <p:cNvSpPr>
                <a:spLocks noEditPoints="1"/>
              </p:cNvSpPr>
              <p:nvPr/>
            </p:nvSpPr>
            <p:spPr bwMode="auto">
              <a:xfrm>
                <a:off x="4302" y="2086"/>
                <a:ext cx="1430" cy="105"/>
              </a:xfrm>
              <a:custGeom>
                <a:avLst/>
                <a:gdLst>
                  <a:gd name="T0" fmla="*/ 0 w 1430"/>
                  <a:gd name="T1" fmla="*/ 105 h 105"/>
                  <a:gd name="T2" fmla="*/ 0 w 1430"/>
                  <a:gd name="T3" fmla="*/ 0 h 105"/>
                  <a:gd name="T4" fmla="*/ 1430 w 1430"/>
                  <a:gd name="T5" fmla="*/ 0 h 105"/>
                  <a:gd name="T6" fmla="*/ 1430 w 1430"/>
                  <a:gd name="T7" fmla="*/ 102 h 105"/>
                  <a:gd name="T8" fmla="*/ 1430 w 1430"/>
                  <a:gd name="T9" fmla="*/ 105 h 105"/>
                  <a:gd name="T10" fmla="*/ 0 w 1430"/>
                  <a:gd name="T11" fmla="*/ 105 h 105"/>
                  <a:gd name="T12" fmla="*/ 0 w 1430"/>
                  <a:gd name="T13" fmla="*/ 105 h 105"/>
                  <a:gd name="T14" fmla="*/ 1428 w 1430"/>
                  <a:gd name="T15" fmla="*/ 102 h 105"/>
                  <a:gd name="T16" fmla="*/ 1428 w 1430"/>
                  <a:gd name="T17" fmla="*/ 99 h 105"/>
                  <a:gd name="T18" fmla="*/ 1428 w 1430"/>
                  <a:gd name="T19" fmla="*/ 102 h 105"/>
                  <a:gd name="T20" fmla="*/ 1428 w 1430"/>
                  <a:gd name="T21" fmla="*/ 102 h 105"/>
                  <a:gd name="T22" fmla="*/ 3 w 1430"/>
                  <a:gd name="T23" fmla="*/ 99 h 105"/>
                  <a:gd name="T24" fmla="*/ 1427 w 1430"/>
                  <a:gd name="T25" fmla="*/ 99 h 105"/>
                  <a:gd name="T26" fmla="*/ 1427 w 1430"/>
                  <a:gd name="T27" fmla="*/ 5 h 105"/>
                  <a:gd name="T28" fmla="*/ 3 w 1430"/>
                  <a:gd name="T29" fmla="*/ 5 h 105"/>
                  <a:gd name="T30" fmla="*/ 3 w 1430"/>
                  <a:gd name="T31" fmla="*/ 99 h 105"/>
                  <a:gd name="T32" fmla="*/ 3 w 1430"/>
                  <a:gd name="T33" fmla="*/ 99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0"/>
                  <a:gd name="T52" fmla="*/ 0 h 105"/>
                  <a:gd name="T53" fmla="*/ 1430 w 1430"/>
                  <a:gd name="T54" fmla="*/ 105 h 1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0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430" y="0"/>
                    </a:lnTo>
                    <a:lnTo>
                      <a:pt x="1430" y="102"/>
                    </a:lnTo>
                    <a:lnTo>
                      <a:pt x="1430" y="105"/>
                    </a:lnTo>
                    <a:lnTo>
                      <a:pt x="0" y="105"/>
                    </a:lnTo>
                    <a:close/>
                    <a:moveTo>
                      <a:pt x="1428" y="102"/>
                    </a:moveTo>
                    <a:lnTo>
                      <a:pt x="1428" y="99"/>
                    </a:lnTo>
                    <a:lnTo>
                      <a:pt x="1428" y="102"/>
                    </a:lnTo>
                    <a:close/>
                    <a:moveTo>
                      <a:pt x="3" y="99"/>
                    </a:moveTo>
                    <a:lnTo>
                      <a:pt x="1427" y="99"/>
                    </a:lnTo>
                    <a:lnTo>
                      <a:pt x="1427" y="5"/>
                    </a:lnTo>
                    <a:lnTo>
                      <a:pt x="3" y="5"/>
                    </a:lnTo>
                    <a:lnTo>
                      <a:pt x="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0" name="Picture 1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9" y="2100"/>
                <a:ext cx="92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1" name="Freeform 125"/>
              <p:cNvSpPr>
                <a:spLocks/>
              </p:cNvSpPr>
              <p:nvPr/>
            </p:nvSpPr>
            <p:spPr bwMode="auto">
              <a:xfrm>
                <a:off x="4150" y="2105"/>
                <a:ext cx="70" cy="65"/>
              </a:xfrm>
              <a:custGeom>
                <a:avLst/>
                <a:gdLst>
                  <a:gd name="T0" fmla="*/ 22 w 70"/>
                  <a:gd name="T1" fmla="*/ 34 h 65"/>
                  <a:gd name="T2" fmla="*/ 0 w 70"/>
                  <a:gd name="T3" fmla="*/ 0 h 65"/>
                  <a:gd name="T4" fmla="*/ 24 w 70"/>
                  <a:gd name="T5" fmla="*/ 0 h 65"/>
                  <a:gd name="T6" fmla="*/ 32 w 70"/>
                  <a:gd name="T7" fmla="*/ 14 h 65"/>
                  <a:gd name="T8" fmla="*/ 32 w 70"/>
                  <a:gd name="T9" fmla="*/ 14 h 65"/>
                  <a:gd name="T10" fmla="*/ 35 w 70"/>
                  <a:gd name="T11" fmla="*/ 18 h 65"/>
                  <a:gd name="T12" fmla="*/ 35 w 70"/>
                  <a:gd name="T13" fmla="*/ 18 h 65"/>
                  <a:gd name="T14" fmla="*/ 38 w 70"/>
                  <a:gd name="T15" fmla="*/ 14 h 65"/>
                  <a:gd name="T16" fmla="*/ 48 w 70"/>
                  <a:gd name="T17" fmla="*/ 0 h 65"/>
                  <a:gd name="T18" fmla="*/ 70 w 70"/>
                  <a:gd name="T19" fmla="*/ 0 h 65"/>
                  <a:gd name="T20" fmla="*/ 46 w 70"/>
                  <a:gd name="T21" fmla="*/ 34 h 65"/>
                  <a:gd name="T22" fmla="*/ 70 w 70"/>
                  <a:gd name="T23" fmla="*/ 65 h 65"/>
                  <a:gd name="T24" fmla="*/ 49 w 70"/>
                  <a:gd name="T25" fmla="*/ 65 h 65"/>
                  <a:gd name="T26" fmla="*/ 46 w 70"/>
                  <a:gd name="T27" fmla="*/ 65 h 65"/>
                  <a:gd name="T28" fmla="*/ 37 w 70"/>
                  <a:gd name="T29" fmla="*/ 52 h 65"/>
                  <a:gd name="T30" fmla="*/ 37 w 70"/>
                  <a:gd name="T31" fmla="*/ 52 h 65"/>
                  <a:gd name="T32" fmla="*/ 35 w 70"/>
                  <a:gd name="T33" fmla="*/ 48 h 65"/>
                  <a:gd name="T34" fmla="*/ 35 w 70"/>
                  <a:gd name="T35" fmla="*/ 48 h 65"/>
                  <a:gd name="T36" fmla="*/ 32 w 70"/>
                  <a:gd name="T37" fmla="*/ 52 h 65"/>
                  <a:gd name="T38" fmla="*/ 24 w 70"/>
                  <a:gd name="T39" fmla="*/ 65 h 65"/>
                  <a:gd name="T40" fmla="*/ 0 w 70"/>
                  <a:gd name="T41" fmla="*/ 65 h 65"/>
                  <a:gd name="T42" fmla="*/ 22 w 70"/>
                  <a:gd name="T43" fmla="*/ 34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65"/>
                  <a:gd name="T68" fmla="*/ 70 w 7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65">
                    <a:moveTo>
                      <a:pt x="22" y="3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32" y="14"/>
                    </a:lnTo>
                    <a:lnTo>
                      <a:pt x="35" y="18"/>
                    </a:lnTo>
                    <a:lnTo>
                      <a:pt x="38" y="14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46" y="34"/>
                    </a:lnTo>
                    <a:lnTo>
                      <a:pt x="70" y="65"/>
                    </a:lnTo>
                    <a:lnTo>
                      <a:pt x="49" y="65"/>
                    </a:lnTo>
                    <a:lnTo>
                      <a:pt x="46" y="65"/>
                    </a:lnTo>
                    <a:lnTo>
                      <a:pt x="37" y="52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24" y="65"/>
                    </a:lnTo>
                    <a:lnTo>
                      <a:pt x="0" y="65"/>
                    </a:lnTo>
                    <a:lnTo>
                      <a:pt x="22" y="34"/>
                    </a:lnTo>
                    <a:close/>
                  </a:path>
                </a:pathLst>
              </a:custGeom>
              <a:noFill/>
              <a:ln w="6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2" name="Picture 1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7" y="2114"/>
                <a:ext cx="55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3" name="Freeform 127"/>
              <p:cNvSpPr>
                <a:spLocks/>
              </p:cNvSpPr>
              <p:nvPr/>
            </p:nvSpPr>
            <p:spPr bwMode="auto">
              <a:xfrm>
                <a:off x="4066" y="2121"/>
                <a:ext cx="40" cy="56"/>
              </a:xfrm>
              <a:custGeom>
                <a:avLst/>
                <a:gdLst>
                  <a:gd name="T0" fmla="*/ 11 w 40"/>
                  <a:gd name="T1" fmla="*/ 40 h 56"/>
                  <a:gd name="T2" fmla="*/ 11 w 40"/>
                  <a:gd name="T3" fmla="*/ 40 h 56"/>
                  <a:gd name="T4" fmla="*/ 14 w 40"/>
                  <a:gd name="T5" fmla="*/ 33 h 56"/>
                  <a:gd name="T6" fmla="*/ 15 w 40"/>
                  <a:gd name="T7" fmla="*/ 25 h 56"/>
                  <a:gd name="T8" fmla="*/ 0 w 40"/>
                  <a:gd name="T9" fmla="*/ 25 h 56"/>
                  <a:gd name="T10" fmla="*/ 11 w 40"/>
                  <a:gd name="T11" fmla="*/ 12 h 56"/>
                  <a:gd name="T12" fmla="*/ 21 w 40"/>
                  <a:gd name="T13" fmla="*/ 0 h 56"/>
                  <a:gd name="T14" fmla="*/ 31 w 40"/>
                  <a:gd name="T15" fmla="*/ 12 h 56"/>
                  <a:gd name="T16" fmla="*/ 40 w 40"/>
                  <a:gd name="T17" fmla="*/ 25 h 56"/>
                  <a:gd name="T18" fmla="*/ 26 w 40"/>
                  <a:gd name="T19" fmla="*/ 25 h 56"/>
                  <a:gd name="T20" fmla="*/ 26 w 40"/>
                  <a:gd name="T21" fmla="*/ 25 h 56"/>
                  <a:gd name="T22" fmla="*/ 25 w 40"/>
                  <a:gd name="T23" fmla="*/ 36 h 56"/>
                  <a:gd name="T24" fmla="*/ 22 w 40"/>
                  <a:gd name="T25" fmla="*/ 42 h 56"/>
                  <a:gd name="T26" fmla="*/ 19 w 40"/>
                  <a:gd name="T27" fmla="*/ 46 h 56"/>
                  <a:gd name="T28" fmla="*/ 17 w 40"/>
                  <a:gd name="T29" fmla="*/ 50 h 56"/>
                  <a:gd name="T30" fmla="*/ 12 w 40"/>
                  <a:gd name="T31" fmla="*/ 53 h 56"/>
                  <a:gd name="T32" fmla="*/ 8 w 40"/>
                  <a:gd name="T33" fmla="*/ 56 h 56"/>
                  <a:gd name="T34" fmla="*/ 3 w 40"/>
                  <a:gd name="T35" fmla="*/ 56 h 56"/>
                  <a:gd name="T36" fmla="*/ 3 w 40"/>
                  <a:gd name="T37" fmla="*/ 45 h 56"/>
                  <a:gd name="T38" fmla="*/ 3 w 40"/>
                  <a:gd name="T39" fmla="*/ 45 h 56"/>
                  <a:gd name="T40" fmla="*/ 7 w 40"/>
                  <a:gd name="T41" fmla="*/ 45 h 56"/>
                  <a:gd name="T42" fmla="*/ 11 w 40"/>
                  <a:gd name="T43" fmla="*/ 40 h 56"/>
                  <a:gd name="T44" fmla="*/ 11 w 40"/>
                  <a:gd name="T45" fmla="*/ 4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56"/>
                  <a:gd name="T71" fmla="*/ 40 w 4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56"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3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11" y="12"/>
                    </a:lnTo>
                    <a:lnTo>
                      <a:pt x="21" y="0"/>
                    </a:lnTo>
                    <a:lnTo>
                      <a:pt x="31" y="12"/>
                    </a:lnTo>
                    <a:lnTo>
                      <a:pt x="40" y="25"/>
                    </a:lnTo>
                    <a:lnTo>
                      <a:pt x="26" y="25"/>
                    </a:lnTo>
                    <a:lnTo>
                      <a:pt x="25" y="36"/>
                    </a:lnTo>
                    <a:lnTo>
                      <a:pt x="22" y="42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2" y="53"/>
                    </a:lnTo>
                    <a:lnTo>
                      <a:pt x="8" y="56"/>
                    </a:lnTo>
                    <a:lnTo>
                      <a:pt x="3" y="56"/>
                    </a:lnTo>
                    <a:lnTo>
                      <a:pt x="3" y="45"/>
                    </a:lnTo>
                    <a:lnTo>
                      <a:pt x="7" y="45"/>
                    </a:lnTo>
                    <a:lnTo>
                      <a:pt x="11" y="40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4" name="Picture 1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7" y="2093"/>
                <a:ext cx="5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5" name="Freeform 129"/>
              <p:cNvSpPr>
                <a:spLocks/>
              </p:cNvSpPr>
              <p:nvPr/>
            </p:nvSpPr>
            <p:spPr bwMode="auto">
              <a:xfrm>
                <a:off x="4025" y="2100"/>
                <a:ext cx="41" cy="56"/>
              </a:xfrm>
              <a:custGeom>
                <a:avLst/>
                <a:gdLst>
                  <a:gd name="T0" fmla="*/ 29 w 41"/>
                  <a:gd name="T1" fmla="*/ 15 h 56"/>
                  <a:gd name="T2" fmla="*/ 29 w 41"/>
                  <a:gd name="T3" fmla="*/ 15 h 56"/>
                  <a:gd name="T4" fmla="*/ 27 w 41"/>
                  <a:gd name="T5" fmla="*/ 22 h 56"/>
                  <a:gd name="T6" fmla="*/ 25 w 41"/>
                  <a:gd name="T7" fmla="*/ 31 h 56"/>
                  <a:gd name="T8" fmla="*/ 41 w 41"/>
                  <a:gd name="T9" fmla="*/ 31 h 56"/>
                  <a:gd name="T10" fmla="*/ 31 w 41"/>
                  <a:gd name="T11" fmla="*/ 43 h 56"/>
                  <a:gd name="T12" fmla="*/ 21 w 41"/>
                  <a:gd name="T13" fmla="*/ 56 h 56"/>
                  <a:gd name="T14" fmla="*/ 11 w 41"/>
                  <a:gd name="T15" fmla="*/ 43 h 56"/>
                  <a:gd name="T16" fmla="*/ 0 w 41"/>
                  <a:gd name="T17" fmla="*/ 31 h 56"/>
                  <a:gd name="T18" fmla="*/ 14 w 41"/>
                  <a:gd name="T19" fmla="*/ 31 h 56"/>
                  <a:gd name="T20" fmla="*/ 14 w 41"/>
                  <a:gd name="T21" fmla="*/ 31 h 56"/>
                  <a:gd name="T22" fmla="*/ 17 w 41"/>
                  <a:gd name="T23" fmla="*/ 19 h 56"/>
                  <a:gd name="T24" fmla="*/ 18 w 41"/>
                  <a:gd name="T25" fmla="*/ 14 h 56"/>
                  <a:gd name="T26" fmla="*/ 21 w 41"/>
                  <a:gd name="T27" fmla="*/ 9 h 56"/>
                  <a:gd name="T28" fmla="*/ 24 w 41"/>
                  <a:gd name="T29" fmla="*/ 5 h 56"/>
                  <a:gd name="T30" fmla="*/ 28 w 41"/>
                  <a:gd name="T31" fmla="*/ 2 h 56"/>
                  <a:gd name="T32" fmla="*/ 32 w 41"/>
                  <a:gd name="T33" fmla="*/ 0 h 56"/>
                  <a:gd name="T34" fmla="*/ 38 w 41"/>
                  <a:gd name="T35" fmla="*/ 0 h 56"/>
                  <a:gd name="T36" fmla="*/ 38 w 41"/>
                  <a:gd name="T37" fmla="*/ 9 h 56"/>
                  <a:gd name="T38" fmla="*/ 38 w 41"/>
                  <a:gd name="T39" fmla="*/ 9 h 56"/>
                  <a:gd name="T40" fmla="*/ 34 w 41"/>
                  <a:gd name="T41" fmla="*/ 11 h 56"/>
                  <a:gd name="T42" fmla="*/ 29 w 41"/>
                  <a:gd name="T43" fmla="*/ 15 h 56"/>
                  <a:gd name="T44" fmla="*/ 29 w 41"/>
                  <a:gd name="T45" fmla="*/ 15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56"/>
                  <a:gd name="T71" fmla="*/ 41 w 41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56">
                    <a:moveTo>
                      <a:pt x="29" y="15"/>
                    </a:moveTo>
                    <a:lnTo>
                      <a:pt x="29" y="15"/>
                    </a:lnTo>
                    <a:lnTo>
                      <a:pt x="27" y="22"/>
                    </a:lnTo>
                    <a:lnTo>
                      <a:pt x="25" y="31"/>
                    </a:lnTo>
                    <a:lnTo>
                      <a:pt x="41" y="31"/>
                    </a:lnTo>
                    <a:lnTo>
                      <a:pt x="31" y="43"/>
                    </a:lnTo>
                    <a:lnTo>
                      <a:pt x="21" y="56"/>
                    </a:lnTo>
                    <a:lnTo>
                      <a:pt x="11" y="43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17" y="19"/>
                    </a:lnTo>
                    <a:lnTo>
                      <a:pt x="18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9"/>
                    </a:lnTo>
                    <a:lnTo>
                      <a:pt x="34" y="11"/>
                    </a:lnTo>
                    <a:lnTo>
                      <a:pt x="29" y="15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6" name="Picture 1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541" y="209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7" name="Freeform 131"/>
              <p:cNvSpPr>
                <a:spLocks noEditPoints="1"/>
              </p:cNvSpPr>
              <p:nvPr/>
            </p:nvSpPr>
            <p:spPr bwMode="auto">
              <a:xfrm>
                <a:off x="5548" y="2100"/>
                <a:ext cx="74" cy="81"/>
              </a:xfrm>
              <a:custGeom>
                <a:avLst/>
                <a:gdLst>
                  <a:gd name="T0" fmla="*/ 66 w 74"/>
                  <a:gd name="T1" fmla="*/ 9 h 81"/>
                  <a:gd name="T2" fmla="*/ 73 w 74"/>
                  <a:gd name="T3" fmla="*/ 19 h 81"/>
                  <a:gd name="T4" fmla="*/ 74 w 74"/>
                  <a:gd name="T5" fmla="*/ 31 h 81"/>
                  <a:gd name="T6" fmla="*/ 74 w 74"/>
                  <a:gd name="T7" fmla="*/ 38 h 81"/>
                  <a:gd name="T8" fmla="*/ 70 w 74"/>
                  <a:gd name="T9" fmla="*/ 47 h 81"/>
                  <a:gd name="T10" fmla="*/ 66 w 74"/>
                  <a:gd name="T11" fmla="*/ 53 h 81"/>
                  <a:gd name="T12" fmla="*/ 56 w 74"/>
                  <a:gd name="T13" fmla="*/ 59 h 81"/>
                  <a:gd name="T14" fmla="*/ 43 w 74"/>
                  <a:gd name="T15" fmla="*/ 61 h 81"/>
                  <a:gd name="T16" fmla="*/ 38 w 74"/>
                  <a:gd name="T17" fmla="*/ 61 h 81"/>
                  <a:gd name="T18" fmla="*/ 13 w 74"/>
                  <a:gd name="T19" fmla="*/ 81 h 81"/>
                  <a:gd name="T20" fmla="*/ 20 w 74"/>
                  <a:gd name="T21" fmla="*/ 49 h 81"/>
                  <a:gd name="T22" fmla="*/ 15 w 74"/>
                  <a:gd name="T23" fmla="*/ 40 h 81"/>
                  <a:gd name="T24" fmla="*/ 13 w 74"/>
                  <a:gd name="T25" fmla="*/ 31 h 81"/>
                  <a:gd name="T26" fmla="*/ 15 w 74"/>
                  <a:gd name="T27" fmla="*/ 19 h 81"/>
                  <a:gd name="T28" fmla="*/ 22 w 74"/>
                  <a:gd name="T29" fmla="*/ 9 h 81"/>
                  <a:gd name="T30" fmla="*/ 27 w 74"/>
                  <a:gd name="T31" fmla="*/ 5 h 81"/>
                  <a:gd name="T32" fmla="*/ 38 w 74"/>
                  <a:gd name="T33" fmla="*/ 1 h 81"/>
                  <a:gd name="T34" fmla="*/ 43 w 74"/>
                  <a:gd name="T35" fmla="*/ 0 h 81"/>
                  <a:gd name="T36" fmla="*/ 56 w 74"/>
                  <a:gd name="T37" fmla="*/ 2 h 81"/>
                  <a:gd name="T38" fmla="*/ 66 w 74"/>
                  <a:gd name="T39" fmla="*/ 9 h 81"/>
                  <a:gd name="T40" fmla="*/ 59 w 74"/>
                  <a:gd name="T41" fmla="*/ 31 h 81"/>
                  <a:gd name="T42" fmla="*/ 57 w 74"/>
                  <a:gd name="T43" fmla="*/ 25 h 81"/>
                  <a:gd name="T44" fmla="*/ 55 w 74"/>
                  <a:gd name="T45" fmla="*/ 21 h 81"/>
                  <a:gd name="T46" fmla="*/ 43 w 74"/>
                  <a:gd name="T47" fmla="*/ 16 h 81"/>
                  <a:gd name="T48" fmla="*/ 38 w 74"/>
                  <a:gd name="T49" fmla="*/ 18 h 81"/>
                  <a:gd name="T50" fmla="*/ 34 w 74"/>
                  <a:gd name="T51" fmla="*/ 21 h 81"/>
                  <a:gd name="T52" fmla="*/ 29 w 74"/>
                  <a:gd name="T53" fmla="*/ 31 h 81"/>
                  <a:gd name="T54" fmla="*/ 31 w 74"/>
                  <a:gd name="T55" fmla="*/ 36 h 81"/>
                  <a:gd name="T56" fmla="*/ 34 w 74"/>
                  <a:gd name="T57" fmla="*/ 40 h 81"/>
                  <a:gd name="T58" fmla="*/ 43 w 74"/>
                  <a:gd name="T59" fmla="*/ 46 h 81"/>
                  <a:gd name="T60" fmla="*/ 49 w 74"/>
                  <a:gd name="T61" fmla="*/ 45 h 81"/>
                  <a:gd name="T62" fmla="*/ 55 w 74"/>
                  <a:gd name="T63" fmla="*/ 40 h 81"/>
                  <a:gd name="T64" fmla="*/ 59 w 74"/>
                  <a:gd name="T65" fmla="*/ 3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81"/>
                  <a:gd name="T101" fmla="*/ 74 w 74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81">
                    <a:moveTo>
                      <a:pt x="66" y="9"/>
                    </a:moveTo>
                    <a:lnTo>
                      <a:pt x="66" y="9"/>
                    </a:lnTo>
                    <a:lnTo>
                      <a:pt x="70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1"/>
                    </a:lnTo>
                    <a:lnTo>
                      <a:pt x="74" y="38"/>
                    </a:lnTo>
                    <a:lnTo>
                      <a:pt x="73" y="43"/>
                    </a:lnTo>
                    <a:lnTo>
                      <a:pt x="70" y="47"/>
                    </a:lnTo>
                    <a:lnTo>
                      <a:pt x="66" y="53"/>
                    </a:lnTo>
                    <a:lnTo>
                      <a:pt x="62" y="56"/>
                    </a:lnTo>
                    <a:lnTo>
                      <a:pt x="56" y="59"/>
                    </a:lnTo>
                    <a:lnTo>
                      <a:pt x="50" y="61"/>
                    </a:lnTo>
                    <a:lnTo>
                      <a:pt x="43" y="61"/>
                    </a:lnTo>
                    <a:lnTo>
                      <a:pt x="38" y="61"/>
                    </a:lnTo>
                    <a:lnTo>
                      <a:pt x="32" y="59"/>
                    </a:lnTo>
                    <a:lnTo>
                      <a:pt x="13" y="81"/>
                    </a:lnTo>
                    <a:lnTo>
                      <a:pt x="0" y="71"/>
                    </a:lnTo>
                    <a:lnTo>
                      <a:pt x="20" y="49"/>
                    </a:lnTo>
                    <a:lnTo>
                      <a:pt x="15" y="40"/>
                    </a:lnTo>
                    <a:lnTo>
                      <a:pt x="13" y="31"/>
                    </a:lnTo>
                    <a:lnTo>
                      <a:pt x="14" y="25"/>
                    </a:lnTo>
                    <a:lnTo>
                      <a:pt x="15" y="19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5"/>
                    </a:lnTo>
                    <a:lnTo>
                      <a:pt x="66" y="9"/>
                    </a:lnTo>
                    <a:close/>
                    <a:moveTo>
                      <a:pt x="59" y="31"/>
                    </a:moveTo>
                    <a:lnTo>
                      <a:pt x="59" y="31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49" y="18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4" y="21"/>
                    </a:lnTo>
                    <a:lnTo>
                      <a:pt x="31" y="25"/>
                    </a:lnTo>
                    <a:lnTo>
                      <a:pt x="29" y="31"/>
                    </a:lnTo>
                    <a:lnTo>
                      <a:pt x="31" y="36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5" y="40"/>
                    </a:lnTo>
                    <a:lnTo>
                      <a:pt x="57" y="36"/>
                    </a:lnTo>
                    <a:lnTo>
                      <a:pt x="59" y="31"/>
                    </a:lnTo>
                    <a:close/>
                  </a:path>
                </a:pathLst>
              </a:custGeom>
              <a:noFill/>
              <a:ln w="3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08" name="Picture 1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" y="1941"/>
                <a:ext cx="8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09" name="Rectangle 133"/>
              <p:cNvSpPr>
                <a:spLocks noChangeArrowheads="1"/>
              </p:cNvSpPr>
              <p:nvPr/>
            </p:nvSpPr>
            <p:spPr bwMode="auto">
              <a:xfrm>
                <a:off x="53" y="1945"/>
                <a:ext cx="89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10" name="Picture 13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" y="1935"/>
                <a:ext cx="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11" name="Freeform 135"/>
              <p:cNvSpPr>
                <a:spLocks/>
              </p:cNvSpPr>
              <p:nvPr/>
            </p:nvSpPr>
            <p:spPr bwMode="auto">
              <a:xfrm>
                <a:off x="636" y="2115"/>
                <a:ext cx="2" cy="59"/>
              </a:xfrm>
              <a:custGeom>
                <a:avLst/>
                <a:gdLst>
                  <a:gd name="T0" fmla="*/ 2 w 2"/>
                  <a:gd name="T1" fmla="*/ 0 h 59"/>
                  <a:gd name="T2" fmla="*/ 2 w 2"/>
                  <a:gd name="T3" fmla="*/ 59 h 59"/>
                  <a:gd name="T4" fmla="*/ 0 w 2"/>
                  <a:gd name="T5" fmla="*/ 59 h 59"/>
                  <a:gd name="T6" fmla="*/ 0 w 2"/>
                  <a:gd name="T7" fmla="*/ 58 h 59"/>
                  <a:gd name="T8" fmla="*/ 0 w 2"/>
                  <a:gd name="T9" fmla="*/ 0 h 59"/>
                  <a:gd name="T10" fmla="*/ 2 w 2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9"/>
                  <a:gd name="T20" fmla="*/ 2 w 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9">
                    <a:moveTo>
                      <a:pt x="2" y="0"/>
                    </a:moveTo>
                    <a:lnTo>
                      <a:pt x="2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2" name="Freeform 136"/>
              <p:cNvSpPr>
                <a:spLocks/>
              </p:cNvSpPr>
              <p:nvPr/>
            </p:nvSpPr>
            <p:spPr bwMode="auto">
              <a:xfrm>
                <a:off x="636" y="211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1 h 4"/>
                  <a:gd name="T4" fmla="*/ 0 w 2"/>
                  <a:gd name="T5" fmla="*/ 0 h 4"/>
                  <a:gd name="T6" fmla="*/ 2 w 2"/>
                  <a:gd name="T7" fmla="*/ 1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3 h 4"/>
                  <a:gd name="T14" fmla="*/ 2 w 2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3" name="Freeform 137"/>
              <p:cNvSpPr>
                <a:spLocks/>
              </p:cNvSpPr>
              <p:nvPr/>
            </p:nvSpPr>
            <p:spPr bwMode="auto">
              <a:xfrm>
                <a:off x="636" y="211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4" name="Freeform 138"/>
              <p:cNvSpPr>
                <a:spLocks/>
              </p:cNvSpPr>
              <p:nvPr/>
            </p:nvSpPr>
            <p:spPr bwMode="auto">
              <a:xfrm>
                <a:off x="635" y="2115"/>
                <a:ext cx="1" cy="58"/>
              </a:xfrm>
              <a:custGeom>
                <a:avLst/>
                <a:gdLst>
                  <a:gd name="T0" fmla="*/ 1 w 1"/>
                  <a:gd name="T1" fmla="*/ 0 h 58"/>
                  <a:gd name="T2" fmla="*/ 1 w 1"/>
                  <a:gd name="T3" fmla="*/ 58 h 58"/>
                  <a:gd name="T4" fmla="*/ 0 w 1"/>
                  <a:gd name="T5" fmla="*/ 58 h 58"/>
                  <a:gd name="T6" fmla="*/ 0 w 1"/>
                  <a:gd name="T7" fmla="*/ 1 h 58"/>
                  <a:gd name="T8" fmla="*/ 1 w 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8"/>
                  <a:gd name="T17" fmla="*/ 1 w 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8">
                    <a:moveTo>
                      <a:pt x="1" y="0"/>
                    </a:moveTo>
                    <a:lnTo>
                      <a:pt x="1" y="58"/>
                    </a:lnTo>
                    <a:lnTo>
                      <a:pt x="0" y="5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5" name="Freeform 139"/>
              <p:cNvSpPr>
                <a:spLocks/>
              </p:cNvSpPr>
              <p:nvPr/>
            </p:nvSpPr>
            <p:spPr bwMode="auto">
              <a:xfrm>
                <a:off x="635" y="211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6" name="Freeform 140"/>
              <p:cNvSpPr>
                <a:spLocks/>
              </p:cNvSpPr>
              <p:nvPr/>
            </p:nvSpPr>
            <p:spPr bwMode="auto">
              <a:xfrm>
                <a:off x="635" y="21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7" name="Rectangle 141"/>
              <p:cNvSpPr>
                <a:spLocks noChangeArrowheads="1"/>
              </p:cNvSpPr>
              <p:nvPr/>
            </p:nvSpPr>
            <p:spPr bwMode="auto">
              <a:xfrm>
                <a:off x="635" y="2173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" name="Freeform 142"/>
              <p:cNvSpPr>
                <a:spLocks/>
              </p:cNvSpPr>
              <p:nvPr/>
            </p:nvSpPr>
            <p:spPr bwMode="auto">
              <a:xfrm>
                <a:off x="635" y="211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3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19" name="Freeform 143"/>
              <p:cNvSpPr>
                <a:spLocks/>
              </p:cNvSpPr>
              <p:nvPr/>
            </p:nvSpPr>
            <p:spPr bwMode="auto">
              <a:xfrm>
                <a:off x="584" y="2105"/>
                <a:ext cx="51" cy="68"/>
              </a:xfrm>
              <a:custGeom>
                <a:avLst/>
                <a:gdLst>
                  <a:gd name="T0" fmla="*/ 51 w 51"/>
                  <a:gd name="T1" fmla="*/ 11 h 68"/>
                  <a:gd name="T2" fmla="*/ 51 w 51"/>
                  <a:gd name="T3" fmla="*/ 68 h 68"/>
                  <a:gd name="T4" fmla="*/ 0 w 51"/>
                  <a:gd name="T5" fmla="*/ 68 h 68"/>
                  <a:gd name="T6" fmla="*/ 0 w 51"/>
                  <a:gd name="T7" fmla="*/ 0 h 68"/>
                  <a:gd name="T8" fmla="*/ 40 w 51"/>
                  <a:gd name="T9" fmla="*/ 0 h 68"/>
                  <a:gd name="T10" fmla="*/ 38 w 51"/>
                  <a:gd name="T11" fmla="*/ 4 h 68"/>
                  <a:gd name="T12" fmla="*/ 36 w 51"/>
                  <a:gd name="T13" fmla="*/ 14 h 68"/>
                  <a:gd name="T14" fmla="*/ 45 w 51"/>
                  <a:gd name="T15" fmla="*/ 13 h 68"/>
                  <a:gd name="T16" fmla="*/ 51 w 51"/>
                  <a:gd name="T17" fmla="*/ 1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68"/>
                  <a:gd name="T29" fmla="*/ 51 w 51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68">
                    <a:moveTo>
                      <a:pt x="51" y="11"/>
                    </a:moveTo>
                    <a:lnTo>
                      <a:pt x="51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38" y="4"/>
                    </a:lnTo>
                    <a:lnTo>
                      <a:pt x="36" y="14"/>
                    </a:lnTo>
                    <a:lnTo>
                      <a:pt x="45" y="13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0" name="Freeform 144"/>
              <p:cNvSpPr>
                <a:spLocks/>
              </p:cNvSpPr>
              <p:nvPr/>
            </p:nvSpPr>
            <p:spPr bwMode="auto">
              <a:xfrm>
                <a:off x="631" y="210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1" name="Freeform 145"/>
              <p:cNvSpPr>
                <a:spLocks/>
              </p:cNvSpPr>
              <p:nvPr/>
            </p:nvSpPr>
            <p:spPr bwMode="auto">
              <a:xfrm>
                <a:off x="632" y="210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3 w 3"/>
                  <a:gd name="T5" fmla="*/ 4 h 4"/>
                  <a:gd name="T6" fmla="*/ 0 w 3"/>
                  <a:gd name="T7" fmla="*/ 1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2" name="Freeform 146"/>
              <p:cNvSpPr>
                <a:spLocks/>
              </p:cNvSpPr>
              <p:nvPr/>
            </p:nvSpPr>
            <p:spPr bwMode="auto">
              <a:xfrm>
                <a:off x="628" y="2105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3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3" name="Freeform 147"/>
              <p:cNvSpPr>
                <a:spLocks/>
              </p:cNvSpPr>
              <p:nvPr/>
            </p:nvSpPr>
            <p:spPr bwMode="auto">
              <a:xfrm>
                <a:off x="624" y="2105"/>
                <a:ext cx="11" cy="11"/>
              </a:xfrm>
              <a:custGeom>
                <a:avLst/>
                <a:gdLst>
                  <a:gd name="T0" fmla="*/ 7 w 11"/>
                  <a:gd name="T1" fmla="*/ 4 h 11"/>
                  <a:gd name="T2" fmla="*/ 11 w 11"/>
                  <a:gd name="T3" fmla="*/ 9 h 11"/>
                  <a:gd name="T4" fmla="*/ 5 w 11"/>
                  <a:gd name="T5" fmla="*/ 10 h 11"/>
                  <a:gd name="T6" fmla="*/ 0 w 11"/>
                  <a:gd name="T7" fmla="*/ 11 h 11"/>
                  <a:gd name="T8" fmla="*/ 1 w 11"/>
                  <a:gd name="T9" fmla="*/ 6 h 11"/>
                  <a:gd name="T10" fmla="*/ 3 w 11"/>
                  <a:gd name="T11" fmla="*/ 0 h 11"/>
                  <a:gd name="T12" fmla="*/ 7 w 11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7" y="4"/>
                    </a:moveTo>
                    <a:lnTo>
                      <a:pt x="11" y="9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4" name="Freeform 148"/>
              <p:cNvSpPr>
                <a:spLocks/>
              </p:cNvSpPr>
              <p:nvPr/>
            </p:nvSpPr>
            <p:spPr bwMode="auto">
              <a:xfrm>
                <a:off x="627" y="210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2 w 4"/>
                  <a:gd name="T7" fmla="*/ 0 h 1"/>
                  <a:gd name="T8" fmla="*/ 4 w 4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5" name="Freeform 149"/>
              <p:cNvSpPr>
                <a:spLocks/>
              </p:cNvSpPr>
              <p:nvPr/>
            </p:nvSpPr>
            <p:spPr bwMode="auto">
              <a:xfrm>
                <a:off x="625" y="21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6" name="Freeform 150"/>
              <p:cNvSpPr>
                <a:spLocks/>
              </p:cNvSpPr>
              <p:nvPr/>
            </p:nvSpPr>
            <p:spPr bwMode="auto">
              <a:xfrm>
                <a:off x="624" y="2102"/>
                <a:ext cx="5" cy="2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0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0 h 2"/>
                  <a:gd name="T10" fmla="*/ 1 w 5"/>
                  <a:gd name="T11" fmla="*/ 2 h 2"/>
                  <a:gd name="T12" fmla="*/ 0 w 5"/>
                  <a:gd name="T13" fmla="*/ 2 h 2"/>
                  <a:gd name="T14" fmla="*/ 1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7" name="Rectangle 151"/>
              <p:cNvSpPr>
                <a:spLocks noChangeArrowheads="1"/>
              </p:cNvSpPr>
              <p:nvPr/>
            </p:nvSpPr>
            <p:spPr bwMode="auto">
              <a:xfrm>
                <a:off x="624" y="2104"/>
                <a:ext cx="1" cy="1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8" name="Freeform 152"/>
              <p:cNvSpPr>
                <a:spLocks/>
              </p:cNvSpPr>
              <p:nvPr/>
            </p:nvSpPr>
            <p:spPr bwMode="auto">
              <a:xfrm>
                <a:off x="625" y="21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2 w 3"/>
                  <a:gd name="T5" fmla="*/ 0 h 1"/>
                  <a:gd name="T6" fmla="*/ 3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29" name="Freeform 153"/>
              <p:cNvSpPr>
                <a:spLocks noEditPoints="1"/>
              </p:cNvSpPr>
              <p:nvPr/>
            </p:nvSpPr>
            <p:spPr bwMode="auto">
              <a:xfrm>
                <a:off x="622" y="2105"/>
                <a:ext cx="13" cy="13"/>
              </a:xfrm>
              <a:custGeom>
                <a:avLst/>
                <a:gdLst>
                  <a:gd name="T0" fmla="*/ 13 w 13"/>
                  <a:gd name="T1" fmla="*/ 9 h 13"/>
                  <a:gd name="T2" fmla="*/ 9 w 13"/>
                  <a:gd name="T3" fmla="*/ 4 h 13"/>
                  <a:gd name="T4" fmla="*/ 5 w 13"/>
                  <a:gd name="T5" fmla="*/ 0 h 13"/>
                  <a:gd name="T6" fmla="*/ 3 w 13"/>
                  <a:gd name="T7" fmla="*/ 6 h 13"/>
                  <a:gd name="T8" fmla="*/ 2 w 13"/>
                  <a:gd name="T9" fmla="*/ 11 h 13"/>
                  <a:gd name="T10" fmla="*/ 7 w 13"/>
                  <a:gd name="T11" fmla="*/ 10 h 13"/>
                  <a:gd name="T12" fmla="*/ 13 w 13"/>
                  <a:gd name="T13" fmla="*/ 9 h 13"/>
                  <a:gd name="T14" fmla="*/ 6 w 13"/>
                  <a:gd name="T15" fmla="*/ 0 h 13"/>
                  <a:gd name="T16" fmla="*/ 10 w 13"/>
                  <a:gd name="T17" fmla="*/ 3 h 13"/>
                  <a:gd name="T18" fmla="*/ 13 w 13"/>
                  <a:gd name="T19" fmla="*/ 6 h 13"/>
                  <a:gd name="T20" fmla="*/ 13 w 13"/>
                  <a:gd name="T21" fmla="*/ 10 h 13"/>
                  <a:gd name="T22" fmla="*/ 7 w 13"/>
                  <a:gd name="T23" fmla="*/ 11 h 13"/>
                  <a:gd name="T24" fmla="*/ 0 w 13"/>
                  <a:gd name="T25" fmla="*/ 13 h 13"/>
                  <a:gd name="T26" fmla="*/ 2 w 13"/>
                  <a:gd name="T27" fmla="*/ 4 h 13"/>
                  <a:gd name="T28" fmla="*/ 3 w 13"/>
                  <a:gd name="T29" fmla="*/ 0 h 13"/>
                  <a:gd name="T30" fmla="*/ 6 w 13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3"/>
                  <a:gd name="T50" fmla="*/ 13 w 13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3">
                    <a:moveTo>
                      <a:pt x="13" y="9"/>
                    </a:moveTo>
                    <a:lnTo>
                      <a:pt x="9" y="4"/>
                    </a:lnTo>
                    <a:lnTo>
                      <a:pt x="5" y="0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7" y="10"/>
                    </a:lnTo>
                    <a:lnTo>
                      <a:pt x="13" y="9"/>
                    </a:lnTo>
                    <a:close/>
                    <a:moveTo>
                      <a:pt x="6" y="0"/>
                    </a:moveTo>
                    <a:lnTo>
                      <a:pt x="10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7" y="11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0" name="Freeform 154"/>
              <p:cNvSpPr>
                <a:spLocks/>
              </p:cNvSpPr>
              <p:nvPr/>
            </p:nvSpPr>
            <p:spPr bwMode="auto">
              <a:xfrm>
                <a:off x="620" y="2105"/>
                <a:ext cx="15" cy="14"/>
              </a:xfrm>
              <a:custGeom>
                <a:avLst/>
                <a:gdLst>
                  <a:gd name="T0" fmla="*/ 9 w 15"/>
                  <a:gd name="T1" fmla="*/ 13 h 14"/>
                  <a:gd name="T2" fmla="*/ 0 w 15"/>
                  <a:gd name="T3" fmla="*/ 14 h 14"/>
                  <a:gd name="T4" fmla="*/ 2 w 15"/>
                  <a:gd name="T5" fmla="*/ 4 h 14"/>
                  <a:gd name="T6" fmla="*/ 4 w 15"/>
                  <a:gd name="T7" fmla="*/ 0 h 14"/>
                  <a:gd name="T8" fmla="*/ 5 w 15"/>
                  <a:gd name="T9" fmla="*/ 0 h 14"/>
                  <a:gd name="T10" fmla="*/ 4 w 15"/>
                  <a:gd name="T11" fmla="*/ 4 h 14"/>
                  <a:gd name="T12" fmla="*/ 2 w 15"/>
                  <a:gd name="T13" fmla="*/ 13 h 14"/>
                  <a:gd name="T14" fmla="*/ 9 w 15"/>
                  <a:gd name="T15" fmla="*/ 11 h 14"/>
                  <a:gd name="T16" fmla="*/ 15 w 15"/>
                  <a:gd name="T17" fmla="*/ 10 h 14"/>
                  <a:gd name="T18" fmla="*/ 15 w 15"/>
                  <a:gd name="T19" fmla="*/ 11 h 14"/>
                  <a:gd name="T20" fmla="*/ 9 w 15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9" y="13"/>
                    </a:moveTo>
                    <a:lnTo>
                      <a:pt x="0" y="1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9" y="11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1" name="Freeform 155"/>
              <p:cNvSpPr>
                <a:spLocks/>
              </p:cNvSpPr>
              <p:nvPr/>
            </p:nvSpPr>
            <p:spPr bwMode="auto">
              <a:xfrm>
                <a:off x="583" y="2104"/>
                <a:ext cx="52" cy="70"/>
              </a:xfrm>
              <a:custGeom>
                <a:avLst/>
                <a:gdLst>
                  <a:gd name="T0" fmla="*/ 0 w 52"/>
                  <a:gd name="T1" fmla="*/ 70 h 70"/>
                  <a:gd name="T2" fmla="*/ 0 w 52"/>
                  <a:gd name="T3" fmla="*/ 0 h 70"/>
                  <a:gd name="T4" fmla="*/ 41 w 52"/>
                  <a:gd name="T5" fmla="*/ 0 h 70"/>
                  <a:gd name="T6" fmla="*/ 41 w 52"/>
                  <a:gd name="T7" fmla="*/ 1 h 70"/>
                  <a:gd name="T8" fmla="*/ 1 w 52"/>
                  <a:gd name="T9" fmla="*/ 1 h 70"/>
                  <a:gd name="T10" fmla="*/ 1 w 52"/>
                  <a:gd name="T11" fmla="*/ 69 h 70"/>
                  <a:gd name="T12" fmla="*/ 52 w 52"/>
                  <a:gd name="T13" fmla="*/ 69 h 70"/>
                  <a:gd name="T14" fmla="*/ 52 w 52"/>
                  <a:gd name="T15" fmla="*/ 70 h 70"/>
                  <a:gd name="T16" fmla="*/ 0 w 52"/>
                  <a:gd name="T17" fmla="*/ 7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70"/>
                  <a:gd name="T29" fmla="*/ 52 w 52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70">
                    <a:moveTo>
                      <a:pt x="0" y="7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1" y="1"/>
                    </a:lnTo>
                    <a:lnTo>
                      <a:pt x="1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32" name="Freeform 156"/>
              <p:cNvSpPr>
                <a:spLocks/>
              </p:cNvSpPr>
              <p:nvPr/>
            </p:nvSpPr>
            <p:spPr bwMode="auto">
              <a:xfrm>
                <a:off x="582" y="2102"/>
                <a:ext cx="56" cy="73"/>
              </a:xfrm>
              <a:custGeom>
                <a:avLst/>
                <a:gdLst>
                  <a:gd name="T0" fmla="*/ 0 w 56"/>
                  <a:gd name="T1" fmla="*/ 73 h 73"/>
                  <a:gd name="T2" fmla="*/ 0 w 56"/>
                  <a:gd name="T3" fmla="*/ 0 h 73"/>
                  <a:gd name="T4" fmla="*/ 43 w 56"/>
                  <a:gd name="T5" fmla="*/ 0 h 73"/>
                  <a:gd name="T6" fmla="*/ 42 w 56"/>
                  <a:gd name="T7" fmla="*/ 2 h 73"/>
                  <a:gd name="T8" fmla="*/ 1 w 56"/>
                  <a:gd name="T9" fmla="*/ 2 h 73"/>
                  <a:gd name="T10" fmla="*/ 1 w 56"/>
                  <a:gd name="T11" fmla="*/ 72 h 73"/>
                  <a:gd name="T12" fmla="*/ 53 w 56"/>
                  <a:gd name="T13" fmla="*/ 72 h 73"/>
                  <a:gd name="T14" fmla="*/ 54 w 56"/>
                  <a:gd name="T15" fmla="*/ 72 h 73"/>
                  <a:gd name="T16" fmla="*/ 56 w 56"/>
                  <a:gd name="T17" fmla="*/ 72 h 73"/>
                  <a:gd name="T18" fmla="*/ 56 w 56"/>
                  <a:gd name="T19" fmla="*/ 73 h 73"/>
                  <a:gd name="T20" fmla="*/ 0 w 56"/>
                  <a:gd name="T21" fmla="*/ 73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73"/>
                  <a:gd name="T35" fmla="*/ 56 w 5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73">
                    <a:moveTo>
                      <a:pt x="0" y="7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1" y="2"/>
                    </a:lnTo>
                    <a:lnTo>
                      <a:pt x="1" y="72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3" name="Picture 15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2" y="2111"/>
                <a:ext cx="63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4" name="Rectangle 158"/>
              <p:cNvSpPr>
                <a:spLocks noChangeArrowheads="1"/>
              </p:cNvSpPr>
              <p:nvPr/>
            </p:nvSpPr>
            <p:spPr bwMode="auto">
              <a:xfrm>
                <a:off x="580" y="2118"/>
                <a:ext cx="58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Myriad Pro" pitchFamily="34" charset="0"/>
                  </a:rPr>
                  <a:t>w</a:t>
                </a:r>
                <a:endParaRPr lang="en-US">
                  <a:latin typeface="Arial" charset="0"/>
                </a:endParaRPr>
              </a:p>
            </p:txBody>
          </p:sp>
          <p:pic>
            <p:nvPicPr>
              <p:cNvPr id="3435" name="Picture 159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59" y="2112"/>
                <a:ext cx="6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Rectangle 160"/>
              <p:cNvSpPr>
                <a:spLocks noChangeArrowheads="1"/>
              </p:cNvSpPr>
              <p:nvPr/>
            </p:nvSpPr>
            <p:spPr bwMode="auto">
              <a:xfrm>
                <a:off x="4122" y="2091"/>
                <a:ext cx="7" cy="9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7" name="Rectangle 161"/>
              <p:cNvSpPr>
                <a:spLocks noChangeArrowheads="1"/>
              </p:cNvSpPr>
              <p:nvPr/>
            </p:nvSpPr>
            <p:spPr bwMode="auto">
              <a:xfrm>
                <a:off x="4002" y="2091"/>
                <a:ext cx="8" cy="9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8" name="Freeform 162"/>
              <p:cNvSpPr>
                <a:spLocks/>
              </p:cNvSpPr>
              <p:nvPr/>
            </p:nvSpPr>
            <p:spPr bwMode="auto">
              <a:xfrm>
                <a:off x="5657" y="2126"/>
                <a:ext cx="41" cy="23"/>
              </a:xfrm>
              <a:custGeom>
                <a:avLst/>
                <a:gdLst>
                  <a:gd name="T0" fmla="*/ 22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2 w 41"/>
                  <a:gd name="T7" fmla="*/ 23 h 23"/>
                  <a:gd name="T8" fmla="*/ 12 w 41"/>
                  <a:gd name="T9" fmla="*/ 12 h 23"/>
                  <a:gd name="T10" fmla="*/ 0 w 41"/>
                  <a:gd name="T11" fmla="*/ 0 h 23"/>
                  <a:gd name="T12" fmla="*/ 22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2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2" y="23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39" name="Picture 16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" y="2250"/>
                <a:ext cx="11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" name="Freeform 164"/>
              <p:cNvSpPr>
                <a:spLocks/>
              </p:cNvSpPr>
              <p:nvPr/>
            </p:nvSpPr>
            <p:spPr bwMode="auto">
              <a:xfrm>
                <a:off x="58" y="2261"/>
                <a:ext cx="90" cy="84"/>
              </a:xfrm>
              <a:custGeom>
                <a:avLst/>
                <a:gdLst>
                  <a:gd name="T0" fmla="*/ 45 w 90"/>
                  <a:gd name="T1" fmla="*/ 0 h 84"/>
                  <a:gd name="T2" fmla="*/ 59 w 90"/>
                  <a:gd name="T3" fmla="*/ 27 h 84"/>
                  <a:gd name="T4" fmla="*/ 90 w 90"/>
                  <a:gd name="T5" fmla="*/ 32 h 84"/>
                  <a:gd name="T6" fmla="*/ 67 w 90"/>
                  <a:gd name="T7" fmla="*/ 54 h 84"/>
                  <a:gd name="T8" fmla="*/ 71 w 90"/>
                  <a:gd name="T9" fmla="*/ 84 h 84"/>
                  <a:gd name="T10" fmla="*/ 45 w 90"/>
                  <a:gd name="T11" fmla="*/ 69 h 84"/>
                  <a:gd name="T12" fmla="*/ 16 w 90"/>
                  <a:gd name="T13" fmla="*/ 84 h 84"/>
                  <a:gd name="T14" fmla="*/ 22 w 90"/>
                  <a:gd name="T15" fmla="*/ 54 h 84"/>
                  <a:gd name="T16" fmla="*/ 0 w 90"/>
                  <a:gd name="T17" fmla="*/ 32 h 84"/>
                  <a:gd name="T18" fmla="*/ 31 w 90"/>
                  <a:gd name="T19" fmla="*/ 27 h 84"/>
                  <a:gd name="T20" fmla="*/ 45 w 90"/>
                  <a:gd name="T21" fmla="*/ 0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84"/>
                  <a:gd name="T35" fmla="*/ 90 w 90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84">
                    <a:moveTo>
                      <a:pt x="45" y="0"/>
                    </a:moveTo>
                    <a:lnTo>
                      <a:pt x="59" y="27"/>
                    </a:lnTo>
                    <a:lnTo>
                      <a:pt x="90" y="32"/>
                    </a:lnTo>
                    <a:lnTo>
                      <a:pt x="67" y="54"/>
                    </a:lnTo>
                    <a:lnTo>
                      <a:pt x="71" y="84"/>
                    </a:lnTo>
                    <a:lnTo>
                      <a:pt x="45" y="69"/>
                    </a:lnTo>
                    <a:lnTo>
                      <a:pt x="16" y="84"/>
                    </a:lnTo>
                    <a:lnTo>
                      <a:pt x="22" y="54"/>
                    </a:lnTo>
                    <a:lnTo>
                      <a:pt x="0" y="32"/>
                    </a:lnTo>
                    <a:lnTo>
                      <a:pt x="31" y="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4">
                <a:solidFill>
                  <a:srgbClr val="C3996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1" name="Freeform 165"/>
              <p:cNvSpPr>
                <a:spLocks/>
              </p:cNvSpPr>
              <p:nvPr/>
            </p:nvSpPr>
            <p:spPr bwMode="auto">
              <a:xfrm>
                <a:off x="4739" y="22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2" name="Freeform 166"/>
              <p:cNvSpPr>
                <a:spLocks/>
              </p:cNvSpPr>
              <p:nvPr/>
            </p:nvSpPr>
            <p:spPr bwMode="auto">
              <a:xfrm>
                <a:off x="4737" y="229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3" name="Rectangle 167"/>
              <p:cNvSpPr>
                <a:spLocks noChangeArrowheads="1"/>
              </p:cNvSpPr>
              <p:nvPr/>
            </p:nvSpPr>
            <p:spPr bwMode="auto">
              <a:xfrm>
                <a:off x="4737" y="2300"/>
                <a:ext cx="2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4" name="Freeform 168"/>
              <p:cNvSpPr>
                <a:spLocks/>
              </p:cNvSpPr>
              <p:nvPr/>
            </p:nvSpPr>
            <p:spPr bwMode="auto">
              <a:xfrm>
                <a:off x="4730" y="2302"/>
                <a:ext cx="9" cy="42"/>
              </a:xfrm>
              <a:custGeom>
                <a:avLst/>
                <a:gdLst>
                  <a:gd name="T0" fmla="*/ 9 w 9"/>
                  <a:gd name="T1" fmla="*/ 0 h 42"/>
                  <a:gd name="T2" fmla="*/ 9 w 9"/>
                  <a:gd name="T3" fmla="*/ 39 h 42"/>
                  <a:gd name="T4" fmla="*/ 9 w 9"/>
                  <a:gd name="T5" fmla="*/ 42 h 42"/>
                  <a:gd name="T6" fmla="*/ 0 w 9"/>
                  <a:gd name="T7" fmla="*/ 42 h 42"/>
                  <a:gd name="T8" fmla="*/ 0 w 9"/>
                  <a:gd name="T9" fmla="*/ 39 h 42"/>
                  <a:gd name="T10" fmla="*/ 7 w 9"/>
                  <a:gd name="T11" fmla="*/ 39 h 42"/>
                  <a:gd name="T12" fmla="*/ 7 w 9"/>
                  <a:gd name="T13" fmla="*/ 38 h 42"/>
                  <a:gd name="T14" fmla="*/ 7 w 9"/>
                  <a:gd name="T15" fmla="*/ 0 h 42"/>
                  <a:gd name="T16" fmla="*/ 9 w 9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2"/>
                  <a:gd name="T29" fmla="*/ 9 w 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2">
                    <a:moveTo>
                      <a:pt x="9" y="0"/>
                    </a:moveTo>
                    <a:lnTo>
                      <a:pt x="9" y="39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5" name="Freeform 169"/>
              <p:cNvSpPr>
                <a:spLocks/>
              </p:cNvSpPr>
              <p:nvPr/>
            </p:nvSpPr>
            <p:spPr bwMode="auto">
              <a:xfrm>
                <a:off x="4734" y="2295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5 h 5"/>
                  <a:gd name="T4" fmla="*/ 3 w 5"/>
                  <a:gd name="T5" fmla="*/ 5 h 5"/>
                  <a:gd name="T6" fmla="*/ 0 w 5"/>
                  <a:gd name="T7" fmla="*/ 0 h 5"/>
                  <a:gd name="T8" fmla="*/ 3 w 5"/>
                  <a:gd name="T9" fmla="*/ 0 h 5"/>
                  <a:gd name="T10" fmla="*/ 5 w 5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1"/>
                    </a:moveTo>
                    <a:lnTo>
                      <a:pt x="5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6" name="Freeform 170"/>
              <p:cNvSpPr>
                <a:spLocks/>
              </p:cNvSpPr>
              <p:nvPr/>
            </p:nvSpPr>
            <p:spPr bwMode="auto">
              <a:xfrm>
                <a:off x="4727" y="2312"/>
                <a:ext cx="3" cy="28"/>
              </a:xfrm>
              <a:custGeom>
                <a:avLst/>
                <a:gdLst>
                  <a:gd name="T0" fmla="*/ 3 w 3"/>
                  <a:gd name="T1" fmla="*/ 0 h 28"/>
                  <a:gd name="T2" fmla="*/ 3 w 3"/>
                  <a:gd name="T3" fmla="*/ 28 h 28"/>
                  <a:gd name="T4" fmla="*/ 0 w 3"/>
                  <a:gd name="T5" fmla="*/ 28 h 28"/>
                  <a:gd name="T6" fmla="*/ 0 w 3"/>
                  <a:gd name="T7" fmla="*/ 3 h 28"/>
                  <a:gd name="T8" fmla="*/ 0 w 3"/>
                  <a:gd name="T9" fmla="*/ 0 h 28"/>
                  <a:gd name="T10" fmla="*/ 3 w 3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8"/>
                  <a:gd name="T20" fmla="*/ 3 w 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8">
                    <a:moveTo>
                      <a:pt x="3" y="0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47" name="Rectangle 171"/>
              <p:cNvSpPr>
                <a:spLocks noChangeArrowheads="1"/>
              </p:cNvSpPr>
              <p:nvPr/>
            </p:nvSpPr>
            <p:spPr bwMode="auto">
              <a:xfrm>
                <a:off x="4727" y="2340"/>
                <a:ext cx="3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8" name="Rectangle 172"/>
              <p:cNvSpPr>
                <a:spLocks noChangeArrowheads="1"/>
              </p:cNvSpPr>
              <p:nvPr/>
            </p:nvSpPr>
            <p:spPr bwMode="auto">
              <a:xfrm>
                <a:off x="4716" y="2316"/>
                <a:ext cx="10" cy="2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9" name="Freeform 173"/>
              <p:cNvSpPr>
                <a:spLocks/>
              </p:cNvSpPr>
              <p:nvPr/>
            </p:nvSpPr>
            <p:spPr bwMode="auto">
              <a:xfrm>
                <a:off x="4713" y="231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4 w 14"/>
                  <a:gd name="T3" fmla="*/ 25 h 25"/>
                  <a:gd name="T4" fmla="*/ 13 w 14"/>
                  <a:gd name="T5" fmla="*/ 25 h 25"/>
                  <a:gd name="T6" fmla="*/ 13 w 14"/>
                  <a:gd name="T7" fmla="*/ 1 h 25"/>
                  <a:gd name="T8" fmla="*/ 3 w 14"/>
                  <a:gd name="T9" fmla="*/ 1 h 25"/>
                  <a:gd name="T10" fmla="*/ 3 w 14"/>
                  <a:gd name="T11" fmla="*/ 25 h 25"/>
                  <a:gd name="T12" fmla="*/ 0 w 14"/>
                  <a:gd name="T13" fmla="*/ 25 h 25"/>
                  <a:gd name="T14" fmla="*/ 0 w 14"/>
                  <a:gd name="T15" fmla="*/ 0 h 25"/>
                  <a:gd name="T16" fmla="*/ 14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0"/>
                    </a:moveTo>
                    <a:lnTo>
                      <a:pt x="14" y="25"/>
                    </a:lnTo>
                    <a:lnTo>
                      <a:pt x="13" y="25"/>
                    </a:lnTo>
                    <a:lnTo>
                      <a:pt x="13" y="1"/>
                    </a:lnTo>
                    <a:lnTo>
                      <a:pt x="3" y="1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0" name="Freeform 174"/>
              <p:cNvSpPr>
                <a:spLocks/>
              </p:cNvSpPr>
              <p:nvPr/>
            </p:nvSpPr>
            <p:spPr bwMode="auto">
              <a:xfrm>
                <a:off x="4713" y="2340"/>
                <a:ext cx="14" cy="1"/>
              </a:xfrm>
              <a:custGeom>
                <a:avLst/>
                <a:gdLst>
                  <a:gd name="T0" fmla="*/ 14 w 14"/>
                  <a:gd name="T1" fmla="*/ 0 h 1"/>
                  <a:gd name="T2" fmla="*/ 14 w 14"/>
                  <a:gd name="T3" fmla="*/ 1 h 1"/>
                  <a:gd name="T4" fmla="*/ 0 w 14"/>
                  <a:gd name="T5" fmla="*/ 1 h 1"/>
                  <a:gd name="T6" fmla="*/ 0 w 14"/>
                  <a:gd name="T7" fmla="*/ 0 h 1"/>
                  <a:gd name="T8" fmla="*/ 3 w 14"/>
                  <a:gd name="T9" fmla="*/ 0 h 1"/>
                  <a:gd name="T10" fmla="*/ 13 w 14"/>
                  <a:gd name="T11" fmla="*/ 0 h 1"/>
                  <a:gd name="T12" fmla="*/ 14 w 1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"/>
                  <a:gd name="T23" fmla="*/ 14 w 1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">
                    <a:moveTo>
                      <a:pt x="14" y="0"/>
                    </a:moveTo>
                    <a:lnTo>
                      <a:pt x="14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1" name="Freeform 175"/>
              <p:cNvSpPr>
                <a:spLocks/>
              </p:cNvSpPr>
              <p:nvPr/>
            </p:nvSpPr>
            <p:spPr bwMode="auto">
              <a:xfrm>
                <a:off x="4712" y="2312"/>
                <a:ext cx="15" cy="28"/>
              </a:xfrm>
              <a:custGeom>
                <a:avLst/>
                <a:gdLst>
                  <a:gd name="T0" fmla="*/ 15 w 15"/>
                  <a:gd name="T1" fmla="*/ 0 h 28"/>
                  <a:gd name="T2" fmla="*/ 15 w 15"/>
                  <a:gd name="T3" fmla="*/ 3 h 28"/>
                  <a:gd name="T4" fmla="*/ 1 w 15"/>
                  <a:gd name="T5" fmla="*/ 3 h 28"/>
                  <a:gd name="T6" fmla="*/ 1 w 15"/>
                  <a:gd name="T7" fmla="*/ 28 h 28"/>
                  <a:gd name="T8" fmla="*/ 0 w 15"/>
                  <a:gd name="T9" fmla="*/ 28 h 28"/>
                  <a:gd name="T10" fmla="*/ 0 w 15"/>
                  <a:gd name="T11" fmla="*/ 0 h 28"/>
                  <a:gd name="T12" fmla="*/ 15 w 15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8"/>
                  <a:gd name="T23" fmla="*/ 15 w 15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8">
                    <a:moveTo>
                      <a:pt x="15" y="0"/>
                    </a:moveTo>
                    <a:lnTo>
                      <a:pt x="15" y="3"/>
                    </a:lnTo>
                    <a:lnTo>
                      <a:pt x="1" y="3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2" name="Rectangle 176"/>
              <p:cNvSpPr>
                <a:spLocks noChangeArrowheads="1"/>
              </p:cNvSpPr>
              <p:nvPr/>
            </p:nvSpPr>
            <p:spPr bwMode="auto">
              <a:xfrm>
                <a:off x="4712" y="234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3" name="Freeform 177"/>
              <p:cNvSpPr>
                <a:spLocks/>
              </p:cNvSpPr>
              <p:nvPr/>
            </p:nvSpPr>
            <p:spPr bwMode="auto">
              <a:xfrm>
                <a:off x="4712" y="2341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8 w 18"/>
                  <a:gd name="T3" fmla="*/ 3 h 3"/>
                  <a:gd name="T4" fmla="*/ 0 w 18"/>
                  <a:gd name="T5" fmla="*/ 3 h 3"/>
                  <a:gd name="T6" fmla="*/ 0 w 18"/>
                  <a:gd name="T7" fmla="*/ 0 h 3"/>
                  <a:gd name="T8" fmla="*/ 1 w 18"/>
                  <a:gd name="T9" fmla="*/ 0 h 3"/>
                  <a:gd name="T10" fmla="*/ 15 w 18"/>
                  <a:gd name="T11" fmla="*/ 0 h 3"/>
                  <a:gd name="T12" fmla="*/ 18 w 1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"/>
                  <a:gd name="T23" fmla="*/ 18 w 1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">
                    <a:moveTo>
                      <a:pt x="18" y="0"/>
                    </a:moveTo>
                    <a:lnTo>
                      <a:pt x="1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4" name="Rectangle 178"/>
              <p:cNvSpPr>
                <a:spLocks noChangeArrowheads="1"/>
              </p:cNvSpPr>
              <p:nvPr/>
            </p:nvSpPr>
            <p:spPr bwMode="auto">
              <a:xfrm>
                <a:off x="4688" y="2316"/>
                <a:ext cx="10" cy="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5" name="Freeform 179"/>
              <p:cNvSpPr>
                <a:spLocks/>
              </p:cNvSpPr>
              <p:nvPr/>
            </p:nvSpPr>
            <p:spPr bwMode="auto">
              <a:xfrm>
                <a:off x="4692" y="2268"/>
                <a:ext cx="45" cy="27"/>
              </a:xfrm>
              <a:custGeom>
                <a:avLst/>
                <a:gdLst>
                  <a:gd name="T0" fmla="*/ 0 w 45"/>
                  <a:gd name="T1" fmla="*/ 13 h 27"/>
                  <a:gd name="T2" fmla="*/ 16 w 45"/>
                  <a:gd name="T3" fmla="*/ 0 h 27"/>
                  <a:gd name="T4" fmla="*/ 33 w 45"/>
                  <a:gd name="T5" fmla="*/ 16 h 27"/>
                  <a:gd name="T6" fmla="*/ 45 w 45"/>
                  <a:gd name="T7" fmla="*/ 27 h 27"/>
                  <a:gd name="T8" fmla="*/ 42 w 45"/>
                  <a:gd name="T9" fmla="*/ 27 h 27"/>
                  <a:gd name="T10" fmla="*/ 31 w 45"/>
                  <a:gd name="T11" fmla="*/ 17 h 27"/>
                  <a:gd name="T12" fmla="*/ 16 w 45"/>
                  <a:gd name="T13" fmla="*/ 3 h 27"/>
                  <a:gd name="T14" fmla="*/ 0 w 45"/>
                  <a:gd name="T15" fmla="*/ 17 h 27"/>
                  <a:gd name="T16" fmla="*/ 0 w 45"/>
                  <a:gd name="T17" fmla="*/ 13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27"/>
                  <a:gd name="T29" fmla="*/ 45 w 4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27">
                    <a:moveTo>
                      <a:pt x="0" y="13"/>
                    </a:moveTo>
                    <a:lnTo>
                      <a:pt x="16" y="0"/>
                    </a:lnTo>
                    <a:lnTo>
                      <a:pt x="33" y="16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31" y="17"/>
                    </a:lnTo>
                    <a:lnTo>
                      <a:pt x="16" y="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6" name="Freeform 180"/>
              <p:cNvSpPr>
                <a:spLocks/>
              </p:cNvSpPr>
              <p:nvPr/>
            </p:nvSpPr>
            <p:spPr bwMode="auto">
              <a:xfrm>
                <a:off x="4692" y="2265"/>
                <a:ext cx="56" cy="37"/>
              </a:xfrm>
              <a:custGeom>
                <a:avLst/>
                <a:gdLst>
                  <a:gd name="T0" fmla="*/ 0 w 56"/>
                  <a:gd name="T1" fmla="*/ 13 h 37"/>
                  <a:gd name="T2" fmla="*/ 14 w 56"/>
                  <a:gd name="T3" fmla="*/ 0 h 37"/>
                  <a:gd name="T4" fmla="*/ 16 w 56"/>
                  <a:gd name="T5" fmla="*/ 0 h 37"/>
                  <a:gd name="T6" fmla="*/ 34 w 56"/>
                  <a:gd name="T7" fmla="*/ 17 h 37"/>
                  <a:gd name="T8" fmla="*/ 56 w 56"/>
                  <a:gd name="T9" fmla="*/ 37 h 37"/>
                  <a:gd name="T10" fmla="*/ 47 w 56"/>
                  <a:gd name="T11" fmla="*/ 37 h 37"/>
                  <a:gd name="T12" fmla="*/ 47 w 56"/>
                  <a:gd name="T13" fmla="*/ 35 h 37"/>
                  <a:gd name="T14" fmla="*/ 51 w 56"/>
                  <a:gd name="T15" fmla="*/ 35 h 37"/>
                  <a:gd name="T16" fmla="*/ 47 w 56"/>
                  <a:gd name="T17" fmla="*/ 31 h 37"/>
                  <a:gd name="T18" fmla="*/ 47 w 56"/>
                  <a:gd name="T19" fmla="*/ 30 h 37"/>
                  <a:gd name="T20" fmla="*/ 45 w 56"/>
                  <a:gd name="T21" fmla="*/ 30 h 37"/>
                  <a:gd name="T22" fmla="*/ 33 w 56"/>
                  <a:gd name="T23" fmla="*/ 19 h 37"/>
                  <a:gd name="T24" fmla="*/ 16 w 56"/>
                  <a:gd name="T25" fmla="*/ 3 h 37"/>
                  <a:gd name="T26" fmla="*/ 0 w 56"/>
                  <a:gd name="T27" fmla="*/ 16 h 37"/>
                  <a:gd name="T28" fmla="*/ 0 w 56"/>
                  <a:gd name="T29" fmla="*/ 13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37"/>
                  <a:gd name="T47" fmla="*/ 56 w 5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37">
                    <a:moveTo>
                      <a:pt x="0" y="13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34" y="17"/>
                    </a:lnTo>
                    <a:lnTo>
                      <a:pt x="56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51" y="35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33" y="19"/>
                    </a:lnTo>
                    <a:lnTo>
                      <a:pt x="16" y="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7" name="Freeform 181"/>
              <p:cNvSpPr>
                <a:spLocks/>
              </p:cNvSpPr>
              <p:nvPr/>
            </p:nvSpPr>
            <p:spPr bwMode="auto">
              <a:xfrm>
                <a:off x="4691" y="2281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4 h 5"/>
                  <a:gd name="T4" fmla="*/ 0 w 1"/>
                  <a:gd name="T5" fmla="*/ 4 h 5"/>
                  <a:gd name="T6" fmla="*/ 0 w 1"/>
                  <a:gd name="T7" fmla="*/ 5 h 5"/>
                  <a:gd name="T8" fmla="*/ 0 w 1"/>
                  <a:gd name="T9" fmla="*/ 3 h 5"/>
                  <a:gd name="T10" fmla="*/ 1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8" name="Freeform 182"/>
              <p:cNvSpPr>
                <a:spLocks/>
              </p:cNvSpPr>
              <p:nvPr/>
            </p:nvSpPr>
            <p:spPr bwMode="auto">
              <a:xfrm>
                <a:off x="4691" y="2278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3 h 6"/>
                  <a:gd name="T4" fmla="*/ 0 w 1"/>
                  <a:gd name="T5" fmla="*/ 6 h 6"/>
                  <a:gd name="T6" fmla="*/ 0 w 1"/>
                  <a:gd name="T7" fmla="*/ 3 h 6"/>
                  <a:gd name="T8" fmla="*/ 1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1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59" name="Freeform 183"/>
              <p:cNvSpPr>
                <a:spLocks/>
              </p:cNvSpPr>
              <p:nvPr/>
            </p:nvSpPr>
            <p:spPr bwMode="auto">
              <a:xfrm>
                <a:off x="4688" y="2284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0 w 3"/>
                  <a:gd name="T5" fmla="*/ 4 h 4"/>
                  <a:gd name="T6" fmla="*/ 0 w 3"/>
                  <a:gd name="T7" fmla="*/ 1 h 4"/>
                  <a:gd name="T8" fmla="*/ 1 w 3"/>
                  <a:gd name="T9" fmla="*/ 0 h 4"/>
                  <a:gd name="T10" fmla="*/ 3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0" name="Freeform 184"/>
              <p:cNvSpPr>
                <a:spLocks/>
              </p:cNvSpPr>
              <p:nvPr/>
            </p:nvSpPr>
            <p:spPr bwMode="auto">
              <a:xfrm>
                <a:off x="4688" y="228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1 w 3"/>
                  <a:gd name="T5" fmla="*/ 3 h 4"/>
                  <a:gd name="T6" fmla="*/ 0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  <a:gd name="T12" fmla="*/ 3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1" name="Freeform 185"/>
              <p:cNvSpPr>
                <a:spLocks/>
              </p:cNvSpPr>
              <p:nvPr/>
            </p:nvSpPr>
            <p:spPr bwMode="auto">
              <a:xfrm>
                <a:off x="4682" y="227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1 h 17"/>
                  <a:gd name="T4" fmla="*/ 0 w 6"/>
                  <a:gd name="T5" fmla="*/ 17 h 17"/>
                  <a:gd name="T6" fmla="*/ 0 w 6"/>
                  <a:gd name="T7" fmla="*/ 0 h 17"/>
                  <a:gd name="T8" fmla="*/ 6 w 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"/>
                  <a:gd name="T17" fmla="*/ 6 w 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">
                    <a:moveTo>
                      <a:pt x="6" y="0"/>
                    </a:moveTo>
                    <a:lnTo>
                      <a:pt x="6" y="1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2" name="Freeform 186"/>
              <p:cNvSpPr>
                <a:spLocks/>
              </p:cNvSpPr>
              <p:nvPr/>
            </p:nvSpPr>
            <p:spPr bwMode="auto">
              <a:xfrm>
                <a:off x="4682" y="228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3 h 6"/>
                  <a:gd name="T4" fmla="*/ 5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6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3" name="Freeform 187"/>
              <p:cNvSpPr>
                <a:spLocks noEditPoints="1"/>
              </p:cNvSpPr>
              <p:nvPr/>
            </p:nvSpPr>
            <p:spPr bwMode="auto">
              <a:xfrm>
                <a:off x="4685" y="2315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0 h 12"/>
                  <a:gd name="T4" fmla="*/ 16 w 16"/>
                  <a:gd name="T5" fmla="*/ 12 h 12"/>
                  <a:gd name="T6" fmla="*/ 16 w 16"/>
                  <a:gd name="T7" fmla="*/ 12 h 12"/>
                  <a:gd name="T8" fmla="*/ 0 w 16"/>
                  <a:gd name="T9" fmla="*/ 12 h 12"/>
                  <a:gd name="T10" fmla="*/ 0 w 16"/>
                  <a:gd name="T11" fmla="*/ 0 h 12"/>
                  <a:gd name="T12" fmla="*/ 13 w 16"/>
                  <a:gd name="T13" fmla="*/ 1 h 12"/>
                  <a:gd name="T14" fmla="*/ 3 w 16"/>
                  <a:gd name="T15" fmla="*/ 1 h 12"/>
                  <a:gd name="T16" fmla="*/ 3 w 16"/>
                  <a:gd name="T17" fmla="*/ 9 h 12"/>
                  <a:gd name="T18" fmla="*/ 13 w 16"/>
                  <a:gd name="T19" fmla="*/ 9 h 12"/>
                  <a:gd name="T20" fmla="*/ 13 w 16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2"/>
                  <a:gd name="T35" fmla="*/ 16 w 1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2">
                    <a:moveTo>
                      <a:pt x="0" y="0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13" y="1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4" name="Freeform 188"/>
              <p:cNvSpPr>
                <a:spLocks noEditPoints="1"/>
              </p:cNvSpPr>
              <p:nvPr/>
            </p:nvSpPr>
            <p:spPr bwMode="auto">
              <a:xfrm>
                <a:off x="4684" y="2312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0 w 20"/>
                  <a:gd name="T3" fmla="*/ 0 h 17"/>
                  <a:gd name="T4" fmla="*/ 20 w 20"/>
                  <a:gd name="T5" fmla="*/ 15 h 17"/>
                  <a:gd name="T6" fmla="*/ 20 w 20"/>
                  <a:gd name="T7" fmla="*/ 17 h 17"/>
                  <a:gd name="T8" fmla="*/ 0 w 20"/>
                  <a:gd name="T9" fmla="*/ 17 h 17"/>
                  <a:gd name="T10" fmla="*/ 0 w 20"/>
                  <a:gd name="T11" fmla="*/ 0 h 17"/>
                  <a:gd name="T12" fmla="*/ 1 w 20"/>
                  <a:gd name="T13" fmla="*/ 15 h 17"/>
                  <a:gd name="T14" fmla="*/ 17 w 20"/>
                  <a:gd name="T15" fmla="*/ 15 h 17"/>
                  <a:gd name="T16" fmla="*/ 17 w 20"/>
                  <a:gd name="T17" fmla="*/ 15 h 17"/>
                  <a:gd name="T18" fmla="*/ 17 w 20"/>
                  <a:gd name="T19" fmla="*/ 3 h 17"/>
                  <a:gd name="T20" fmla="*/ 1 w 20"/>
                  <a:gd name="T21" fmla="*/ 3 h 17"/>
                  <a:gd name="T22" fmla="*/ 1 w 20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1" y="15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1" y="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5" name="Freeform 189"/>
              <p:cNvSpPr>
                <a:spLocks/>
              </p:cNvSpPr>
              <p:nvPr/>
            </p:nvSpPr>
            <p:spPr bwMode="auto">
              <a:xfrm>
                <a:off x="4682" y="2282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3 h 9"/>
                  <a:gd name="T4" fmla="*/ 0 w 6"/>
                  <a:gd name="T5" fmla="*/ 9 h 9"/>
                  <a:gd name="T6" fmla="*/ 0 w 6"/>
                  <a:gd name="T7" fmla="*/ 9 h 9"/>
                  <a:gd name="T8" fmla="*/ 0 w 6"/>
                  <a:gd name="T9" fmla="*/ 6 h 9"/>
                  <a:gd name="T10" fmla="*/ 6 w 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6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6" name="Freeform 190"/>
              <p:cNvSpPr>
                <a:spLocks/>
              </p:cNvSpPr>
              <p:nvPr/>
            </p:nvSpPr>
            <p:spPr bwMode="auto">
              <a:xfrm>
                <a:off x="4681" y="2291"/>
                <a:ext cx="6" cy="1"/>
              </a:xfrm>
              <a:custGeom>
                <a:avLst/>
                <a:gdLst>
                  <a:gd name="T0" fmla="*/ 3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1 w 6"/>
                  <a:gd name="T7" fmla="*/ 0 h 1"/>
                  <a:gd name="T8" fmla="*/ 6 w 6"/>
                  <a:gd name="T9" fmla="*/ 0 h 1"/>
                  <a:gd name="T10" fmla="*/ 3 w 6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"/>
                  <a:gd name="T20" fmla="*/ 6 w 6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467" name="Picture 19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71" y="2264"/>
                <a:ext cx="7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8" name="Freeform 192"/>
              <p:cNvSpPr>
                <a:spLocks/>
              </p:cNvSpPr>
              <p:nvPr/>
            </p:nvSpPr>
            <p:spPr bwMode="auto">
              <a:xfrm>
                <a:off x="4681" y="2288"/>
                <a:ext cx="1" cy="4"/>
              </a:xfrm>
              <a:custGeom>
                <a:avLst/>
                <a:gdLst>
                  <a:gd name="T0" fmla="*/ 0 w 1"/>
                  <a:gd name="T1" fmla="*/ 1 h 4"/>
                  <a:gd name="T2" fmla="*/ 1 w 1"/>
                  <a:gd name="T3" fmla="*/ 0 h 4"/>
                  <a:gd name="T4" fmla="*/ 1 w 1"/>
                  <a:gd name="T5" fmla="*/ 3 h 4"/>
                  <a:gd name="T6" fmla="*/ 1 w 1"/>
                  <a:gd name="T7" fmla="*/ 3 h 4"/>
                  <a:gd name="T8" fmla="*/ 0 w 1"/>
                  <a:gd name="T9" fmla="*/ 4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0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69" name="Freeform 193"/>
              <p:cNvSpPr>
                <a:spLocks/>
              </p:cNvSpPr>
              <p:nvPr/>
            </p:nvSpPr>
            <p:spPr bwMode="auto">
              <a:xfrm>
                <a:off x="4681" y="2268"/>
                <a:ext cx="10" cy="21"/>
              </a:xfrm>
              <a:custGeom>
                <a:avLst/>
                <a:gdLst>
                  <a:gd name="T0" fmla="*/ 0 w 10"/>
                  <a:gd name="T1" fmla="*/ 0 h 21"/>
                  <a:gd name="T2" fmla="*/ 10 w 10"/>
                  <a:gd name="T3" fmla="*/ 0 h 21"/>
                  <a:gd name="T4" fmla="*/ 10 w 10"/>
                  <a:gd name="T5" fmla="*/ 13 h 21"/>
                  <a:gd name="T6" fmla="*/ 7 w 10"/>
                  <a:gd name="T7" fmla="*/ 14 h 21"/>
                  <a:gd name="T8" fmla="*/ 7 w 10"/>
                  <a:gd name="T9" fmla="*/ 14 h 21"/>
                  <a:gd name="T10" fmla="*/ 7 w 10"/>
                  <a:gd name="T11" fmla="*/ 3 h 21"/>
                  <a:gd name="T12" fmla="*/ 1 w 10"/>
                  <a:gd name="T13" fmla="*/ 3 h 21"/>
                  <a:gd name="T14" fmla="*/ 1 w 10"/>
                  <a:gd name="T15" fmla="*/ 20 h 21"/>
                  <a:gd name="T16" fmla="*/ 0 w 10"/>
                  <a:gd name="T17" fmla="*/ 21 h 21"/>
                  <a:gd name="T18" fmla="*/ 0 w 10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0" y="0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0" name="Freeform 194"/>
              <p:cNvSpPr>
                <a:spLocks/>
              </p:cNvSpPr>
              <p:nvPr/>
            </p:nvSpPr>
            <p:spPr bwMode="auto">
              <a:xfrm>
                <a:off x="4678" y="229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0 h 3"/>
                  <a:gd name="T10" fmla="*/ 3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1" name="Freeform 195"/>
              <p:cNvSpPr>
                <a:spLocks/>
              </p:cNvSpPr>
              <p:nvPr/>
            </p:nvSpPr>
            <p:spPr bwMode="auto">
              <a:xfrm>
                <a:off x="4678" y="2267"/>
                <a:ext cx="14" cy="24"/>
              </a:xfrm>
              <a:custGeom>
                <a:avLst/>
                <a:gdLst>
                  <a:gd name="T0" fmla="*/ 3 w 14"/>
                  <a:gd name="T1" fmla="*/ 1 h 24"/>
                  <a:gd name="T2" fmla="*/ 3 w 14"/>
                  <a:gd name="T3" fmla="*/ 22 h 24"/>
                  <a:gd name="T4" fmla="*/ 0 w 14"/>
                  <a:gd name="T5" fmla="*/ 24 h 24"/>
                  <a:gd name="T6" fmla="*/ 0 w 14"/>
                  <a:gd name="T7" fmla="*/ 0 h 24"/>
                  <a:gd name="T8" fmla="*/ 14 w 14"/>
                  <a:gd name="T9" fmla="*/ 0 h 24"/>
                  <a:gd name="T10" fmla="*/ 14 w 14"/>
                  <a:gd name="T11" fmla="*/ 11 h 24"/>
                  <a:gd name="T12" fmla="*/ 13 w 14"/>
                  <a:gd name="T13" fmla="*/ 14 h 24"/>
                  <a:gd name="T14" fmla="*/ 13 w 14"/>
                  <a:gd name="T15" fmla="*/ 1 h 24"/>
                  <a:gd name="T16" fmla="*/ 3 w 14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4"/>
                  <a:gd name="T29" fmla="*/ 14 w 14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4">
                    <a:moveTo>
                      <a:pt x="3" y="1"/>
                    </a:moveTo>
                    <a:lnTo>
                      <a:pt x="3" y="22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2" name="Freeform 196"/>
              <p:cNvSpPr>
                <a:spLocks/>
              </p:cNvSpPr>
              <p:nvPr/>
            </p:nvSpPr>
            <p:spPr bwMode="auto">
              <a:xfrm>
                <a:off x="4678" y="2289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2 h 6"/>
                  <a:gd name="T6" fmla="*/ 3 w 3"/>
                  <a:gd name="T7" fmla="*/ 0 h 6"/>
                  <a:gd name="T8" fmla="*/ 3 w 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3" name="Freeform 197"/>
              <p:cNvSpPr>
                <a:spLocks/>
              </p:cNvSpPr>
              <p:nvPr/>
            </p:nvSpPr>
            <p:spPr bwMode="auto">
              <a:xfrm>
                <a:off x="4677" y="2295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4 w 4"/>
                  <a:gd name="T3" fmla="*/ 0 w 4"/>
                  <a:gd name="T4" fmla="*/ 1 w 4"/>
                  <a:gd name="T5" fmla="*/ 1 w 4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4 w 4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4" name="Rectangle 198"/>
              <p:cNvSpPr>
                <a:spLocks noChangeArrowheads="1"/>
              </p:cNvSpPr>
              <p:nvPr/>
            </p:nvSpPr>
            <p:spPr bwMode="auto">
              <a:xfrm>
                <a:off x="4675" y="2300"/>
                <a:ext cx="3" cy="2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5" name="Freeform 199"/>
              <p:cNvSpPr>
                <a:spLocks/>
              </p:cNvSpPr>
              <p:nvPr/>
            </p:nvSpPr>
            <p:spPr bwMode="auto">
              <a:xfrm>
                <a:off x="4675" y="2302"/>
                <a:ext cx="37" cy="42"/>
              </a:xfrm>
              <a:custGeom>
                <a:avLst/>
                <a:gdLst>
                  <a:gd name="T0" fmla="*/ 0 w 37"/>
                  <a:gd name="T1" fmla="*/ 0 h 42"/>
                  <a:gd name="T2" fmla="*/ 3 w 37"/>
                  <a:gd name="T3" fmla="*/ 0 h 42"/>
                  <a:gd name="T4" fmla="*/ 3 w 37"/>
                  <a:gd name="T5" fmla="*/ 39 h 42"/>
                  <a:gd name="T6" fmla="*/ 37 w 37"/>
                  <a:gd name="T7" fmla="*/ 39 h 42"/>
                  <a:gd name="T8" fmla="*/ 37 w 37"/>
                  <a:gd name="T9" fmla="*/ 42 h 42"/>
                  <a:gd name="T10" fmla="*/ 0 w 37"/>
                  <a:gd name="T11" fmla="*/ 42 h 42"/>
                  <a:gd name="T12" fmla="*/ 0 w 3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2"/>
                  <a:gd name="T23" fmla="*/ 37 w 3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2">
                    <a:moveTo>
                      <a:pt x="0" y="0"/>
                    </a:moveTo>
                    <a:lnTo>
                      <a:pt x="3" y="0"/>
                    </a:lnTo>
                    <a:lnTo>
                      <a:pt x="3" y="39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6" name="Freeform 200"/>
              <p:cNvSpPr>
                <a:spLocks/>
              </p:cNvSpPr>
              <p:nvPr/>
            </p:nvSpPr>
            <p:spPr bwMode="auto">
              <a:xfrm>
                <a:off x="4675" y="2295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5 h 5"/>
                  <a:gd name="T4" fmla="*/ 0 w 6"/>
                  <a:gd name="T5" fmla="*/ 3 h 5"/>
                  <a:gd name="T6" fmla="*/ 2 w 6"/>
                  <a:gd name="T7" fmla="*/ 0 h 5"/>
                  <a:gd name="T8" fmla="*/ 6 w 6"/>
                  <a:gd name="T9" fmla="*/ 0 h 5"/>
                  <a:gd name="T10" fmla="*/ 3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7" name="Freeform 201"/>
              <p:cNvSpPr>
                <a:spLocks/>
              </p:cNvSpPr>
              <p:nvPr/>
            </p:nvSpPr>
            <p:spPr bwMode="auto">
              <a:xfrm>
                <a:off x="4675" y="22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8" name="Freeform 202"/>
              <p:cNvSpPr>
                <a:spLocks/>
              </p:cNvSpPr>
              <p:nvPr/>
            </p:nvSpPr>
            <p:spPr bwMode="auto">
              <a:xfrm>
                <a:off x="4673" y="229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79" name="Freeform 203"/>
              <p:cNvSpPr>
                <a:spLocks/>
              </p:cNvSpPr>
              <p:nvPr/>
            </p:nvSpPr>
            <p:spPr bwMode="auto">
              <a:xfrm>
                <a:off x="4667" y="2291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4 h 11"/>
                  <a:gd name="T6" fmla="*/ 10 w 11"/>
                  <a:gd name="T7" fmla="*/ 4 h 11"/>
                  <a:gd name="T8" fmla="*/ 8 w 11"/>
                  <a:gd name="T9" fmla="*/ 4 h 11"/>
                  <a:gd name="T10" fmla="*/ 8 w 11"/>
                  <a:gd name="T11" fmla="*/ 7 h 11"/>
                  <a:gd name="T12" fmla="*/ 6 w 11"/>
                  <a:gd name="T13" fmla="*/ 9 h 11"/>
                  <a:gd name="T14" fmla="*/ 8 w 11"/>
                  <a:gd name="T15" fmla="*/ 9 h 11"/>
                  <a:gd name="T16" fmla="*/ 8 w 11"/>
                  <a:gd name="T17" fmla="*/ 11 h 11"/>
                  <a:gd name="T18" fmla="*/ 0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651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0" name="Freeform 204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1" name="Freeform 205"/>
              <p:cNvSpPr>
                <a:spLocks/>
              </p:cNvSpPr>
              <p:nvPr/>
            </p:nvSpPr>
            <p:spPr bwMode="auto">
              <a:xfrm>
                <a:off x="4897" y="2268"/>
                <a:ext cx="75" cy="75"/>
              </a:xfrm>
              <a:custGeom>
                <a:avLst/>
                <a:gdLst>
                  <a:gd name="T0" fmla="*/ 75 w 75"/>
                  <a:gd name="T1" fmla="*/ 68 h 75"/>
                  <a:gd name="T2" fmla="*/ 75 w 75"/>
                  <a:gd name="T3" fmla="*/ 68 h 75"/>
                  <a:gd name="T4" fmla="*/ 73 w 75"/>
                  <a:gd name="T5" fmla="*/ 70 h 75"/>
                  <a:gd name="T6" fmla="*/ 72 w 75"/>
                  <a:gd name="T7" fmla="*/ 72 h 75"/>
                  <a:gd name="T8" fmla="*/ 71 w 75"/>
                  <a:gd name="T9" fmla="*/ 73 h 75"/>
                  <a:gd name="T10" fmla="*/ 68 w 75"/>
                  <a:gd name="T11" fmla="*/ 75 h 75"/>
                  <a:gd name="T12" fmla="*/ 7 w 75"/>
                  <a:gd name="T13" fmla="*/ 75 h 75"/>
                  <a:gd name="T14" fmla="*/ 7 w 75"/>
                  <a:gd name="T15" fmla="*/ 75 h 75"/>
                  <a:gd name="T16" fmla="*/ 5 w 75"/>
                  <a:gd name="T17" fmla="*/ 73 h 75"/>
                  <a:gd name="T18" fmla="*/ 2 w 75"/>
                  <a:gd name="T19" fmla="*/ 72 h 75"/>
                  <a:gd name="T20" fmla="*/ 0 w 75"/>
                  <a:gd name="T21" fmla="*/ 70 h 75"/>
                  <a:gd name="T22" fmla="*/ 0 w 75"/>
                  <a:gd name="T23" fmla="*/ 68 h 75"/>
                  <a:gd name="T24" fmla="*/ 0 w 75"/>
                  <a:gd name="T25" fmla="*/ 7 h 75"/>
                  <a:gd name="T26" fmla="*/ 0 w 75"/>
                  <a:gd name="T27" fmla="*/ 7 h 75"/>
                  <a:gd name="T28" fmla="*/ 0 w 75"/>
                  <a:gd name="T29" fmla="*/ 4 h 75"/>
                  <a:gd name="T30" fmla="*/ 2 w 75"/>
                  <a:gd name="T31" fmla="*/ 2 h 75"/>
                  <a:gd name="T32" fmla="*/ 5 w 75"/>
                  <a:gd name="T33" fmla="*/ 2 h 75"/>
                  <a:gd name="T34" fmla="*/ 7 w 75"/>
                  <a:gd name="T35" fmla="*/ 0 h 75"/>
                  <a:gd name="T36" fmla="*/ 68 w 75"/>
                  <a:gd name="T37" fmla="*/ 0 h 75"/>
                  <a:gd name="T38" fmla="*/ 68 w 75"/>
                  <a:gd name="T39" fmla="*/ 0 h 75"/>
                  <a:gd name="T40" fmla="*/ 71 w 75"/>
                  <a:gd name="T41" fmla="*/ 2 h 75"/>
                  <a:gd name="T42" fmla="*/ 72 w 75"/>
                  <a:gd name="T43" fmla="*/ 2 h 75"/>
                  <a:gd name="T44" fmla="*/ 73 w 75"/>
                  <a:gd name="T45" fmla="*/ 4 h 75"/>
                  <a:gd name="T46" fmla="*/ 75 w 75"/>
                  <a:gd name="T47" fmla="*/ 7 h 75"/>
                  <a:gd name="T48" fmla="*/ 75 w 75"/>
                  <a:gd name="T49" fmla="*/ 68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75"/>
                  <a:gd name="T77" fmla="*/ 75 w 75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75">
                    <a:moveTo>
                      <a:pt x="75" y="68"/>
                    </a:moveTo>
                    <a:lnTo>
                      <a:pt x="75" y="68"/>
                    </a:lnTo>
                    <a:lnTo>
                      <a:pt x="73" y="70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68" y="75"/>
                    </a:lnTo>
                    <a:lnTo>
                      <a:pt x="7" y="75"/>
                    </a:lnTo>
                    <a:lnTo>
                      <a:pt x="5" y="73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5" y="68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2" name="Freeform 206"/>
              <p:cNvSpPr>
                <a:spLocks/>
              </p:cNvSpPr>
              <p:nvPr/>
            </p:nvSpPr>
            <p:spPr bwMode="auto">
              <a:xfrm>
                <a:off x="4904" y="2274"/>
                <a:ext cx="62" cy="60"/>
              </a:xfrm>
              <a:custGeom>
                <a:avLst/>
                <a:gdLst>
                  <a:gd name="T0" fmla="*/ 62 w 62"/>
                  <a:gd name="T1" fmla="*/ 60 h 60"/>
                  <a:gd name="T2" fmla="*/ 62 w 62"/>
                  <a:gd name="T3" fmla="*/ 60 h 60"/>
                  <a:gd name="T4" fmla="*/ 52 w 62"/>
                  <a:gd name="T5" fmla="*/ 60 h 60"/>
                  <a:gd name="T6" fmla="*/ 52 w 62"/>
                  <a:gd name="T7" fmla="*/ 60 h 60"/>
                  <a:gd name="T8" fmla="*/ 51 w 62"/>
                  <a:gd name="T9" fmla="*/ 49 h 60"/>
                  <a:gd name="T10" fmla="*/ 48 w 62"/>
                  <a:gd name="T11" fmla="*/ 41 h 60"/>
                  <a:gd name="T12" fmla="*/ 43 w 62"/>
                  <a:gd name="T13" fmla="*/ 32 h 60"/>
                  <a:gd name="T14" fmla="*/ 37 w 62"/>
                  <a:gd name="T15" fmla="*/ 25 h 60"/>
                  <a:gd name="T16" fmla="*/ 37 w 62"/>
                  <a:gd name="T17" fmla="*/ 25 h 60"/>
                  <a:gd name="T18" fmla="*/ 30 w 62"/>
                  <a:gd name="T19" fmla="*/ 19 h 60"/>
                  <a:gd name="T20" fmla="*/ 22 w 62"/>
                  <a:gd name="T21" fmla="*/ 14 h 60"/>
                  <a:gd name="T22" fmla="*/ 12 w 62"/>
                  <a:gd name="T23" fmla="*/ 11 h 60"/>
                  <a:gd name="T24" fmla="*/ 0 w 62"/>
                  <a:gd name="T25" fmla="*/ 10 h 60"/>
                  <a:gd name="T26" fmla="*/ 0 w 62"/>
                  <a:gd name="T27" fmla="*/ 10 h 60"/>
                  <a:gd name="T28" fmla="*/ 0 w 62"/>
                  <a:gd name="T29" fmla="*/ 0 h 60"/>
                  <a:gd name="T30" fmla="*/ 0 w 62"/>
                  <a:gd name="T31" fmla="*/ 0 h 60"/>
                  <a:gd name="T32" fmla="*/ 0 w 62"/>
                  <a:gd name="T33" fmla="*/ 0 h 60"/>
                  <a:gd name="T34" fmla="*/ 0 w 62"/>
                  <a:gd name="T35" fmla="*/ 0 h 60"/>
                  <a:gd name="T36" fmla="*/ 14 w 62"/>
                  <a:gd name="T37" fmla="*/ 1 h 60"/>
                  <a:gd name="T38" fmla="*/ 26 w 62"/>
                  <a:gd name="T39" fmla="*/ 5 h 60"/>
                  <a:gd name="T40" fmla="*/ 36 w 62"/>
                  <a:gd name="T41" fmla="*/ 11 h 60"/>
                  <a:gd name="T42" fmla="*/ 44 w 62"/>
                  <a:gd name="T43" fmla="*/ 18 h 60"/>
                  <a:gd name="T44" fmla="*/ 44 w 62"/>
                  <a:gd name="T45" fmla="*/ 18 h 60"/>
                  <a:gd name="T46" fmla="*/ 51 w 62"/>
                  <a:gd name="T47" fmla="*/ 26 h 60"/>
                  <a:gd name="T48" fmla="*/ 57 w 62"/>
                  <a:gd name="T49" fmla="*/ 36 h 60"/>
                  <a:gd name="T50" fmla="*/ 61 w 62"/>
                  <a:gd name="T51" fmla="*/ 48 h 60"/>
                  <a:gd name="T52" fmla="*/ 62 w 62"/>
                  <a:gd name="T53" fmla="*/ 60 h 60"/>
                  <a:gd name="T54" fmla="*/ 62 w 62"/>
                  <a:gd name="T55" fmla="*/ 60 h 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"/>
                  <a:gd name="T85" fmla="*/ 0 h 60"/>
                  <a:gd name="T86" fmla="*/ 62 w 62"/>
                  <a:gd name="T87" fmla="*/ 60 h 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" h="60">
                    <a:moveTo>
                      <a:pt x="62" y="60"/>
                    </a:moveTo>
                    <a:lnTo>
                      <a:pt x="62" y="60"/>
                    </a:lnTo>
                    <a:lnTo>
                      <a:pt x="52" y="60"/>
                    </a:lnTo>
                    <a:lnTo>
                      <a:pt x="51" y="49"/>
                    </a:lnTo>
                    <a:lnTo>
                      <a:pt x="48" y="41"/>
                    </a:lnTo>
                    <a:lnTo>
                      <a:pt x="43" y="32"/>
                    </a:lnTo>
                    <a:lnTo>
                      <a:pt x="37" y="25"/>
                    </a:lnTo>
                    <a:lnTo>
                      <a:pt x="30" y="19"/>
                    </a:lnTo>
                    <a:lnTo>
                      <a:pt x="22" y="14"/>
                    </a:lnTo>
                    <a:lnTo>
                      <a:pt x="12" y="1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1" y="26"/>
                    </a:lnTo>
                    <a:lnTo>
                      <a:pt x="57" y="36"/>
                    </a:lnTo>
                    <a:lnTo>
                      <a:pt x="61" y="48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3" name="Freeform 207"/>
              <p:cNvSpPr>
                <a:spLocks/>
              </p:cNvSpPr>
              <p:nvPr/>
            </p:nvSpPr>
            <p:spPr bwMode="auto">
              <a:xfrm>
                <a:off x="4904" y="2293"/>
                <a:ext cx="43" cy="43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33 w 43"/>
                  <a:gd name="T5" fmla="*/ 43 h 43"/>
                  <a:gd name="T6" fmla="*/ 33 w 43"/>
                  <a:gd name="T7" fmla="*/ 43 h 43"/>
                  <a:gd name="T8" fmla="*/ 31 w 43"/>
                  <a:gd name="T9" fmla="*/ 36 h 43"/>
                  <a:gd name="T10" fmla="*/ 30 w 43"/>
                  <a:gd name="T11" fmla="*/ 30 h 43"/>
                  <a:gd name="T12" fmla="*/ 27 w 43"/>
                  <a:gd name="T13" fmla="*/ 24 h 43"/>
                  <a:gd name="T14" fmla="*/ 23 w 43"/>
                  <a:gd name="T15" fmla="*/ 20 h 43"/>
                  <a:gd name="T16" fmla="*/ 19 w 43"/>
                  <a:gd name="T17" fmla="*/ 16 h 43"/>
                  <a:gd name="T18" fmla="*/ 14 w 43"/>
                  <a:gd name="T19" fmla="*/ 13 h 43"/>
                  <a:gd name="T20" fmla="*/ 7 w 43"/>
                  <a:gd name="T21" fmla="*/ 12 h 43"/>
                  <a:gd name="T22" fmla="*/ 0 w 43"/>
                  <a:gd name="T23" fmla="*/ 10 h 43"/>
                  <a:gd name="T24" fmla="*/ 0 w 43"/>
                  <a:gd name="T25" fmla="*/ 10 h 43"/>
                  <a:gd name="T26" fmla="*/ 2 w 43"/>
                  <a:gd name="T27" fmla="*/ 0 h 43"/>
                  <a:gd name="T28" fmla="*/ 2 w 43"/>
                  <a:gd name="T29" fmla="*/ 0 h 43"/>
                  <a:gd name="T30" fmla="*/ 10 w 43"/>
                  <a:gd name="T31" fmla="*/ 2 h 43"/>
                  <a:gd name="T32" fmla="*/ 19 w 43"/>
                  <a:gd name="T33" fmla="*/ 5 h 43"/>
                  <a:gd name="T34" fmla="*/ 24 w 43"/>
                  <a:gd name="T35" fmla="*/ 9 h 43"/>
                  <a:gd name="T36" fmla="*/ 30 w 43"/>
                  <a:gd name="T37" fmla="*/ 13 h 43"/>
                  <a:gd name="T38" fmla="*/ 30 w 43"/>
                  <a:gd name="T39" fmla="*/ 13 h 43"/>
                  <a:gd name="T40" fmla="*/ 36 w 43"/>
                  <a:gd name="T41" fmla="*/ 19 h 43"/>
                  <a:gd name="T42" fmla="*/ 38 w 43"/>
                  <a:gd name="T43" fmla="*/ 26 h 43"/>
                  <a:gd name="T44" fmla="*/ 41 w 43"/>
                  <a:gd name="T45" fmla="*/ 33 h 43"/>
                  <a:gd name="T46" fmla="*/ 43 w 43"/>
                  <a:gd name="T47" fmla="*/ 43 h 43"/>
                  <a:gd name="T48" fmla="*/ 43 w 43"/>
                  <a:gd name="T49" fmla="*/ 43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43"/>
                  <a:gd name="T77" fmla="*/ 43 w 43"/>
                  <a:gd name="T78" fmla="*/ 43 h 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43">
                    <a:moveTo>
                      <a:pt x="43" y="43"/>
                    </a:moveTo>
                    <a:lnTo>
                      <a:pt x="43" y="43"/>
                    </a:lnTo>
                    <a:lnTo>
                      <a:pt x="33" y="43"/>
                    </a:lnTo>
                    <a:lnTo>
                      <a:pt x="31" y="36"/>
                    </a:lnTo>
                    <a:lnTo>
                      <a:pt x="30" y="30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9" y="16"/>
                    </a:lnTo>
                    <a:lnTo>
                      <a:pt x="14" y="13"/>
                    </a:lnTo>
                    <a:lnTo>
                      <a:pt x="7" y="1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19" y="5"/>
                    </a:lnTo>
                    <a:lnTo>
                      <a:pt x="24" y="9"/>
                    </a:lnTo>
                    <a:lnTo>
                      <a:pt x="30" y="13"/>
                    </a:lnTo>
                    <a:lnTo>
                      <a:pt x="36" y="19"/>
                    </a:lnTo>
                    <a:lnTo>
                      <a:pt x="38" y="26"/>
                    </a:lnTo>
                    <a:lnTo>
                      <a:pt x="41" y="3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4" name="Freeform 208"/>
              <p:cNvSpPr>
                <a:spLocks/>
              </p:cNvSpPr>
              <p:nvPr/>
            </p:nvSpPr>
            <p:spPr bwMode="auto">
              <a:xfrm>
                <a:off x="4906" y="2316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14 w 18"/>
                  <a:gd name="T5" fmla="*/ 1 h 20"/>
                  <a:gd name="T6" fmla="*/ 17 w 18"/>
                  <a:gd name="T7" fmla="*/ 4 h 20"/>
                  <a:gd name="T8" fmla="*/ 18 w 18"/>
                  <a:gd name="T9" fmla="*/ 8 h 20"/>
                  <a:gd name="T10" fmla="*/ 18 w 18"/>
                  <a:gd name="T11" fmla="*/ 14 h 20"/>
                  <a:gd name="T12" fmla="*/ 18 w 18"/>
                  <a:gd name="T13" fmla="*/ 14 h 20"/>
                  <a:gd name="T14" fmla="*/ 15 w 18"/>
                  <a:gd name="T15" fmla="*/ 15 h 20"/>
                  <a:gd name="T16" fmla="*/ 14 w 18"/>
                  <a:gd name="T17" fmla="*/ 18 h 20"/>
                  <a:gd name="T18" fmla="*/ 8 w 18"/>
                  <a:gd name="T19" fmla="*/ 20 h 20"/>
                  <a:gd name="T20" fmla="*/ 8 w 18"/>
                  <a:gd name="T21" fmla="*/ 20 h 20"/>
                  <a:gd name="T22" fmla="*/ 5 w 18"/>
                  <a:gd name="T23" fmla="*/ 18 h 20"/>
                  <a:gd name="T24" fmla="*/ 3 w 18"/>
                  <a:gd name="T25" fmla="*/ 17 h 20"/>
                  <a:gd name="T26" fmla="*/ 0 w 18"/>
                  <a:gd name="T27" fmla="*/ 14 h 20"/>
                  <a:gd name="T28" fmla="*/ 0 w 18"/>
                  <a:gd name="T29" fmla="*/ 11 h 20"/>
                  <a:gd name="T30" fmla="*/ 0 w 18"/>
                  <a:gd name="T31" fmla="*/ 11 h 20"/>
                  <a:gd name="T32" fmla="*/ 0 w 18"/>
                  <a:gd name="T33" fmla="*/ 7 h 20"/>
                  <a:gd name="T34" fmla="*/ 1 w 18"/>
                  <a:gd name="T35" fmla="*/ 4 h 20"/>
                  <a:gd name="T36" fmla="*/ 4 w 18"/>
                  <a:gd name="T37" fmla="*/ 1 h 20"/>
                  <a:gd name="T38" fmla="*/ 7 w 18"/>
                  <a:gd name="T39" fmla="*/ 0 h 20"/>
                  <a:gd name="T40" fmla="*/ 7 w 18"/>
                  <a:gd name="T41" fmla="*/ 0 h 20"/>
                  <a:gd name="T42" fmla="*/ 8 w 18"/>
                  <a:gd name="T43" fmla="*/ 0 h 20"/>
                  <a:gd name="T44" fmla="*/ 8 w 18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0"/>
                  <a:gd name="T71" fmla="*/ 18 w 18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5" name="Freeform 209"/>
              <p:cNvSpPr>
                <a:spLocks/>
              </p:cNvSpPr>
              <p:nvPr/>
            </p:nvSpPr>
            <p:spPr bwMode="auto">
              <a:xfrm>
                <a:off x="5201" y="2293"/>
                <a:ext cx="25" cy="43"/>
              </a:xfrm>
              <a:custGeom>
                <a:avLst/>
                <a:gdLst>
                  <a:gd name="T0" fmla="*/ 25 w 25"/>
                  <a:gd name="T1" fmla="*/ 43 h 43"/>
                  <a:gd name="T2" fmla="*/ 0 w 25"/>
                  <a:gd name="T3" fmla="*/ 43 h 43"/>
                  <a:gd name="T4" fmla="*/ 0 w 25"/>
                  <a:gd name="T5" fmla="*/ 40 h 43"/>
                  <a:gd name="T6" fmla="*/ 22 w 25"/>
                  <a:gd name="T7" fmla="*/ 40 h 43"/>
                  <a:gd name="T8" fmla="*/ 22 w 25"/>
                  <a:gd name="T9" fmla="*/ 3 h 43"/>
                  <a:gd name="T10" fmla="*/ 22 w 25"/>
                  <a:gd name="T11" fmla="*/ 0 h 43"/>
                  <a:gd name="T12" fmla="*/ 25 w 25"/>
                  <a:gd name="T13" fmla="*/ 0 h 43"/>
                  <a:gd name="T14" fmla="*/ 25 w 2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43"/>
                  <a:gd name="T26" fmla="*/ 25 w 2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43">
                    <a:moveTo>
                      <a:pt x="25" y="43"/>
                    </a:moveTo>
                    <a:lnTo>
                      <a:pt x="0" y="43"/>
                    </a:lnTo>
                    <a:lnTo>
                      <a:pt x="0" y="40"/>
                    </a:lnTo>
                    <a:lnTo>
                      <a:pt x="22" y="40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6" name="Freeform 210"/>
              <p:cNvSpPr>
                <a:spLocks/>
              </p:cNvSpPr>
              <p:nvPr/>
            </p:nvSpPr>
            <p:spPr bwMode="auto">
              <a:xfrm>
                <a:off x="5201" y="2299"/>
                <a:ext cx="20" cy="31"/>
              </a:xfrm>
              <a:custGeom>
                <a:avLst/>
                <a:gdLst>
                  <a:gd name="T0" fmla="*/ 20 w 20"/>
                  <a:gd name="T1" fmla="*/ 31 h 31"/>
                  <a:gd name="T2" fmla="*/ 0 w 20"/>
                  <a:gd name="T3" fmla="*/ 31 h 31"/>
                  <a:gd name="T4" fmla="*/ 0 w 20"/>
                  <a:gd name="T5" fmla="*/ 28 h 31"/>
                  <a:gd name="T6" fmla="*/ 7 w 20"/>
                  <a:gd name="T7" fmla="*/ 28 h 31"/>
                  <a:gd name="T8" fmla="*/ 7 w 20"/>
                  <a:gd name="T9" fmla="*/ 0 h 31"/>
                  <a:gd name="T10" fmla="*/ 20 w 20"/>
                  <a:gd name="T11" fmla="*/ 0 h 31"/>
                  <a:gd name="T12" fmla="*/ 20 w 20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1"/>
                  <a:gd name="T23" fmla="*/ 20 w 20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1">
                    <a:moveTo>
                      <a:pt x="20" y="31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7" name="Freeform 211"/>
              <p:cNvSpPr>
                <a:spLocks/>
              </p:cNvSpPr>
              <p:nvPr/>
            </p:nvSpPr>
            <p:spPr bwMode="auto">
              <a:xfrm>
                <a:off x="5201" y="2288"/>
                <a:ext cx="22" cy="8"/>
              </a:xfrm>
              <a:custGeom>
                <a:avLst/>
                <a:gdLst>
                  <a:gd name="T0" fmla="*/ 7 w 22"/>
                  <a:gd name="T1" fmla="*/ 8 h 8"/>
                  <a:gd name="T2" fmla="*/ 7 w 22"/>
                  <a:gd name="T3" fmla="*/ 8 h 8"/>
                  <a:gd name="T4" fmla="*/ 4 w 22"/>
                  <a:gd name="T5" fmla="*/ 5 h 8"/>
                  <a:gd name="T6" fmla="*/ 0 w 22"/>
                  <a:gd name="T7" fmla="*/ 4 h 8"/>
                  <a:gd name="T8" fmla="*/ 0 w 22"/>
                  <a:gd name="T9" fmla="*/ 0 h 8"/>
                  <a:gd name="T10" fmla="*/ 0 w 22"/>
                  <a:gd name="T11" fmla="*/ 0 h 8"/>
                  <a:gd name="T12" fmla="*/ 4 w 22"/>
                  <a:gd name="T13" fmla="*/ 3 h 8"/>
                  <a:gd name="T14" fmla="*/ 8 w 22"/>
                  <a:gd name="T15" fmla="*/ 5 h 8"/>
                  <a:gd name="T16" fmla="*/ 22 w 22"/>
                  <a:gd name="T17" fmla="*/ 5 h 8"/>
                  <a:gd name="T18" fmla="*/ 22 w 22"/>
                  <a:gd name="T19" fmla="*/ 8 h 8"/>
                  <a:gd name="T20" fmla="*/ 7 w 2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8"/>
                  <a:gd name="T35" fmla="*/ 22 w 2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8">
                    <a:moveTo>
                      <a:pt x="7" y="8"/>
                    </a:moveTo>
                    <a:lnTo>
                      <a:pt x="7" y="8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88" name="Rectangle 212"/>
              <p:cNvSpPr>
                <a:spLocks noChangeArrowheads="1"/>
              </p:cNvSpPr>
              <p:nvPr/>
            </p:nvSpPr>
            <p:spPr bwMode="auto">
              <a:xfrm>
                <a:off x="5206" y="2298"/>
                <a:ext cx="2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9" name="Freeform 213"/>
              <p:cNvSpPr>
                <a:spLocks/>
              </p:cNvSpPr>
              <p:nvPr/>
            </p:nvSpPr>
            <p:spPr bwMode="auto">
              <a:xfrm>
                <a:off x="5201" y="2292"/>
                <a:ext cx="22" cy="41"/>
              </a:xfrm>
              <a:custGeom>
                <a:avLst/>
                <a:gdLst>
                  <a:gd name="T0" fmla="*/ 22 w 22"/>
                  <a:gd name="T1" fmla="*/ 41 h 41"/>
                  <a:gd name="T2" fmla="*/ 0 w 22"/>
                  <a:gd name="T3" fmla="*/ 41 h 41"/>
                  <a:gd name="T4" fmla="*/ 0 w 22"/>
                  <a:gd name="T5" fmla="*/ 38 h 41"/>
                  <a:gd name="T6" fmla="*/ 20 w 22"/>
                  <a:gd name="T7" fmla="*/ 38 h 41"/>
                  <a:gd name="T8" fmla="*/ 20 w 22"/>
                  <a:gd name="T9" fmla="*/ 7 h 41"/>
                  <a:gd name="T10" fmla="*/ 7 w 22"/>
                  <a:gd name="T11" fmla="*/ 7 h 41"/>
                  <a:gd name="T12" fmla="*/ 7 w 22"/>
                  <a:gd name="T13" fmla="*/ 6 h 41"/>
                  <a:gd name="T14" fmla="*/ 5 w 22"/>
                  <a:gd name="T15" fmla="*/ 6 h 41"/>
                  <a:gd name="T16" fmla="*/ 5 w 22"/>
                  <a:gd name="T17" fmla="*/ 6 h 41"/>
                  <a:gd name="T18" fmla="*/ 5 w 22"/>
                  <a:gd name="T19" fmla="*/ 6 h 41"/>
                  <a:gd name="T20" fmla="*/ 0 w 22"/>
                  <a:gd name="T21" fmla="*/ 3 h 41"/>
                  <a:gd name="T22" fmla="*/ 0 w 22"/>
                  <a:gd name="T23" fmla="*/ 0 h 41"/>
                  <a:gd name="T24" fmla="*/ 0 w 22"/>
                  <a:gd name="T25" fmla="*/ 0 h 41"/>
                  <a:gd name="T26" fmla="*/ 4 w 22"/>
                  <a:gd name="T27" fmla="*/ 1 h 41"/>
                  <a:gd name="T28" fmla="*/ 7 w 22"/>
                  <a:gd name="T29" fmla="*/ 4 h 41"/>
                  <a:gd name="T30" fmla="*/ 22 w 22"/>
                  <a:gd name="T31" fmla="*/ 4 h 41"/>
                  <a:gd name="T32" fmla="*/ 22 w 22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1"/>
                  <a:gd name="T53" fmla="*/ 22 w 2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1">
                    <a:moveTo>
                      <a:pt x="22" y="41"/>
                    </a:moveTo>
                    <a:lnTo>
                      <a:pt x="0" y="41"/>
                    </a:lnTo>
                    <a:lnTo>
                      <a:pt x="0" y="38"/>
                    </a:lnTo>
                    <a:lnTo>
                      <a:pt x="20" y="38"/>
                    </a:lnTo>
                    <a:lnTo>
                      <a:pt x="20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22" y="4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0" name="Rectangle 214"/>
              <p:cNvSpPr>
                <a:spLocks noChangeArrowheads="1"/>
              </p:cNvSpPr>
              <p:nvPr/>
            </p:nvSpPr>
            <p:spPr bwMode="auto">
              <a:xfrm>
                <a:off x="5198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1" name="Rectangle 215"/>
              <p:cNvSpPr>
                <a:spLocks noChangeArrowheads="1"/>
              </p:cNvSpPr>
              <p:nvPr/>
            </p:nvSpPr>
            <p:spPr bwMode="auto">
              <a:xfrm>
                <a:off x="5198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2" name="Rectangle 216"/>
              <p:cNvSpPr>
                <a:spLocks noChangeArrowheads="1"/>
              </p:cNvSpPr>
              <p:nvPr/>
            </p:nvSpPr>
            <p:spPr bwMode="auto">
              <a:xfrm>
                <a:off x="5198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3" name="Freeform 217"/>
              <p:cNvSpPr>
                <a:spLocks/>
              </p:cNvSpPr>
              <p:nvPr/>
            </p:nvSpPr>
            <p:spPr bwMode="auto">
              <a:xfrm>
                <a:off x="5198" y="2305"/>
                <a:ext cx="3" cy="22"/>
              </a:xfrm>
              <a:custGeom>
                <a:avLst/>
                <a:gdLst>
                  <a:gd name="T0" fmla="*/ 0 w 3"/>
                  <a:gd name="T1" fmla="*/ 22 h 22"/>
                  <a:gd name="T2" fmla="*/ 0 w 3"/>
                  <a:gd name="T3" fmla="*/ 11 h 22"/>
                  <a:gd name="T4" fmla="*/ 3 w 3"/>
                  <a:gd name="T5" fmla="*/ 11 h 22"/>
                  <a:gd name="T6" fmla="*/ 3 w 3"/>
                  <a:gd name="T7" fmla="*/ 8 h 22"/>
                  <a:gd name="T8" fmla="*/ 3 w 3"/>
                  <a:gd name="T9" fmla="*/ 0 h 22"/>
                  <a:gd name="T10" fmla="*/ 3 w 3"/>
                  <a:gd name="T11" fmla="*/ 0 h 22"/>
                  <a:gd name="T12" fmla="*/ 3 w 3"/>
                  <a:gd name="T13" fmla="*/ 22 h 22"/>
                  <a:gd name="T14" fmla="*/ 0 w 3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2"/>
                  <a:gd name="T26" fmla="*/ 3 w 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2">
                    <a:moveTo>
                      <a:pt x="0" y="22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4" name="Freeform 218"/>
              <p:cNvSpPr>
                <a:spLocks/>
              </p:cNvSpPr>
              <p:nvPr/>
            </p:nvSpPr>
            <p:spPr bwMode="auto">
              <a:xfrm>
                <a:off x="5201" y="229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5 w 7"/>
                  <a:gd name="T3" fmla="*/ 0 h 29"/>
                  <a:gd name="T4" fmla="*/ 5 w 7"/>
                  <a:gd name="T5" fmla="*/ 1 h 29"/>
                  <a:gd name="T6" fmla="*/ 7 w 7"/>
                  <a:gd name="T7" fmla="*/ 1 h 29"/>
                  <a:gd name="T8" fmla="*/ 7 w 7"/>
                  <a:gd name="T9" fmla="*/ 29 h 29"/>
                  <a:gd name="T10" fmla="*/ 0 w 7"/>
                  <a:gd name="T11" fmla="*/ 29 h 29"/>
                  <a:gd name="T12" fmla="*/ 0 w 7"/>
                  <a:gd name="T13" fmla="*/ 7 h 29"/>
                  <a:gd name="T14" fmla="*/ 0 w 7"/>
                  <a:gd name="T15" fmla="*/ 7 h 29"/>
                  <a:gd name="T16" fmla="*/ 0 w 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5" name="Freeform 219"/>
              <p:cNvSpPr>
                <a:spLocks/>
              </p:cNvSpPr>
              <p:nvPr/>
            </p:nvSpPr>
            <p:spPr bwMode="auto">
              <a:xfrm>
                <a:off x="5201" y="22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6" name="Freeform 220"/>
              <p:cNvSpPr>
                <a:spLocks/>
              </p:cNvSpPr>
              <p:nvPr/>
            </p:nvSpPr>
            <p:spPr bwMode="auto">
              <a:xfrm>
                <a:off x="5198" y="2293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3 w 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7" name="Freeform 221"/>
              <p:cNvSpPr>
                <a:spLocks/>
              </p:cNvSpPr>
              <p:nvPr/>
            </p:nvSpPr>
            <p:spPr bwMode="auto">
              <a:xfrm>
                <a:off x="5198" y="2291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3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8" name="Freeform 222"/>
              <p:cNvSpPr>
                <a:spLocks/>
              </p:cNvSpPr>
              <p:nvPr/>
            </p:nvSpPr>
            <p:spPr bwMode="auto">
              <a:xfrm>
                <a:off x="5198" y="228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  <a:gd name="T10" fmla="*/ 0 w 3"/>
                  <a:gd name="T11" fmla="*/ 0 h 4"/>
                  <a:gd name="T12" fmla="*/ 3 w 3"/>
                  <a:gd name="T13" fmla="*/ 0 h 4"/>
                  <a:gd name="T14" fmla="*/ 3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99" name="Rectangle 223"/>
              <p:cNvSpPr>
                <a:spLocks noChangeArrowheads="1"/>
              </p:cNvSpPr>
              <p:nvPr/>
            </p:nvSpPr>
            <p:spPr bwMode="auto">
              <a:xfrm>
                <a:off x="5195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0" name="Rectangle 224"/>
              <p:cNvSpPr>
                <a:spLocks noChangeArrowheads="1"/>
              </p:cNvSpPr>
              <p:nvPr/>
            </p:nvSpPr>
            <p:spPr bwMode="auto">
              <a:xfrm>
                <a:off x="5195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1" name="Rectangle 225"/>
              <p:cNvSpPr>
                <a:spLocks noChangeArrowheads="1"/>
              </p:cNvSpPr>
              <p:nvPr/>
            </p:nvSpPr>
            <p:spPr bwMode="auto">
              <a:xfrm>
                <a:off x="5195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2" name="Freeform 226"/>
              <p:cNvSpPr>
                <a:spLocks/>
              </p:cNvSpPr>
              <p:nvPr/>
            </p:nvSpPr>
            <p:spPr bwMode="auto">
              <a:xfrm>
                <a:off x="5195" y="230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9 h 9"/>
                  <a:gd name="T4" fmla="*/ 0 w 3"/>
                  <a:gd name="T5" fmla="*/ 6 h 9"/>
                  <a:gd name="T6" fmla="*/ 3 w 3"/>
                  <a:gd name="T7" fmla="*/ 6 h 9"/>
                  <a:gd name="T8" fmla="*/ 3 w 3"/>
                  <a:gd name="T9" fmla="*/ 3 h 9"/>
                  <a:gd name="T10" fmla="*/ 3 w 3"/>
                  <a:gd name="T11" fmla="*/ 0 h 9"/>
                  <a:gd name="T12" fmla="*/ 3 w 3"/>
                  <a:gd name="T13" fmla="*/ 0 h 9"/>
                  <a:gd name="T14" fmla="*/ 3 w 3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3" name="Freeform 227"/>
              <p:cNvSpPr>
                <a:spLocks/>
              </p:cNvSpPr>
              <p:nvPr/>
            </p:nvSpPr>
            <p:spPr bwMode="auto">
              <a:xfrm>
                <a:off x="5198" y="2305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3 w 3"/>
                  <a:gd name="T5" fmla="*/ 8 h 11"/>
                  <a:gd name="T6" fmla="*/ 3 w 3"/>
                  <a:gd name="T7" fmla="*/ 11 h 11"/>
                  <a:gd name="T8" fmla="*/ 0 w 3"/>
                  <a:gd name="T9" fmla="*/ 11 h 11"/>
                  <a:gd name="T10" fmla="*/ 0 w 3"/>
                  <a:gd name="T11" fmla="*/ 2 h 11"/>
                  <a:gd name="T12" fmla="*/ 0 w 3"/>
                  <a:gd name="T13" fmla="*/ 2 h 11"/>
                  <a:gd name="T14" fmla="*/ 0 w 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4" name="Rectangle 228"/>
              <p:cNvSpPr>
                <a:spLocks noChangeArrowheads="1"/>
              </p:cNvSpPr>
              <p:nvPr/>
            </p:nvSpPr>
            <p:spPr bwMode="auto">
              <a:xfrm>
                <a:off x="5198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5" name="Rectangle 229"/>
              <p:cNvSpPr>
                <a:spLocks noChangeArrowheads="1"/>
              </p:cNvSpPr>
              <p:nvPr/>
            </p:nvSpPr>
            <p:spPr bwMode="auto">
              <a:xfrm>
                <a:off x="5195" y="2305"/>
                <a:ext cx="3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6" name="Rectangle 230"/>
              <p:cNvSpPr>
                <a:spLocks noChangeArrowheads="1"/>
              </p:cNvSpPr>
              <p:nvPr/>
            </p:nvSpPr>
            <p:spPr bwMode="auto">
              <a:xfrm>
                <a:off x="5195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7" name="Freeform 231"/>
              <p:cNvSpPr>
                <a:spLocks/>
              </p:cNvSpPr>
              <p:nvPr/>
            </p:nvSpPr>
            <p:spPr bwMode="auto">
              <a:xfrm>
                <a:off x="5195" y="2291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8" name="Freeform 232"/>
              <p:cNvSpPr>
                <a:spLocks/>
              </p:cNvSpPr>
              <p:nvPr/>
            </p:nvSpPr>
            <p:spPr bwMode="auto">
              <a:xfrm>
                <a:off x="5195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09" name="Freeform 233"/>
              <p:cNvSpPr>
                <a:spLocks/>
              </p:cNvSpPr>
              <p:nvPr/>
            </p:nvSpPr>
            <p:spPr bwMode="auto">
              <a:xfrm>
                <a:off x="5195" y="229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5 h 5"/>
                  <a:gd name="T8" fmla="*/ 0 w 3"/>
                  <a:gd name="T9" fmla="*/ 5 h 5"/>
                  <a:gd name="T10" fmla="*/ 0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0" name="Rectangle 234"/>
              <p:cNvSpPr>
                <a:spLocks noChangeArrowheads="1"/>
              </p:cNvSpPr>
              <p:nvPr/>
            </p:nvSpPr>
            <p:spPr bwMode="auto">
              <a:xfrm>
                <a:off x="5195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1" name="Rectangle 235"/>
              <p:cNvSpPr>
                <a:spLocks noChangeArrowheads="1"/>
              </p:cNvSpPr>
              <p:nvPr/>
            </p:nvSpPr>
            <p:spPr bwMode="auto">
              <a:xfrm>
                <a:off x="5187" y="2333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2" name="Rectangle 236"/>
              <p:cNvSpPr>
                <a:spLocks noChangeArrowheads="1"/>
              </p:cNvSpPr>
              <p:nvPr/>
            </p:nvSpPr>
            <p:spPr bwMode="auto">
              <a:xfrm>
                <a:off x="5187" y="2330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3" name="Rectangle 237"/>
              <p:cNvSpPr>
                <a:spLocks noChangeArrowheads="1"/>
              </p:cNvSpPr>
              <p:nvPr/>
            </p:nvSpPr>
            <p:spPr bwMode="auto">
              <a:xfrm>
                <a:off x="5187" y="2327"/>
                <a:ext cx="8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4" name="Freeform 238"/>
              <p:cNvSpPr>
                <a:spLocks/>
              </p:cNvSpPr>
              <p:nvPr/>
            </p:nvSpPr>
            <p:spPr bwMode="auto">
              <a:xfrm>
                <a:off x="5157" y="2310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38 w 38"/>
                  <a:gd name="T5" fmla="*/ 0 h 3"/>
                  <a:gd name="T6" fmla="*/ 38 w 38"/>
                  <a:gd name="T7" fmla="*/ 3 h 3"/>
                  <a:gd name="T8" fmla="*/ 0 w 38"/>
                  <a:gd name="T9" fmla="*/ 3 h 3"/>
                  <a:gd name="T10" fmla="*/ 0 w 38"/>
                  <a:gd name="T11" fmla="*/ 0 h 3"/>
                  <a:gd name="T12" fmla="*/ 38 w 3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5" name="Freeform 239"/>
              <p:cNvSpPr>
                <a:spLocks/>
              </p:cNvSpPr>
              <p:nvPr/>
            </p:nvSpPr>
            <p:spPr bwMode="auto">
              <a:xfrm>
                <a:off x="5195" y="230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0 h 6"/>
                  <a:gd name="T12" fmla="*/ 3 w 3"/>
                  <a:gd name="T13" fmla="*/ 0 h 6"/>
                  <a:gd name="T14" fmla="*/ 3 w 3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16" name="Rectangle 240"/>
              <p:cNvSpPr>
                <a:spLocks noChangeArrowheads="1"/>
              </p:cNvSpPr>
              <p:nvPr/>
            </p:nvSpPr>
            <p:spPr bwMode="auto">
              <a:xfrm>
                <a:off x="5157" y="2310"/>
                <a:ext cx="38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7" name="Rectangle 241"/>
              <p:cNvSpPr>
                <a:spLocks noChangeArrowheads="1"/>
              </p:cNvSpPr>
              <p:nvPr/>
            </p:nvSpPr>
            <p:spPr bwMode="auto">
              <a:xfrm>
                <a:off x="5157" y="2305"/>
                <a:ext cx="38" cy="2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8" name="Rectangle 242"/>
              <p:cNvSpPr>
                <a:spLocks noChangeArrowheads="1"/>
              </p:cNvSpPr>
              <p:nvPr/>
            </p:nvSpPr>
            <p:spPr bwMode="auto">
              <a:xfrm>
                <a:off x="5157" y="2298"/>
                <a:ext cx="38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9" name="Freeform 243"/>
              <p:cNvSpPr>
                <a:spLocks/>
              </p:cNvSpPr>
              <p:nvPr/>
            </p:nvSpPr>
            <p:spPr bwMode="auto">
              <a:xfrm>
                <a:off x="5157" y="2267"/>
                <a:ext cx="38" cy="21"/>
              </a:xfrm>
              <a:custGeom>
                <a:avLst/>
                <a:gdLst>
                  <a:gd name="T0" fmla="*/ 38 w 38"/>
                  <a:gd name="T1" fmla="*/ 0 h 21"/>
                  <a:gd name="T2" fmla="*/ 38 w 38"/>
                  <a:gd name="T3" fmla="*/ 21 h 21"/>
                  <a:gd name="T4" fmla="*/ 38 w 38"/>
                  <a:gd name="T5" fmla="*/ 21 h 21"/>
                  <a:gd name="T6" fmla="*/ 35 w 38"/>
                  <a:gd name="T7" fmla="*/ 21 h 21"/>
                  <a:gd name="T8" fmla="*/ 5 w 38"/>
                  <a:gd name="T9" fmla="*/ 21 h 21"/>
                  <a:gd name="T10" fmla="*/ 5 w 38"/>
                  <a:gd name="T11" fmla="*/ 21 h 21"/>
                  <a:gd name="T12" fmla="*/ 0 w 38"/>
                  <a:gd name="T13" fmla="*/ 21 h 21"/>
                  <a:gd name="T14" fmla="*/ 0 w 38"/>
                  <a:gd name="T15" fmla="*/ 0 h 21"/>
                  <a:gd name="T16" fmla="*/ 38 w 38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1"/>
                  <a:gd name="T29" fmla="*/ 38 w 3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35" y="21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20" name="Rectangle 244"/>
              <p:cNvSpPr>
                <a:spLocks noChangeArrowheads="1"/>
              </p:cNvSpPr>
              <p:nvPr/>
            </p:nvSpPr>
            <p:spPr bwMode="auto">
              <a:xfrm>
                <a:off x="5157" y="2313"/>
                <a:ext cx="38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1" name="Rectangle 245"/>
              <p:cNvSpPr>
                <a:spLocks noChangeArrowheads="1"/>
              </p:cNvSpPr>
              <p:nvPr/>
            </p:nvSpPr>
            <p:spPr bwMode="auto">
              <a:xfrm>
                <a:off x="5177" y="2336"/>
                <a:ext cx="10" cy="4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2" name="Rectangle 246"/>
              <p:cNvSpPr>
                <a:spLocks noChangeArrowheads="1"/>
              </p:cNvSpPr>
              <p:nvPr/>
            </p:nvSpPr>
            <p:spPr bwMode="auto">
              <a:xfrm>
                <a:off x="5177" y="2333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3" name="Rectangle 247"/>
              <p:cNvSpPr>
                <a:spLocks noChangeArrowheads="1"/>
              </p:cNvSpPr>
              <p:nvPr/>
            </p:nvSpPr>
            <p:spPr bwMode="auto">
              <a:xfrm>
                <a:off x="5177" y="2330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4" name="Rectangle 248"/>
              <p:cNvSpPr>
                <a:spLocks noChangeArrowheads="1"/>
              </p:cNvSpPr>
              <p:nvPr/>
            </p:nvSpPr>
            <p:spPr bwMode="auto">
              <a:xfrm>
                <a:off x="5177" y="2327"/>
                <a:ext cx="10" cy="3"/>
              </a:xfrm>
              <a:prstGeom prst="rect">
                <a:avLst/>
              </a:prstGeom>
              <a:solidFill>
                <a:srgbClr val="00A55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5" name="Rectangle 249"/>
              <p:cNvSpPr>
                <a:spLocks noChangeArrowheads="1"/>
              </p:cNvSpPr>
              <p:nvPr/>
            </p:nvSpPr>
            <p:spPr bwMode="auto">
              <a:xfrm>
                <a:off x="5177" y="2323"/>
                <a:ext cx="10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6" name="Rectangle 250"/>
              <p:cNvSpPr>
                <a:spLocks noChangeArrowheads="1"/>
              </p:cNvSpPr>
              <p:nvPr/>
            </p:nvSpPr>
            <p:spPr bwMode="auto">
              <a:xfrm>
                <a:off x="5173" y="2333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7" name="Rectangle 251"/>
              <p:cNvSpPr>
                <a:spLocks noChangeArrowheads="1"/>
              </p:cNvSpPr>
              <p:nvPr/>
            </p:nvSpPr>
            <p:spPr bwMode="auto">
              <a:xfrm>
                <a:off x="5173" y="2330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8" name="Rectangle 252"/>
              <p:cNvSpPr>
                <a:spLocks noChangeArrowheads="1"/>
              </p:cNvSpPr>
              <p:nvPr/>
            </p:nvSpPr>
            <p:spPr bwMode="auto">
              <a:xfrm>
                <a:off x="5173" y="2327"/>
                <a:ext cx="4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9" name="Rectangle 253"/>
              <p:cNvSpPr>
                <a:spLocks noChangeArrowheads="1"/>
              </p:cNvSpPr>
              <p:nvPr/>
            </p:nvSpPr>
            <p:spPr bwMode="auto">
              <a:xfrm>
                <a:off x="5164" y="2336"/>
                <a:ext cx="9" cy="4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0" name="Rectangle 254"/>
              <p:cNvSpPr>
                <a:spLocks noChangeArrowheads="1"/>
              </p:cNvSpPr>
              <p:nvPr/>
            </p:nvSpPr>
            <p:spPr bwMode="auto">
              <a:xfrm>
                <a:off x="5164" y="2333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1" name="Rectangle 255"/>
              <p:cNvSpPr>
                <a:spLocks noChangeArrowheads="1"/>
              </p:cNvSpPr>
              <p:nvPr/>
            </p:nvSpPr>
            <p:spPr bwMode="auto">
              <a:xfrm>
                <a:off x="5164" y="2330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2" name="Rectangle 256"/>
              <p:cNvSpPr>
                <a:spLocks noChangeArrowheads="1"/>
              </p:cNvSpPr>
              <p:nvPr/>
            </p:nvSpPr>
            <p:spPr bwMode="auto">
              <a:xfrm>
                <a:off x="5164" y="2327"/>
                <a:ext cx="9" cy="3"/>
              </a:xfrm>
              <a:prstGeom prst="rect">
                <a:avLst/>
              </a:prstGeom>
              <a:solidFill>
                <a:srgbClr val="00AD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3" name="Rectangle 257"/>
              <p:cNvSpPr>
                <a:spLocks noChangeArrowheads="1"/>
              </p:cNvSpPr>
              <p:nvPr/>
            </p:nvSpPr>
            <p:spPr bwMode="auto">
              <a:xfrm>
                <a:off x="5164" y="2323"/>
                <a:ext cx="9" cy="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4" name="Rectangle 258"/>
              <p:cNvSpPr>
                <a:spLocks noChangeArrowheads="1"/>
              </p:cNvSpPr>
              <p:nvPr/>
            </p:nvSpPr>
            <p:spPr bwMode="auto">
              <a:xfrm>
                <a:off x="5157" y="2333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5" name="Rectangle 259"/>
              <p:cNvSpPr>
                <a:spLocks noChangeArrowheads="1"/>
              </p:cNvSpPr>
              <p:nvPr/>
            </p:nvSpPr>
            <p:spPr bwMode="auto">
              <a:xfrm>
                <a:off x="5157" y="2330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6" name="Rectangle 260"/>
              <p:cNvSpPr>
                <a:spLocks noChangeArrowheads="1"/>
              </p:cNvSpPr>
              <p:nvPr/>
            </p:nvSpPr>
            <p:spPr bwMode="auto">
              <a:xfrm>
                <a:off x="5157" y="2327"/>
                <a:ext cx="7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7" name="Freeform 261"/>
              <p:cNvSpPr>
                <a:spLocks/>
              </p:cNvSpPr>
              <p:nvPr/>
            </p:nvSpPr>
            <p:spPr bwMode="auto">
              <a:xfrm>
                <a:off x="5157" y="2316"/>
                <a:ext cx="38" cy="11"/>
              </a:xfrm>
              <a:custGeom>
                <a:avLst/>
                <a:gdLst>
                  <a:gd name="T0" fmla="*/ 20 w 38"/>
                  <a:gd name="T1" fmla="*/ 7 h 11"/>
                  <a:gd name="T2" fmla="*/ 20 w 38"/>
                  <a:gd name="T3" fmla="*/ 11 h 11"/>
                  <a:gd name="T4" fmla="*/ 16 w 38"/>
                  <a:gd name="T5" fmla="*/ 11 h 11"/>
                  <a:gd name="T6" fmla="*/ 16 w 38"/>
                  <a:gd name="T7" fmla="*/ 7 h 11"/>
                  <a:gd name="T8" fmla="*/ 7 w 38"/>
                  <a:gd name="T9" fmla="*/ 7 h 11"/>
                  <a:gd name="T10" fmla="*/ 7 w 38"/>
                  <a:gd name="T11" fmla="*/ 11 h 11"/>
                  <a:gd name="T12" fmla="*/ 0 w 38"/>
                  <a:gd name="T13" fmla="*/ 11 h 11"/>
                  <a:gd name="T14" fmla="*/ 0 w 38"/>
                  <a:gd name="T15" fmla="*/ 0 h 11"/>
                  <a:gd name="T16" fmla="*/ 38 w 38"/>
                  <a:gd name="T17" fmla="*/ 0 h 11"/>
                  <a:gd name="T18" fmla="*/ 38 w 38"/>
                  <a:gd name="T19" fmla="*/ 11 h 11"/>
                  <a:gd name="T20" fmla="*/ 30 w 38"/>
                  <a:gd name="T21" fmla="*/ 11 h 11"/>
                  <a:gd name="T22" fmla="*/ 30 w 38"/>
                  <a:gd name="T23" fmla="*/ 7 h 11"/>
                  <a:gd name="T24" fmla="*/ 20 w 38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1"/>
                  <a:gd name="T41" fmla="*/ 38 w 3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1">
                    <a:moveTo>
                      <a:pt x="20" y="7"/>
                    </a:moveTo>
                    <a:lnTo>
                      <a:pt x="20" y="11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8" name="Freeform 262"/>
              <p:cNvSpPr>
                <a:spLocks/>
              </p:cNvSpPr>
              <p:nvPr/>
            </p:nvSpPr>
            <p:spPr bwMode="auto">
              <a:xfrm>
                <a:off x="5157" y="2336"/>
                <a:ext cx="38" cy="8"/>
              </a:xfrm>
              <a:custGeom>
                <a:avLst/>
                <a:gdLst>
                  <a:gd name="T0" fmla="*/ 38 w 38"/>
                  <a:gd name="T1" fmla="*/ 8 h 8"/>
                  <a:gd name="T2" fmla="*/ 0 w 38"/>
                  <a:gd name="T3" fmla="*/ 8 h 8"/>
                  <a:gd name="T4" fmla="*/ 0 w 38"/>
                  <a:gd name="T5" fmla="*/ 0 h 8"/>
                  <a:gd name="T6" fmla="*/ 7 w 38"/>
                  <a:gd name="T7" fmla="*/ 0 h 8"/>
                  <a:gd name="T8" fmla="*/ 7 w 38"/>
                  <a:gd name="T9" fmla="*/ 4 h 8"/>
                  <a:gd name="T10" fmla="*/ 16 w 38"/>
                  <a:gd name="T11" fmla="*/ 4 h 8"/>
                  <a:gd name="T12" fmla="*/ 16 w 38"/>
                  <a:gd name="T13" fmla="*/ 0 h 8"/>
                  <a:gd name="T14" fmla="*/ 20 w 38"/>
                  <a:gd name="T15" fmla="*/ 0 h 8"/>
                  <a:gd name="T16" fmla="*/ 20 w 38"/>
                  <a:gd name="T17" fmla="*/ 4 h 8"/>
                  <a:gd name="T18" fmla="*/ 30 w 38"/>
                  <a:gd name="T19" fmla="*/ 4 h 8"/>
                  <a:gd name="T20" fmla="*/ 30 w 38"/>
                  <a:gd name="T21" fmla="*/ 0 h 8"/>
                  <a:gd name="T22" fmla="*/ 38 w 38"/>
                  <a:gd name="T23" fmla="*/ 0 h 8"/>
                  <a:gd name="T24" fmla="*/ 38 w 3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8"/>
                  <a:gd name="T41" fmla="*/ 38 w 3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8">
                    <a:moveTo>
                      <a:pt x="3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39" name="Freeform 263"/>
              <p:cNvSpPr>
                <a:spLocks/>
              </p:cNvSpPr>
              <p:nvPr/>
            </p:nvSpPr>
            <p:spPr bwMode="auto">
              <a:xfrm>
                <a:off x="5157" y="2293"/>
                <a:ext cx="38" cy="5"/>
              </a:xfrm>
              <a:custGeom>
                <a:avLst/>
                <a:gdLst>
                  <a:gd name="T0" fmla="*/ 38 w 38"/>
                  <a:gd name="T1" fmla="*/ 5 h 5"/>
                  <a:gd name="T2" fmla="*/ 0 w 38"/>
                  <a:gd name="T3" fmla="*/ 5 h 5"/>
                  <a:gd name="T4" fmla="*/ 0 w 38"/>
                  <a:gd name="T5" fmla="*/ 0 h 5"/>
                  <a:gd name="T6" fmla="*/ 0 w 38"/>
                  <a:gd name="T7" fmla="*/ 0 h 5"/>
                  <a:gd name="T8" fmla="*/ 5 w 38"/>
                  <a:gd name="T9" fmla="*/ 0 h 5"/>
                  <a:gd name="T10" fmla="*/ 35 w 38"/>
                  <a:gd name="T11" fmla="*/ 0 h 5"/>
                  <a:gd name="T12" fmla="*/ 35 w 38"/>
                  <a:gd name="T13" fmla="*/ 0 h 5"/>
                  <a:gd name="T14" fmla="*/ 38 w 38"/>
                  <a:gd name="T15" fmla="*/ 0 h 5"/>
                  <a:gd name="T16" fmla="*/ 38 w 3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5"/>
                  <a:gd name="T29" fmla="*/ 38 w 3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5">
                    <a:moveTo>
                      <a:pt x="3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0" name="Freeform 264"/>
              <p:cNvSpPr>
                <a:spLocks/>
              </p:cNvSpPr>
              <p:nvPr/>
            </p:nvSpPr>
            <p:spPr bwMode="auto">
              <a:xfrm>
                <a:off x="5157" y="2288"/>
                <a:ext cx="38" cy="3"/>
              </a:xfrm>
              <a:custGeom>
                <a:avLst/>
                <a:gdLst>
                  <a:gd name="T0" fmla="*/ 5 w 38"/>
                  <a:gd name="T1" fmla="*/ 3 h 3"/>
                  <a:gd name="T2" fmla="*/ 5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0 w 38"/>
                  <a:gd name="T9" fmla="*/ 0 h 3"/>
                  <a:gd name="T10" fmla="*/ 5 w 38"/>
                  <a:gd name="T11" fmla="*/ 0 h 3"/>
                  <a:gd name="T12" fmla="*/ 35 w 38"/>
                  <a:gd name="T13" fmla="*/ 0 h 3"/>
                  <a:gd name="T14" fmla="*/ 35 w 38"/>
                  <a:gd name="T15" fmla="*/ 0 h 3"/>
                  <a:gd name="T16" fmla="*/ 38 w 38"/>
                  <a:gd name="T17" fmla="*/ 0 h 3"/>
                  <a:gd name="T18" fmla="*/ 38 w 38"/>
                  <a:gd name="T19" fmla="*/ 3 h 3"/>
                  <a:gd name="T20" fmla="*/ 38 w 38"/>
                  <a:gd name="T21" fmla="*/ 3 h 3"/>
                  <a:gd name="T22" fmla="*/ 35 w 38"/>
                  <a:gd name="T23" fmla="*/ 3 h 3"/>
                  <a:gd name="T24" fmla="*/ 5 w 38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3"/>
                  <a:gd name="T41" fmla="*/ 38 w 3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3">
                    <a:moveTo>
                      <a:pt x="5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1" name="Freeform 265"/>
              <p:cNvSpPr>
                <a:spLocks/>
              </p:cNvSpPr>
              <p:nvPr/>
            </p:nvSpPr>
            <p:spPr bwMode="auto">
              <a:xfrm>
                <a:off x="5157" y="2291"/>
                <a:ext cx="38" cy="2"/>
              </a:xfrm>
              <a:custGeom>
                <a:avLst/>
                <a:gdLst>
                  <a:gd name="T0" fmla="*/ 5 w 38"/>
                  <a:gd name="T1" fmla="*/ 2 h 2"/>
                  <a:gd name="T2" fmla="*/ 5 w 38"/>
                  <a:gd name="T3" fmla="*/ 2 h 2"/>
                  <a:gd name="T4" fmla="*/ 0 w 38"/>
                  <a:gd name="T5" fmla="*/ 2 h 2"/>
                  <a:gd name="T6" fmla="*/ 0 w 38"/>
                  <a:gd name="T7" fmla="*/ 0 h 2"/>
                  <a:gd name="T8" fmla="*/ 0 w 38"/>
                  <a:gd name="T9" fmla="*/ 0 h 2"/>
                  <a:gd name="T10" fmla="*/ 5 w 38"/>
                  <a:gd name="T11" fmla="*/ 0 h 2"/>
                  <a:gd name="T12" fmla="*/ 35 w 38"/>
                  <a:gd name="T13" fmla="*/ 0 h 2"/>
                  <a:gd name="T14" fmla="*/ 35 w 38"/>
                  <a:gd name="T15" fmla="*/ 0 h 2"/>
                  <a:gd name="T16" fmla="*/ 38 w 38"/>
                  <a:gd name="T17" fmla="*/ 0 h 2"/>
                  <a:gd name="T18" fmla="*/ 38 w 38"/>
                  <a:gd name="T19" fmla="*/ 2 h 2"/>
                  <a:gd name="T20" fmla="*/ 38 w 38"/>
                  <a:gd name="T21" fmla="*/ 2 h 2"/>
                  <a:gd name="T22" fmla="*/ 35 w 38"/>
                  <a:gd name="T23" fmla="*/ 2 h 2"/>
                  <a:gd name="T24" fmla="*/ 5 w 38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"/>
                  <a:gd name="T41" fmla="*/ 38 w 3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">
                    <a:moveTo>
                      <a:pt x="5" y="2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2" name="Freeform 266"/>
              <p:cNvSpPr>
                <a:spLocks/>
              </p:cNvSpPr>
              <p:nvPr/>
            </p:nvSpPr>
            <p:spPr bwMode="auto">
              <a:xfrm>
                <a:off x="5154" y="2336"/>
                <a:ext cx="44" cy="11"/>
              </a:xfrm>
              <a:custGeom>
                <a:avLst/>
                <a:gdLst>
                  <a:gd name="T0" fmla="*/ 0 w 44"/>
                  <a:gd name="T1" fmla="*/ 11 h 11"/>
                  <a:gd name="T2" fmla="*/ 0 w 44"/>
                  <a:gd name="T3" fmla="*/ 0 h 11"/>
                  <a:gd name="T4" fmla="*/ 3 w 44"/>
                  <a:gd name="T5" fmla="*/ 0 h 11"/>
                  <a:gd name="T6" fmla="*/ 3 w 44"/>
                  <a:gd name="T7" fmla="*/ 8 h 11"/>
                  <a:gd name="T8" fmla="*/ 41 w 44"/>
                  <a:gd name="T9" fmla="*/ 8 h 11"/>
                  <a:gd name="T10" fmla="*/ 41 w 44"/>
                  <a:gd name="T11" fmla="*/ 0 h 11"/>
                  <a:gd name="T12" fmla="*/ 44 w 44"/>
                  <a:gd name="T13" fmla="*/ 0 h 11"/>
                  <a:gd name="T14" fmla="*/ 44 w 44"/>
                  <a:gd name="T15" fmla="*/ 8 h 11"/>
                  <a:gd name="T16" fmla="*/ 44 w 44"/>
                  <a:gd name="T17" fmla="*/ 11 h 11"/>
                  <a:gd name="T18" fmla="*/ 0 w 44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0" y="1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3" name="Rectangle 267"/>
              <p:cNvSpPr>
                <a:spLocks noChangeArrowheads="1"/>
              </p:cNvSpPr>
              <p:nvPr/>
            </p:nvSpPr>
            <p:spPr bwMode="auto">
              <a:xfrm>
                <a:off x="5154" y="2333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4" name="Rectangle 268"/>
              <p:cNvSpPr>
                <a:spLocks noChangeArrowheads="1"/>
              </p:cNvSpPr>
              <p:nvPr/>
            </p:nvSpPr>
            <p:spPr bwMode="auto">
              <a:xfrm>
                <a:off x="5154" y="2330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5" name="Rectangle 269"/>
              <p:cNvSpPr>
                <a:spLocks noChangeArrowheads="1"/>
              </p:cNvSpPr>
              <p:nvPr/>
            </p:nvSpPr>
            <p:spPr bwMode="auto">
              <a:xfrm>
                <a:off x="5154" y="2327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6" name="Rectangle 270"/>
              <p:cNvSpPr>
                <a:spLocks noChangeArrowheads="1"/>
              </p:cNvSpPr>
              <p:nvPr/>
            </p:nvSpPr>
            <p:spPr bwMode="auto">
              <a:xfrm>
                <a:off x="5154" y="2316"/>
                <a:ext cx="3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7" name="Rectangle 271"/>
              <p:cNvSpPr>
                <a:spLocks noChangeArrowheads="1"/>
              </p:cNvSpPr>
              <p:nvPr/>
            </p:nvSpPr>
            <p:spPr bwMode="auto">
              <a:xfrm>
                <a:off x="5154" y="2313"/>
                <a:ext cx="3" cy="3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8" name="Freeform 272"/>
              <p:cNvSpPr>
                <a:spLocks/>
              </p:cNvSpPr>
              <p:nvPr/>
            </p:nvSpPr>
            <p:spPr bwMode="auto">
              <a:xfrm>
                <a:off x="5157" y="2307"/>
                <a:ext cx="38" cy="3"/>
              </a:xfrm>
              <a:custGeom>
                <a:avLst/>
                <a:gdLst>
                  <a:gd name="T0" fmla="*/ 0 w 38"/>
                  <a:gd name="T1" fmla="*/ 3 h 3"/>
                  <a:gd name="T2" fmla="*/ 0 w 38"/>
                  <a:gd name="T3" fmla="*/ 3 h 3"/>
                  <a:gd name="T4" fmla="*/ 0 w 38"/>
                  <a:gd name="T5" fmla="*/ 3 h 3"/>
                  <a:gd name="T6" fmla="*/ 0 w 38"/>
                  <a:gd name="T7" fmla="*/ 0 h 3"/>
                  <a:gd name="T8" fmla="*/ 38 w 38"/>
                  <a:gd name="T9" fmla="*/ 0 h 3"/>
                  <a:gd name="T10" fmla="*/ 38 w 38"/>
                  <a:gd name="T11" fmla="*/ 3 h 3"/>
                  <a:gd name="T12" fmla="*/ 0 w 3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"/>
                  <a:gd name="T23" fmla="*/ 38 w 3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49" name="Freeform 273"/>
              <p:cNvSpPr>
                <a:spLocks/>
              </p:cNvSpPr>
              <p:nvPr/>
            </p:nvSpPr>
            <p:spPr bwMode="auto">
              <a:xfrm>
                <a:off x="5154" y="230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6 h 6"/>
                  <a:gd name="T4" fmla="*/ 0 w 3"/>
                  <a:gd name="T5" fmla="*/ 0 h 6"/>
                  <a:gd name="T6" fmla="*/ 3 w 3"/>
                  <a:gd name="T7" fmla="*/ 0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0" name="Rectangle 274"/>
              <p:cNvSpPr>
                <a:spLocks noChangeArrowheads="1"/>
              </p:cNvSpPr>
              <p:nvPr/>
            </p:nvSpPr>
            <p:spPr bwMode="auto">
              <a:xfrm>
                <a:off x="5154" y="2298"/>
                <a:ext cx="3" cy="7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1" name="Freeform 275"/>
              <p:cNvSpPr>
                <a:spLocks/>
              </p:cNvSpPr>
              <p:nvPr/>
            </p:nvSpPr>
            <p:spPr bwMode="auto">
              <a:xfrm>
                <a:off x="5154" y="229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2" name="Freeform 276"/>
              <p:cNvSpPr>
                <a:spLocks/>
              </p:cNvSpPr>
              <p:nvPr/>
            </p:nvSpPr>
            <p:spPr bwMode="auto">
              <a:xfrm>
                <a:off x="5154" y="229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3" name="Freeform 277"/>
              <p:cNvSpPr>
                <a:spLocks/>
              </p:cNvSpPr>
              <p:nvPr/>
            </p:nvSpPr>
            <p:spPr bwMode="auto">
              <a:xfrm>
                <a:off x="5154" y="22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4" name="Freeform 278"/>
              <p:cNvSpPr>
                <a:spLocks/>
              </p:cNvSpPr>
              <p:nvPr/>
            </p:nvSpPr>
            <p:spPr bwMode="auto">
              <a:xfrm>
                <a:off x="5154" y="2264"/>
                <a:ext cx="44" cy="24"/>
              </a:xfrm>
              <a:custGeom>
                <a:avLst/>
                <a:gdLst>
                  <a:gd name="T0" fmla="*/ 0 w 44"/>
                  <a:gd name="T1" fmla="*/ 24 h 24"/>
                  <a:gd name="T2" fmla="*/ 0 w 44"/>
                  <a:gd name="T3" fmla="*/ 0 h 24"/>
                  <a:gd name="T4" fmla="*/ 44 w 44"/>
                  <a:gd name="T5" fmla="*/ 0 h 24"/>
                  <a:gd name="T6" fmla="*/ 44 w 44"/>
                  <a:gd name="T7" fmla="*/ 24 h 24"/>
                  <a:gd name="T8" fmla="*/ 44 w 44"/>
                  <a:gd name="T9" fmla="*/ 24 h 24"/>
                  <a:gd name="T10" fmla="*/ 41 w 44"/>
                  <a:gd name="T11" fmla="*/ 24 h 24"/>
                  <a:gd name="T12" fmla="*/ 41 w 44"/>
                  <a:gd name="T13" fmla="*/ 3 h 24"/>
                  <a:gd name="T14" fmla="*/ 3 w 44"/>
                  <a:gd name="T15" fmla="*/ 3 h 24"/>
                  <a:gd name="T16" fmla="*/ 3 w 44"/>
                  <a:gd name="T17" fmla="*/ 24 h 24"/>
                  <a:gd name="T18" fmla="*/ 3 w 44"/>
                  <a:gd name="T19" fmla="*/ 24 h 24"/>
                  <a:gd name="T20" fmla="*/ 0 w 44"/>
                  <a:gd name="T21" fmla="*/ 24 h 24"/>
                  <a:gd name="T22" fmla="*/ 0 w 44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4"/>
                  <a:gd name="T38" fmla="*/ 44 w 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4">
                    <a:moveTo>
                      <a:pt x="0" y="2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41" y="24"/>
                    </a:lnTo>
                    <a:lnTo>
                      <a:pt x="41" y="3"/>
                    </a:lnTo>
                    <a:lnTo>
                      <a:pt x="3" y="3"/>
                    </a:lnTo>
                    <a:lnTo>
                      <a:pt x="3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5" name="Freeform 279"/>
              <p:cNvSpPr>
                <a:spLocks/>
              </p:cNvSpPr>
              <p:nvPr/>
            </p:nvSpPr>
            <p:spPr bwMode="auto">
              <a:xfrm>
                <a:off x="5152" y="2336"/>
                <a:ext cx="49" cy="14"/>
              </a:xfrm>
              <a:custGeom>
                <a:avLst/>
                <a:gdLst>
                  <a:gd name="T0" fmla="*/ 49 w 49"/>
                  <a:gd name="T1" fmla="*/ 11 h 14"/>
                  <a:gd name="T2" fmla="*/ 49 w 49"/>
                  <a:gd name="T3" fmla="*/ 14 h 14"/>
                  <a:gd name="T4" fmla="*/ 0 w 49"/>
                  <a:gd name="T5" fmla="*/ 14 h 14"/>
                  <a:gd name="T6" fmla="*/ 0 w 49"/>
                  <a:gd name="T7" fmla="*/ 0 h 14"/>
                  <a:gd name="T8" fmla="*/ 2 w 49"/>
                  <a:gd name="T9" fmla="*/ 0 h 14"/>
                  <a:gd name="T10" fmla="*/ 2 w 49"/>
                  <a:gd name="T11" fmla="*/ 11 h 14"/>
                  <a:gd name="T12" fmla="*/ 46 w 49"/>
                  <a:gd name="T13" fmla="*/ 11 h 14"/>
                  <a:gd name="T14" fmla="*/ 46 w 49"/>
                  <a:gd name="T15" fmla="*/ 8 h 14"/>
                  <a:gd name="T16" fmla="*/ 46 w 49"/>
                  <a:gd name="T17" fmla="*/ 0 h 14"/>
                  <a:gd name="T18" fmla="*/ 49 w 49"/>
                  <a:gd name="T19" fmla="*/ 0 h 14"/>
                  <a:gd name="T20" fmla="*/ 49 w 49"/>
                  <a:gd name="T21" fmla="*/ 1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4"/>
                  <a:gd name="T35" fmla="*/ 49 w 4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4">
                    <a:moveTo>
                      <a:pt x="49" y="11"/>
                    </a:moveTo>
                    <a:lnTo>
                      <a:pt x="4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46" y="11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56" name="Rectangle 280"/>
              <p:cNvSpPr>
                <a:spLocks noChangeArrowheads="1"/>
              </p:cNvSpPr>
              <p:nvPr/>
            </p:nvSpPr>
            <p:spPr bwMode="auto">
              <a:xfrm>
                <a:off x="5152" y="2333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7" name="Rectangle 281"/>
              <p:cNvSpPr>
                <a:spLocks noChangeArrowheads="1"/>
              </p:cNvSpPr>
              <p:nvPr/>
            </p:nvSpPr>
            <p:spPr bwMode="auto">
              <a:xfrm>
                <a:off x="5152" y="2330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8" name="Rectangle 282"/>
              <p:cNvSpPr>
                <a:spLocks noChangeArrowheads="1"/>
              </p:cNvSpPr>
              <p:nvPr/>
            </p:nvSpPr>
            <p:spPr bwMode="auto">
              <a:xfrm>
                <a:off x="5152" y="2327"/>
                <a:ext cx="2" cy="3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9" name="Rectangle 283"/>
              <p:cNvSpPr>
                <a:spLocks noChangeArrowheads="1"/>
              </p:cNvSpPr>
              <p:nvPr/>
            </p:nvSpPr>
            <p:spPr bwMode="auto">
              <a:xfrm>
                <a:off x="5152" y="2316"/>
                <a:ext cx="2" cy="1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0" name="Freeform 284"/>
              <p:cNvSpPr>
                <a:spLocks/>
              </p:cNvSpPr>
              <p:nvPr/>
            </p:nvSpPr>
            <p:spPr bwMode="auto">
              <a:xfrm>
                <a:off x="5154" y="230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3 w 3"/>
                  <a:gd name="T5" fmla="*/ 2 h 8"/>
                  <a:gd name="T6" fmla="*/ 0 w 3"/>
                  <a:gd name="T7" fmla="*/ 2 h 8"/>
                  <a:gd name="T8" fmla="*/ 0 w 3"/>
                  <a:gd name="T9" fmla="*/ 8 h 8"/>
                  <a:gd name="T10" fmla="*/ 0 w 3"/>
                  <a:gd name="T11" fmla="*/ 8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1" name="Freeform 285"/>
              <p:cNvSpPr>
                <a:spLocks/>
              </p:cNvSpPr>
              <p:nvPr/>
            </p:nvSpPr>
            <p:spPr bwMode="auto">
              <a:xfrm>
                <a:off x="5152" y="2305"/>
                <a:ext cx="2" cy="11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8 h 11"/>
                  <a:gd name="T4" fmla="*/ 2 w 2"/>
                  <a:gd name="T5" fmla="*/ 8 h 11"/>
                  <a:gd name="T6" fmla="*/ 2 w 2"/>
                  <a:gd name="T7" fmla="*/ 11 h 11"/>
                  <a:gd name="T8" fmla="*/ 0 w 2"/>
                  <a:gd name="T9" fmla="*/ 11 h 11"/>
                  <a:gd name="T10" fmla="*/ 0 w 2"/>
                  <a:gd name="T11" fmla="*/ 0 h 11"/>
                  <a:gd name="T12" fmla="*/ 2 w 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1"/>
                  <a:gd name="T23" fmla="*/ 2 w 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1">
                    <a:moveTo>
                      <a:pt x="2" y="0"/>
                    </a:move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2" name="Freeform 286"/>
              <p:cNvSpPr>
                <a:spLocks/>
              </p:cNvSpPr>
              <p:nvPr/>
            </p:nvSpPr>
            <p:spPr bwMode="auto">
              <a:xfrm>
                <a:off x="5152" y="229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5 h 5"/>
                  <a:gd name="T4" fmla="*/ 0 w 2"/>
                  <a:gd name="T5" fmla="*/ 5 h 5"/>
                  <a:gd name="T6" fmla="*/ 0 w 2"/>
                  <a:gd name="T7" fmla="*/ 2 h 5"/>
                  <a:gd name="T8" fmla="*/ 0 w 2"/>
                  <a:gd name="T9" fmla="*/ 2 h 5"/>
                  <a:gd name="T10" fmla="*/ 2 w 2"/>
                  <a:gd name="T11" fmla="*/ 0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3" name="Freeform 287"/>
              <p:cNvSpPr>
                <a:spLocks/>
              </p:cNvSpPr>
              <p:nvPr/>
            </p:nvSpPr>
            <p:spPr bwMode="auto">
              <a:xfrm>
                <a:off x="5152" y="229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2 h 4"/>
                  <a:gd name="T12" fmla="*/ 0 w 2"/>
                  <a:gd name="T13" fmla="*/ 4 h 4"/>
                  <a:gd name="T14" fmla="*/ 0 w 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4" name="Freeform 288"/>
              <p:cNvSpPr>
                <a:spLocks/>
              </p:cNvSpPr>
              <p:nvPr/>
            </p:nvSpPr>
            <p:spPr bwMode="auto">
              <a:xfrm>
                <a:off x="5152" y="228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3 h 4"/>
                  <a:gd name="T4" fmla="*/ 2 w 2"/>
                  <a:gd name="T5" fmla="*/ 3 h 4"/>
                  <a:gd name="T6" fmla="*/ 0 w 2"/>
                  <a:gd name="T7" fmla="*/ 4 h 4"/>
                  <a:gd name="T8" fmla="*/ 0 w 2"/>
                  <a:gd name="T9" fmla="*/ 1 h 4"/>
                  <a:gd name="T10" fmla="*/ 0 w 2"/>
                  <a:gd name="T11" fmla="*/ 1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0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5" name="Freeform 289"/>
              <p:cNvSpPr>
                <a:spLocks/>
              </p:cNvSpPr>
              <p:nvPr/>
            </p:nvSpPr>
            <p:spPr bwMode="auto">
              <a:xfrm>
                <a:off x="5152" y="2261"/>
                <a:ext cx="49" cy="28"/>
              </a:xfrm>
              <a:custGeom>
                <a:avLst/>
                <a:gdLst>
                  <a:gd name="T0" fmla="*/ 2 w 49"/>
                  <a:gd name="T1" fmla="*/ 3 h 28"/>
                  <a:gd name="T2" fmla="*/ 2 w 49"/>
                  <a:gd name="T3" fmla="*/ 27 h 28"/>
                  <a:gd name="T4" fmla="*/ 2 w 49"/>
                  <a:gd name="T5" fmla="*/ 27 h 28"/>
                  <a:gd name="T6" fmla="*/ 0 w 49"/>
                  <a:gd name="T7" fmla="*/ 28 h 28"/>
                  <a:gd name="T8" fmla="*/ 0 w 49"/>
                  <a:gd name="T9" fmla="*/ 0 h 28"/>
                  <a:gd name="T10" fmla="*/ 49 w 49"/>
                  <a:gd name="T11" fmla="*/ 0 h 28"/>
                  <a:gd name="T12" fmla="*/ 49 w 49"/>
                  <a:gd name="T13" fmla="*/ 27 h 28"/>
                  <a:gd name="T14" fmla="*/ 49 w 49"/>
                  <a:gd name="T15" fmla="*/ 27 h 28"/>
                  <a:gd name="T16" fmla="*/ 46 w 49"/>
                  <a:gd name="T17" fmla="*/ 27 h 28"/>
                  <a:gd name="T18" fmla="*/ 46 w 49"/>
                  <a:gd name="T19" fmla="*/ 3 h 28"/>
                  <a:gd name="T20" fmla="*/ 2 w 49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2" y="3"/>
                    </a:moveTo>
                    <a:lnTo>
                      <a:pt x="2" y="2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27"/>
                    </a:lnTo>
                    <a:lnTo>
                      <a:pt x="46" y="27"/>
                    </a:lnTo>
                    <a:lnTo>
                      <a:pt x="46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6" name="Freeform 290"/>
              <p:cNvSpPr>
                <a:spLocks/>
              </p:cNvSpPr>
              <p:nvPr/>
            </p:nvSpPr>
            <p:spPr bwMode="auto">
              <a:xfrm>
                <a:off x="5152" y="229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0 w 2"/>
                  <a:gd name="T3" fmla="*/ 0 h 18"/>
                  <a:gd name="T4" fmla="*/ 2 w 2"/>
                  <a:gd name="T5" fmla="*/ 0 h 18"/>
                  <a:gd name="T6" fmla="*/ 2 w 2"/>
                  <a:gd name="T7" fmla="*/ 7 h 18"/>
                  <a:gd name="T8" fmla="*/ 0 w 2"/>
                  <a:gd name="T9" fmla="*/ 7 h 18"/>
                  <a:gd name="T10" fmla="*/ 0 w 2"/>
                  <a:gd name="T11" fmla="*/ 18 h 18"/>
                  <a:gd name="T12" fmla="*/ 0 w 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8"/>
                  <a:gd name="T23" fmla="*/ 2 w 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8">
                    <a:moveTo>
                      <a:pt x="0" y="1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7" name="Freeform 291"/>
              <p:cNvSpPr>
                <a:spLocks/>
              </p:cNvSpPr>
              <p:nvPr/>
            </p:nvSpPr>
            <p:spPr bwMode="auto">
              <a:xfrm>
                <a:off x="5145" y="2298"/>
                <a:ext cx="7" cy="29"/>
              </a:xfrm>
              <a:custGeom>
                <a:avLst/>
                <a:gdLst>
                  <a:gd name="T0" fmla="*/ 7 w 7"/>
                  <a:gd name="T1" fmla="*/ 18 h 29"/>
                  <a:gd name="T2" fmla="*/ 7 w 7"/>
                  <a:gd name="T3" fmla="*/ 18 h 29"/>
                  <a:gd name="T4" fmla="*/ 7 w 7"/>
                  <a:gd name="T5" fmla="*/ 29 h 29"/>
                  <a:gd name="T6" fmla="*/ 0 w 7"/>
                  <a:gd name="T7" fmla="*/ 29 h 29"/>
                  <a:gd name="T8" fmla="*/ 0 w 7"/>
                  <a:gd name="T9" fmla="*/ 1 h 29"/>
                  <a:gd name="T10" fmla="*/ 1 w 7"/>
                  <a:gd name="T11" fmla="*/ 1 h 29"/>
                  <a:gd name="T12" fmla="*/ 1 w 7"/>
                  <a:gd name="T13" fmla="*/ 0 h 29"/>
                  <a:gd name="T14" fmla="*/ 7 w 7"/>
                  <a:gd name="T15" fmla="*/ 0 h 29"/>
                  <a:gd name="T16" fmla="*/ 7 w 7"/>
                  <a:gd name="T17" fmla="*/ 1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7" y="18"/>
                    </a:moveTo>
                    <a:lnTo>
                      <a:pt x="7" y="18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8" name="Freeform 292"/>
              <p:cNvSpPr>
                <a:spLocks/>
              </p:cNvSpPr>
              <p:nvPr/>
            </p:nvSpPr>
            <p:spPr bwMode="auto">
              <a:xfrm>
                <a:off x="5146" y="229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69" name="Rectangle 293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0" name="Freeform 294"/>
              <p:cNvSpPr>
                <a:spLocks/>
              </p:cNvSpPr>
              <p:nvPr/>
            </p:nvSpPr>
            <p:spPr bwMode="auto">
              <a:xfrm>
                <a:off x="5133" y="2299"/>
                <a:ext cx="19" cy="31"/>
              </a:xfrm>
              <a:custGeom>
                <a:avLst/>
                <a:gdLst>
                  <a:gd name="T0" fmla="*/ 19 w 19"/>
                  <a:gd name="T1" fmla="*/ 31 h 31"/>
                  <a:gd name="T2" fmla="*/ 0 w 19"/>
                  <a:gd name="T3" fmla="*/ 31 h 31"/>
                  <a:gd name="T4" fmla="*/ 0 w 19"/>
                  <a:gd name="T5" fmla="*/ 0 h 31"/>
                  <a:gd name="T6" fmla="*/ 12 w 19"/>
                  <a:gd name="T7" fmla="*/ 0 h 31"/>
                  <a:gd name="T8" fmla="*/ 12 w 19"/>
                  <a:gd name="T9" fmla="*/ 28 h 31"/>
                  <a:gd name="T10" fmla="*/ 19 w 19"/>
                  <a:gd name="T11" fmla="*/ 28 h 31"/>
                  <a:gd name="T12" fmla="*/ 19 w 19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1"/>
                  <a:gd name="T23" fmla="*/ 19 w 1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1">
                    <a:moveTo>
                      <a:pt x="19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9" y="28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1" name="Freeform 295"/>
              <p:cNvSpPr>
                <a:spLocks/>
              </p:cNvSpPr>
              <p:nvPr/>
            </p:nvSpPr>
            <p:spPr bwMode="auto">
              <a:xfrm>
                <a:off x="5131" y="2292"/>
                <a:ext cx="21" cy="41"/>
              </a:xfrm>
              <a:custGeom>
                <a:avLst/>
                <a:gdLst>
                  <a:gd name="T0" fmla="*/ 0 w 21"/>
                  <a:gd name="T1" fmla="*/ 41 h 41"/>
                  <a:gd name="T2" fmla="*/ 0 w 21"/>
                  <a:gd name="T3" fmla="*/ 4 h 41"/>
                  <a:gd name="T4" fmla="*/ 14 w 21"/>
                  <a:gd name="T5" fmla="*/ 4 h 41"/>
                  <a:gd name="T6" fmla="*/ 14 w 21"/>
                  <a:gd name="T7" fmla="*/ 4 h 41"/>
                  <a:gd name="T8" fmla="*/ 21 w 21"/>
                  <a:gd name="T9" fmla="*/ 0 h 41"/>
                  <a:gd name="T10" fmla="*/ 21 w 21"/>
                  <a:gd name="T11" fmla="*/ 3 h 41"/>
                  <a:gd name="T12" fmla="*/ 21 w 21"/>
                  <a:gd name="T13" fmla="*/ 3 h 41"/>
                  <a:gd name="T14" fmla="*/ 15 w 21"/>
                  <a:gd name="T15" fmla="*/ 6 h 41"/>
                  <a:gd name="T16" fmla="*/ 15 w 21"/>
                  <a:gd name="T17" fmla="*/ 6 h 41"/>
                  <a:gd name="T18" fmla="*/ 14 w 21"/>
                  <a:gd name="T19" fmla="*/ 6 h 41"/>
                  <a:gd name="T20" fmla="*/ 14 w 21"/>
                  <a:gd name="T21" fmla="*/ 7 h 41"/>
                  <a:gd name="T22" fmla="*/ 2 w 21"/>
                  <a:gd name="T23" fmla="*/ 7 h 41"/>
                  <a:gd name="T24" fmla="*/ 2 w 21"/>
                  <a:gd name="T25" fmla="*/ 38 h 41"/>
                  <a:gd name="T26" fmla="*/ 21 w 21"/>
                  <a:gd name="T27" fmla="*/ 38 h 41"/>
                  <a:gd name="T28" fmla="*/ 21 w 21"/>
                  <a:gd name="T29" fmla="*/ 41 h 41"/>
                  <a:gd name="T30" fmla="*/ 0 w 21"/>
                  <a:gd name="T31" fmla="*/ 41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1"/>
                  <a:gd name="T50" fmla="*/ 21 w 21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1">
                    <a:moveTo>
                      <a:pt x="0" y="41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2" y="38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2" name="Freeform 296"/>
              <p:cNvSpPr>
                <a:spLocks/>
              </p:cNvSpPr>
              <p:nvPr/>
            </p:nvSpPr>
            <p:spPr bwMode="auto">
              <a:xfrm>
                <a:off x="5128" y="2289"/>
                <a:ext cx="24" cy="47"/>
              </a:xfrm>
              <a:custGeom>
                <a:avLst/>
                <a:gdLst>
                  <a:gd name="T0" fmla="*/ 0 w 24"/>
                  <a:gd name="T1" fmla="*/ 4 h 47"/>
                  <a:gd name="T2" fmla="*/ 15 w 24"/>
                  <a:gd name="T3" fmla="*/ 4 h 47"/>
                  <a:gd name="T4" fmla="*/ 15 w 24"/>
                  <a:gd name="T5" fmla="*/ 4 h 47"/>
                  <a:gd name="T6" fmla="*/ 24 w 24"/>
                  <a:gd name="T7" fmla="*/ 0 h 47"/>
                  <a:gd name="T8" fmla="*/ 24 w 24"/>
                  <a:gd name="T9" fmla="*/ 3 h 47"/>
                  <a:gd name="T10" fmla="*/ 24 w 24"/>
                  <a:gd name="T11" fmla="*/ 3 h 47"/>
                  <a:gd name="T12" fmla="*/ 17 w 24"/>
                  <a:gd name="T13" fmla="*/ 7 h 47"/>
                  <a:gd name="T14" fmla="*/ 3 w 24"/>
                  <a:gd name="T15" fmla="*/ 7 h 47"/>
                  <a:gd name="T16" fmla="*/ 3 w 24"/>
                  <a:gd name="T17" fmla="*/ 44 h 47"/>
                  <a:gd name="T18" fmla="*/ 24 w 24"/>
                  <a:gd name="T19" fmla="*/ 44 h 47"/>
                  <a:gd name="T20" fmla="*/ 24 w 24"/>
                  <a:gd name="T21" fmla="*/ 47 h 47"/>
                  <a:gd name="T22" fmla="*/ 0 w 24"/>
                  <a:gd name="T23" fmla="*/ 47 h 47"/>
                  <a:gd name="T24" fmla="*/ 0 w 24"/>
                  <a:gd name="T25" fmla="*/ 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7"/>
                  <a:gd name="T41" fmla="*/ 24 w 2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7">
                    <a:moveTo>
                      <a:pt x="0" y="4"/>
                    </a:moveTo>
                    <a:lnTo>
                      <a:pt x="15" y="4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3" y="7"/>
                    </a:lnTo>
                    <a:lnTo>
                      <a:pt x="3" y="44"/>
                    </a:lnTo>
                    <a:lnTo>
                      <a:pt x="24" y="44"/>
                    </a:lnTo>
                    <a:lnTo>
                      <a:pt x="24" y="47"/>
                    </a:lnTo>
                    <a:lnTo>
                      <a:pt x="0" y="4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3" name="Rectangle 297"/>
              <p:cNvSpPr>
                <a:spLocks noChangeArrowheads="1"/>
              </p:cNvSpPr>
              <p:nvPr/>
            </p:nvSpPr>
            <p:spPr bwMode="auto">
              <a:xfrm>
                <a:off x="5133" y="2327"/>
                <a:ext cx="19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" name="Rectangle 298"/>
              <p:cNvSpPr>
                <a:spLocks noChangeArrowheads="1"/>
              </p:cNvSpPr>
              <p:nvPr/>
            </p:nvSpPr>
            <p:spPr bwMode="auto">
              <a:xfrm>
                <a:off x="5201" y="2327"/>
                <a:ext cx="20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" name="Rectangle 299"/>
              <p:cNvSpPr>
                <a:spLocks noChangeArrowheads="1"/>
              </p:cNvSpPr>
              <p:nvPr/>
            </p:nvSpPr>
            <p:spPr bwMode="auto">
              <a:xfrm>
                <a:off x="5212" y="2300"/>
                <a:ext cx="4" cy="5"/>
              </a:xfrm>
              <a:prstGeom prst="rect">
                <a:avLst/>
              </a:prstGeom>
              <a:solidFill>
                <a:srgbClr val="BED63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" name="Freeform 300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1E8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7" name="Freeform 301"/>
              <p:cNvSpPr>
                <a:spLocks/>
              </p:cNvSpPr>
              <p:nvPr/>
            </p:nvSpPr>
            <p:spPr bwMode="auto">
              <a:xfrm>
                <a:off x="5386" y="2261"/>
                <a:ext cx="72" cy="90"/>
              </a:xfrm>
              <a:custGeom>
                <a:avLst/>
                <a:gdLst>
                  <a:gd name="T0" fmla="*/ 35 w 72"/>
                  <a:gd name="T1" fmla="*/ 0 h 90"/>
                  <a:gd name="T2" fmla="*/ 35 w 72"/>
                  <a:gd name="T3" fmla="*/ 0 h 90"/>
                  <a:gd name="T4" fmla="*/ 34 w 72"/>
                  <a:gd name="T5" fmla="*/ 3 h 90"/>
                  <a:gd name="T6" fmla="*/ 30 w 72"/>
                  <a:gd name="T7" fmla="*/ 7 h 90"/>
                  <a:gd name="T8" fmla="*/ 17 w 72"/>
                  <a:gd name="T9" fmla="*/ 14 h 90"/>
                  <a:gd name="T10" fmla="*/ 0 w 72"/>
                  <a:gd name="T11" fmla="*/ 23 h 90"/>
                  <a:gd name="T12" fmla="*/ 0 w 72"/>
                  <a:gd name="T13" fmla="*/ 23 h 90"/>
                  <a:gd name="T14" fmla="*/ 0 w 72"/>
                  <a:gd name="T15" fmla="*/ 32 h 90"/>
                  <a:gd name="T16" fmla="*/ 2 w 72"/>
                  <a:gd name="T17" fmla="*/ 44 h 90"/>
                  <a:gd name="T18" fmla="*/ 3 w 72"/>
                  <a:gd name="T19" fmla="*/ 56 h 90"/>
                  <a:gd name="T20" fmla="*/ 7 w 72"/>
                  <a:gd name="T21" fmla="*/ 68 h 90"/>
                  <a:gd name="T22" fmla="*/ 10 w 72"/>
                  <a:gd name="T23" fmla="*/ 73 h 90"/>
                  <a:gd name="T24" fmla="*/ 14 w 72"/>
                  <a:gd name="T25" fmla="*/ 79 h 90"/>
                  <a:gd name="T26" fmla="*/ 19 w 72"/>
                  <a:gd name="T27" fmla="*/ 83 h 90"/>
                  <a:gd name="T28" fmla="*/ 23 w 72"/>
                  <a:gd name="T29" fmla="*/ 87 h 90"/>
                  <a:gd name="T30" fmla="*/ 28 w 72"/>
                  <a:gd name="T31" fmla="*/ 89 h 90"/>
                  <a:gd name="T32" fmla="*/ 35 w 72"/>
                  <a:gd name="T33" fmla="*/ 90 h 90"/>
                  <a:gd name="T34" fmla="*/ 37 w 72"/>
                  <a:gd name="T35" fmla="*/ 89 h 90"/>
                  <a:gd name="T36" fmla="*/ 37 w 72"/>
                  <a:gd name="T37" fmla="*/ 89 h 90"/>
                  <a:gd name="T38" fmla="*/ 42 w 72"/>
                  <a:gd name="T39" fmla="*/ 89 h 90"/>
                  <a:gd name="T40" fmla="*/ 48 w 72"/>
                  <a:gd name="T41" fmla="*/ 86 h 90"/>
                  <a:gd name="T42" fmla="*/ 54 w 72"/>
                  <a:gd name="T43" fmla="*/ 83 h 90"/>
                  <a:gd name="T44" fmla="*/ 58 w 72"/>
                  <a:gd name="T45" fmla="*/ 79 h 90"/>
                  <a:gd name="T46" fmla="*/ 61 w 72"/>
                  <a:gd name="T47" fmla="*/ 73 h 90"/>
                  <a:gd name="T48" fmla="*/ 64 w 72"/>
                  <a:gd name="T49" fmla="*/ 68 h 90"/>
                  <a:gd name="T50" fmla="*/ 68 w 72"/>
                  <a:gd name="T51" fmla="*/ 56 h 90"/>
                  <a:gd name="T52" fmla="*/ 71 w 72"/>
                  <a:gd name="T53" fmla="*/ 44 h 90"/>
                  <a:gd name="T54" fmla="*/ 71 w 72"/>
                  <a:gd name="T55" fmla="*/ 32 h 90"/>
                  <a:gd name="T56" fmla="*/ 72 w 72"/>
                  <a:gd name="T57" fmla="*/ 23 h 90"/>
                  <a:gd name="T58" fmla="*/ 72 w 72"/>
                  <a:gd name="T59" fmla="*/ 23 h 90"/>
                  <a:gd name="T60" fmla="*/ 54 w 72"/>
                  <a:gd name="T61" fmla="*/ 14 h 90"/>
                  <a:gd name="T62" fmla="*/ 41 w 72"/>
                  <a:gd name="T63" fmla="*/ 7 h 90"/>
                  <a:gd name="T64" fmla="*/ 37 w 72"/>
                  <a:gd name="T65" fmla="*/ 3 h 90"/>
                  <a:gd name="T66" fmla="*/ 35 w 72"/>
                  <a:gd name="T67" fmla="*/ 0 h 90"/>
                  <a:gd name="T68" fmla="*/ 35 w 72"/>
                  <a:gd name="T69" fmla="*/ 0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90"/>
                  <a:gd name="T107" fmla="*/ 72 w 72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90">
                    <a:moveTo>
                      <a:pt x="35" y="0"/>
                    </a:moveTo>
                    <a:lnTo>
                      <a:pt x="35" y="0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17" y="14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3" y="56"/>
                    </a:lnTo>
                    <a:lnTo>
                      <a:pt x="7" y="68"/>
                    </a:lnTo>
                    <a:lnTo>
                      <a:pt x="10" y="73"/>
                    </a:lnTo>
                    <a:lnTo>
                      <a:pt x="14" y="79"/>
                    </a:lnTo>
                    <a:lnTo>
                      <a:pt x="19" y="83"/>
                    </a:lnTo>
                    <a:lnTo>
                      <a:pt x="23" y="87"/>
                    </a:lnTo>
                    <a:lnTo>
                      <a:pt x="28" y="89"/>
                    </a:lnTo>
                    <a:lnTo>
                      <a:pt x="35" y="90"/>
                    </a:lnTo>
                    <a:lnTo>
                      <a:pt x="37" y="89"/>
                    </a:lnTo>
                    <a:lnTo>
                      <a:pt x="42" y="89"/>
                    </a:lnTo>
                    <a:lnTo>
                      <a:pt x="48" y="86"/>
                    </a:lnTo>
                    <a:lnTo>
                      <a:pt x="54" y="83"/>
                    </a:lnTo>
                    <a:lnTo>
                      <a:pt x="58" y="79"/>
                    </a:lnTo>
                    <a:lnTo>
                      <a:pt x="61" y="73"/>
                    </a:lnTo>
                    <a:lnTo>
                      <a:pt x="64" y="68"/>
                    </a:lnTo>
                    <a:lnTo>
                      <a:pt x="68" y="56"/>
                    </a:lnTo>
                    <a:lnTo>
                      <a:pt x="71" y="44"/>
                    </a:lnTo>
                    <a:lnTo>
                      <a:pt x="71" y="32"/>
                    </a:lnTo>
                    <a:lnTo>
                      <a:pt x="72" y="23"/>
                    </a:lnTo>
                    <a:lnTo>
                      <a:pt x="54" y="14"/>
                    </a:lnTo>
                    <a:lnTo>
                      <a:pt x="41" y="7"/>
                    </a:lnTo>
                    <a:lnTo>
                      <a:pt x="37" y="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8" name="Freeform 302"/>
              <p:cNvSpPr>
                <a:spLocks/>
              </p:cNvSpPr>
              <p:nvPr/>
            </p:nvSpPr>
            <p:spPr bwMode="auto">
              <a:xfrm>
                <a:off x="5405" y="2288"/>
                <a:ext cx="43" cy="53"/>
              </a:xfrm>
              <a:custGeom>
                <a:avLst/>
                <a:gdLst>
                  <a:gd name="T0" fmla="*/ 43 w 43"/>
                  <a:gd name="T1" fmla="*/ 3 h 53"/>
                  <a:gd name="T2" fmla="*/ 43 w 43"/>
                  <a:gd name="T3" fmla="*/ 3 h 53"/>
                  <a:gd name="T4" fmla="*/ 43 w 43"/>
                  <a:gd name="T5" fmla="*/ 10 h 53"/>
                  <a:gd name="T6" fmla="*/ 42 w 43"/>
                  <a:gd name="T7" fmla="*/ 18 h 53"/>
                  <a:gd name="T8" fmla="*/ 40 w 43"/>
                  <a:gd name="T9" fmla="*/ 28 h 53"/>
                  <a:gd name="T10" fmla="*/ 37 w 43"/>
                  <a:gd name="T11" fmla="*/ 36 h 53"/>
                  <a:gd name="T12" fmla="*/ 33 w 43"/>
                  <a:gd name="T13" fmla="*/ 45 h 53"/>
                  <a:gd name="T14" fmla="*/ 29 w 43"/>
                  <a:gd name="T15" fmla="*/ 48 h 53"/>
                  <a:gd name="T16" fmla="*/ 26 w 43"/>
                  <a:gd name="T17" fmla="*/ 50 h 53"/>
                  <a:gd name="T18" fmla="*/ 22 w 43"/>
                  <a:gd name="T19" fmla="*/ 52 h 53"/>
                  <a:gd name="T20" fmla="*/ 16 w 43"/>
                  <a:gd name="T21" fmla="*/ 53 h 53"/>
                  <a:gd name="T22" fmla="*/ 16 w 43"/>
                  <a:gd name="T23" fmla="*/ 53 h 53"/>
                  <a:gd name="T24" fmla="*/ 16 w 43"/>
                  <a:gd name="T25" fmla="*/ 53 h 53"/>
                  <a:gd name="T26" fmla="*/ 8 w 43"/>
                  <a:gd name="T27" fmla="*/ 52 h 53"/>
                  <a:gd name="T28" fmla="*/ 2 w 43"/>
                  <a:gd name="T29" fmla="*/ 48 h 53"/>
                  <a:gd name="T30" fmla="*/ 2 w 43"/>
                  <a:gd name="T31" fmla="*/ 48 h 53"/>
                  <a:gd name="T32" fmla="*/ 0 w 43"/>
                  <a:gd name="T33" fmla="*/ 43 h 53"/>
                  <a:gd name="T34" fmla="*/ 25 w 43"/>
                  <a:gd name="T35" fmla="*/ 15 h 53"/>
                  <a:gd name="T36" fmla="*/ 36 w 43"/>
                  <a:gd name="T37" fmla="*/ 0 h 53"/>
                  <a:gd name="T38" fmla="*/ 36 w 43"/>
                  <a:gd name="T39" fmla="*/ 0 h 53"/>
                  <a:gd name="T40" fmla="*/ 43 w 43"/>
                  <a:gd name="T41" fmla="*/ 3 h 53"/>
                  <a:gd name="T42" fmla="*/ 43 w 43"/>
                  <a:gd name="T43" fmla="*/ 3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53"/>
                  <a:gd name="T68" fmla="*/ 43 w 43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53">
                    <a:moveTo>
                      <a:pt x="43" y="3"/>
                    </a:moveTo>
                    <a:lnTo>
                      <a:pt x="43" y="3"/>
                    </a:lnTo>
                    <a:lnTo>
                      <a:pt x="43" y="10"/>
                    </a:lnTo>
                    <a:lnTo>
                      <a:pt x="42" y="18"/>
                    </a:lnTo>
                    <a:lnTo>
                      <a:pt x="40" y="28"/>
                    </a:lnTo>
                    <a:lnTo>
                      <a:pt x="37" y="36"/>
                    </a:lnTo>
                    <a:lnTo>
                      <a:pt x="33" y="45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16" y="53"/>
                    </a:lnTo>
                    <a:lnTo>
                      <a:pt x="8" y="52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25" y="15"/>
                    </a:lnTo>
                    <a:lnTo>
                      <a:pt x="36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AD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79" name="Freeform 303"/>
              <p:cNvSpPr>
                <a:spLocks/>
              </p:cNvSpPr>
              <p:nvPr/>
            </p:nvSpPr>
            <p:spPr bwMode="auto">
              <a:xfrm>
                <a:off x="5405" y="2288"/>
                <a:ext cx="36" cy="43"/>
              </a:xfrm>
              <a:custGeom>
                <a:avLst/>
                <a:gdLst>
                  <a:gd name="T0" fmla="*/ 36 w 36"/>
                  <a:gd name="T1" fmla="*/ 0 h 43"/>
                  <a:gd name="T2" fmla="*/ 25 w 36"/>
                  <a:gd name="T3" fmla="*/ 15 h 43"/>
                  <a:gd name="T4" fmla="*/ 0 w 36"/>
                  <a:gd name="T5" fmla="*/ 43 h 43"/>
                  <a:gd name="T6" fmla="*/ 36 w 36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43"/>
                  <a:gd name="T14" fmla="*/ 36 w 36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43">
                    <a:moveTo>
                      <a:pt x="36" y="0"/>
                    </a:moveTo>
                    <a:lnTo>
                      <a:pt x="25" y="15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0" name="Freeform 304"/>
              <p:cNvSpPr>
                <a:spLocks/>
              </p:cNvSpPr>
              <p:nvPr/>
            </p:nvSpPr>
            <p:spPr bwMode="auto">
              <a:xfrm>
                <a:off x="5395" y="2274"/>
                <a:ext cx="46" cy="57"/>
              </a:xfrm>
              <a:custGeom>
                <a:avLst/>
                <a:gdLst>
                  <a:gd name="T0" fmla="*/ 0 w 46"/>
                  <a:gd name="T1" fmla="*/ 17 h 57"/>
                  <a:gd name="T2" fmla="*/ 0 w 46"/>
                  <a:gd name="T3" fmla="*/ 17 h 57"/>
                  <a:gd name="T4" fmla="*/ 12 w 46"/>
                  <a:gd name="T5" fmla="*/ 11 h 57"/>
                  <a:gd name="T6" fmla="*/ 22 w 46"/>
                  <a:gd name="T7" fmla="*/ 5 h 57"/>
                  <a:gd name="T8" fmla="*/ 25 w 46"/>
                  <a:gd name="T9" fmla="*/ 3 h 57"/>
                  <a:gd name="T10" fmla="*/ 26 w 46"/>
                  <a:gd name="T11" fmla="*/ 0 h 57"/>
                  <a:gd name="T12" fmla="*/ 26 w 46"/>
                  <a:gd name="T13" fmla="*/ 0 h 57"/>
                  <a:gd name="T14" fmla="*/ 26 w 46"/>
                  <a:gd name="T15" fmla="*/ 0 h 57"/>
                  <a:gd name="T16" fmla="*/ 29 w 46"/>
                  <a:gd name="T17" fmla="*/ 3 h 57"/>
                  <a:gd name="T18" fmla="*/ 33 w 46"/>
                  <a:gd name="T19" fmla="*/ 7 h 57"/>
                  <a:gd name="T20" fmla="*/ 46 w 46"/>
                  <a:gd name="T21" fmla="*/ 14 h 57"/>
                  <a:gd name="T22" fmla="*/ 10 w 46"/>
                  <a:gd name="T23" fmla="*/ 57 h 57"/>
                  <a:gd name="T24" fmla="*/ 10 w 46"/>
                  <a:gd name="T25" fmla="*/ 57 h 57"/>
                  <a:gd name="T26" fmla="*/ 5 w 46"/>
                  <a:gd name="T27" fmla="*/ 52 h 57"/>
                  <a:gd name="T28" fmla="*/ 3 w 46"/>
                  <a:gd name="T29" fmla="*/ 45 h 57"/>
                  <a:gd name="T30" fmla="*/ 0 w 46"/>
                  <a:gd name="T31" fmla="*/ 32 h 57"/>
                  <a:gd name="T32" fmla="*/ 0 w 46"/>
                  <a:gd name="T33" fmla="*/ 21 h 57"/>
                  <a:gd name="T34" fmla="*/ 0 w 46"/>
                  <a:gd name="T35" fmla="*/ 17 h 57"/>
                  <a:gd name="T36" fmla="*/ 0 w 46"/>
                  <a:gd name="T37" fmla="*/ 1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57"/>
                  <a:gd name="T59" fmla="*/ 46 w 46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5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1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46" y="14"/>
                    </a:lnTo>
                    <a:lnTo>
                      <a:pt x="10" y="57"/>
                    </a:lnTo>
                    <a:lnTo>
                      <a:pt x="5" y="52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E1E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1" name="Freeform 305"/>
              <p:cNvSpPr>
                <a:spLocks/>
              </p:cNvSpPr>
              <p:nvPr/>
            </p:nvSpPr>
            <p:spPr bwMode="auto">
              <a:xfrm>
                <a:off x="5721" y="2299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1 w 7"/>
                  <a:gd name="T9" fmla="*/ 7 h 8"/>
                  <a:gd name="T10" fmla="*/ 5 w 7"/>
                  <a:gd name="T11" fmla="*/ 7 h 8"/>
                  <a:gd name="T12" fmla="*/ 5 w 7"/>
                  <a:gd name="T13" fmla="*/ 1 h 8"/>
                  <a:gd name="T14" fmla="*/ 1 w 7"/>
                  <a:gd name="T15" fmla="*/ 1 h 8"/>
                  <a:gd name="T16" fmla="*/ 1 w 7"/>
                  <a:gd name="T17" fmla="*/ 1 h 8"/>
                  <a:gd name="T18" fmla="*/ 0 w 7"/>
                  <a:gd name="T19" fmla="*/ 0 h 8"/>
                  <a:gd name="T20" fmla="*/ 7 w 7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2" name="Freeform 306"/>
              <p:cNvSpPr>
                <a:spLocks/>
              </p:cNvSpPr>
              <p:nvPr/>
            </p:nvSpPr>
            <p:spPr bwMode="auto">
              <a:xfrm>
                <a:off x="5721" y="2298"/>
                <a:ext cx="8" cy="11"/>
              </a:xfrm>
              <a:custGeom>
                <a:avLst/>
                <a:gdLst>
                  <a:gd name="T0" fmla="*/ 7 w 8"/>
                  <a:gd name="T1" fmla="*/ 9 h 11"/>
                  <a:gd name="T2" fmla="*/ 7 w 8"/>
                  <a:gd name="T3" fmla="*/ 1 h 11"/>
                  <a:gd name="T4" fmla="*/ 0 w 8"/>
                  <a:gd name="T5" fmla="*/ 1 h 11"/>
                  <a:gd name="T6" fmla="*/ 0 w 8"/>
                  <a:gd name="T7" fmla="*/ 1 h 11"/>
                  <a:gd name="T8" fmla="*/ 0 w 8"/>
                  <a:gd name="T9" fmla="*/ 0 h 11"/>
                  <a:gd name="T10" fmla="*/ 8 w 8"/>
                  <a:gd name="T11" fmla="*/ 0 h 11"/>
                  <a:gd name="T12" fmla="*/ 8 w 8"/>
                  <a:gd name="T13" fmla="*/ 11 h 11"/>
                  <a:gd name="T14" fmla="*/ 0 w 8"/>
                  <a:gd name="T15" fmla="*/ 11 h 11"/>
                  <a:gd name="T16" fmla="*/ 0 w 8"/>
                  <a:gd name="T17" fmla="*/ 11 h 11"/>
                  <a:gd name="T18" fmla="*/ 0 w 8"/>
                  <a:gd name="T19" fmla="*/ 9 h 11"/>
                  <a:gd name="T20" fmla="*/ 7 w 8"/>
                  <a:gd name="T21" fmla="*/ 9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1"/>
                  <a:gd name="T35" fmla="*/ 8 w 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1">
                    <a:moveTo>
                      <a:pt x="7" y="9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3" name="Freeform 307"/>
              <p:cNvSpPr>
                <a:spLocks/>
              </p:cNvSpPr>
              <p:nvPr/>
            </p:nvSpPr>
            <p:spPr bwMode="auto">
              <a:xfrm>
                <a:off x="5719" y="23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4" name="Freeform 308"/>
              <p:cNvSpPr>
                <a:spLocks/>
              </p:cNvSpPr>
              <p:nvPr/>
            </p:nvSpPr>
            <p:spPr bwMode="auto">
              <a:xfrm>
                <a:off x="5719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" name="Freeform 309"/>
              <p:cNvSpPr>
                <a:spLocks/>
              </p:cNvSpPr>
              <p:nvPr/>
            </p:nvSpPr>
            <p:spPr bwMode="auto">
              <a:xfrm>
                <a:off x="5718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" name="Freeform 310"/>
              <p:cNvSpPr>
                <a:spLocks/>
              </p:cNvSpPr>
              <p:nvPr/>
            </p:nvSpPr>
            <p:spPr bwMode="auto">
              <a:xfrm>
                <a:off x="5719" y="2299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2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" name="Freeform 311"/>
              <p:cNvSpPr>
                <a:spLocks/>
              </p:cNvSpPr>
              <p:nvPr/>
            </p:nvSpPr>
            <p:spPr bwMode="auto">
              <a:xfrm>
                <a:off x="5719" y="22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" name="Freeform 312"/>
              <p:cNvSpPr>
                <a:spLocks/>
              </p:cNvSpPr>
              <p:nvPr/>
            </p:nvSpPr>
            <p:spPr bwMode="auto">
              <a:xfrm>
                <a:off x="5718" y="230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514"/>
            <p:cNvGrpSpPr>
              <a:grpSpLocks/>
            </p:cNvGrpSpPr>
            <p:nvPr/>
          </p:nvGrpSpPr>
          <p:grpSpPr bwMode="auto">
            <a:xfrm>
              <a:off x="1871" y="2256"/>
              <a:ext cx="3889" cy="147"/>
              <a:chOff x="1871" y="2256"/>
              <a:chExt cx="3889" cy="147"/>
            </a:xfrm>
          </p:grpSpPr>
          <p:sp>
            <p:nvSpPr>
              <p:cNvPr id="3189" name="Freeform 314"/>
              <p:cNvSpPr>
                <a:spLocks/>
              </p:cNvSpPr>
              <p:nvPr/>
            </p:nvSpPr>
            <p:spPr bwMode="auto">
              <a:xfrm>
                <a:off x="5718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0" name="Freeform 315"/>
              <p:cNvSpPr>
                <a:spLocks/>
              </p:cNvSpPr>
              <p:nvPr/>
            </p:nvSpPr>
            <p:spPr bwMode="auto">
              <a:xfrm>
                <a:off x="5718" y="229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1" name="Freeform 316"/>
              <p:cNvSpPr>
                <a:spLocks/>
              </p:cNvSpPr>
              <p:nvPr/>
            </p:nvSpPr>
            <p:spPr bwMode="auto">
              <a:xfrm>
                <a:off x="5712" y="2281"/>
                <a:ext cx="9" cy="17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7 h 17"/>
                  <a:gd name="T4" fmla="*/ 4 w 9"/>
                  <a:gd name="T5" fmla="*/ 8 h 17"/>
                  <a:gd name="T6" fmla="*/ 0 w 9"/>
                  <a:gd name="T7" fmla="*/ 1 h 17"/>
                  <a:gd name="T8" fmla="*/ 2 w 9"/>
                  <a:gd name="T9" fmla="*/ 0 h 17"/>
                  <a:gd name="T10" fmla="*/ 2 w 9"/>
                  <a:gd name="T11" fmla="*/ 0 h 17"/>
                  <a:gd name="T12" fmla="*/ 6 w 9"/>
                  <a:gd name="T13" fmla="*/ 8 h 17"/>
                  <a:gd name="T14" fmla="*/ 9 w 9"/>
                  <a:gd name="T15" fmla="*/ 17 h 17"/>
                  <a:gd name="T16" fmla="*/ 7 w 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7"/>
                  <a:gd name="T29" fmla="*/ 9 w 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7">
                    <a:moveTo>
                      <a:pt x="7" y="17"/>
                    </a:moveTo>
                    <a:lnTo>
                      <a:pt x="7" y="17"/>
                    </a:lnTo>
                    <a:lnTo>
                      <a:pt x="4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8"/>
                    </a:lnTo>
                    <a:lnTo>
                      <a:pt x="9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2" name="Freeform 317"/>
              <p:cNvSpPr>
                <a:spLocks/>
              </p:cNvSpPr>
              <p:nvPr/>
            </p:nvSpPr>
            <p:spPr bwMode="auto">
              <a:xfrm>
                <a:off x="5714" y="2309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7 w 7"/>
                  <a:gd name="T3" fmla="*/ 0 h 17"/>
                  <a:gd name="T4" fmla="*/ 5 w 7"/>
                  <a:gd name="T5" fmla="*/ 10 h 17"/>
                  <a:gd name="T6" fmla="*/ 1 w 7"/>
                  <a:gd name="T7" fmla="*/ 17 h 17"/>
                  <a:gd name="T8" fmla="*/ 0 w 7"/>
                  <a:gd name="T9" fmla="*/ 15 h 17"/>
                  <a:gd name="T10" fmla="*/ 0 w 7"/>
                  <a:gd name="T11" fmla="*/ 15 h 17"/>
                  <a:gd name="T12" fmla="*/ 4 w 7"/>
                  <a:gd name="T13" fmla="*/ 8 h 17"/>
                  <a:gd name="T14" fmla="*/ 5 w 7"/>
                  <a:gd name="T15" fmla="*/ 0 h 17"/>
                  <a:gd name="T16" fmla="*/ 7 w 7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7" y="0"/>
                    </a:moveTo>
                    <a:lnTo>
                      <a:pt x="7" y="0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3" name="Freeform 318"/>
              <p:cNvSpPr>
                <a:spLocks/>
              </p:cNvSpPr>
              <p:nvPr/>
            </p:nvSpPr>
            <p:spPr bwMode="auto">
              <a:xfrm>
                <a:off x="5714" y="232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5 h 5"/>
                  <a:gd name="T4" fmla="*/ 0 w 5"/>
                  <a:gd name="T5" fmla="*/ 1 h 5"/>
                  <a:gd name="T6" fmla="*/ 1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4" name="Freeform 319"/>
              <p:cNvSpPr>
                <a:spLocks/>
              </p:cNvSpPr>
              <p:nvPr/>
            </p:nvSpPr>
            <p:spPr bwMode="auto">
              <a:xfrm>
                <a:off x="5712" y="227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2 h 3"/>
                  <a:gd name="T6" fmla="*/ 0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5" name="Freeform 320"/>
              <p:cNvSpPr>
                <a:spLocks/>
              </p:cNvSpPr>
              <p:nvPr/>
            </p:nvSpPr>
            <p:spPr bwMode="auto">
              <a:xfrm>
                <a:off x="5712" y="2309"/>
                <a:ext cx="7" cy="15"/>
              </a:xfrm>
              <a:custGeom>
                <a:avLst/>
                <a:gdLst>
                  <a:gd name="T0" fmla="*/ 6 w 7"/>
                  <a:gd name="T1" fmla="*/ 0 h 15"/>
                  <a:gd name="T2" fmla="*/ 7 w 7"/>
                  <a:gd name="T3" fmla="*/ 0 h 15"/>
                  <a:gd name="T4" fmla="*/ 7 w 7"/>
                  <a:gd name="T5" fmla="*/ 0 h 15"/>
                  <a:gd name="T6" fmla="*/ 6 w 7"/>
                  <a:gd name="T7" fmla="*/ 8 h 15"/>
                  <a:gd name="T8" fmla="*/ 2 w 7"/>
                  <a:gd name="T9" fmla="*/ 15 h 15"/>
                  <a:gd name="T10" fmla="*/ 0 w 7"/>
                  <a:gd name="T11" fmla="*/ 15 h 15"/>
                  <a:gd name="T12" fmla="*/ 0 w 7"/>
                  <a:gd name="T13" fmla="*/ 15 h 15"/>
                  <a:gd name="T14" fmla="*/ 4 w 7"/>
                  <a:gd name="T15" fmla="*/ 8 h 15"/>
                  <a:gd name="T16" fmla="*/ 6 w 7"/>
                  <a:gd name="T17" fmla="*/ 0 h 15"/>
                  <a:gd name="T18" fmla="*/ 6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6" y="0"/>
                    </a:moveTo>
                    <a:lnTo>
                      <a:pt x="7" y="0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6" name="Freeform 321"/>
              <p:cNvSpPr>
                <a:spLocks/>
              </p:cNvSpPr>
              <p:nvPr/>
            </p:nvSpPr>
            <p:spPr bwMode="auto">
              <a:xfrm>
                <a:off x="5712" y="2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  <a:gd name="T10" fmla="*/ 3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7" name="Freeform 322"/>
              <p:cNvSpPr>
                <a:spLocks/>
              </p:cNvSpPr>
              <p:nvPr/>
            </p:nvSpPr>
            <p:spPr bwMode="auto">
              <a:xfrm>
                <a:off x="5712" y="2282"/>
                <a:ext cx="7" cy="1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4 w 7"/>
                  <a:gd name="T5" fmla="*/ 7 h 16"/>
                  <a:gd name="T6" fmla="*/ 7 w 7"/>
                  <a:gd name="T7" fmla="*/ 16 h 16"/>
                  <a:gd name="T8" fmla="*/ 6 w 7"/>
                  <a:gd name="T9" fmla="*/ 16 h 16"/>
                  <a:gd name="T10" fmla="*/ 0 w 7"/>
                  <a:gd name="T11" fmla="*/ 2 h 16"/>
                  <a:gd name="T12" fmla="*/ 0 w 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"/>
                  <a:gd name="T23" fmla="*/ 7 w 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8" name="Freeform 323"/>
              <p:cNvSpPr>
                <a:spLocks/>
              </p:cNvSpPr>
              <p:nvPr/>
            </p:nvSpPr>
            <p:spPr bwMode="auto">
              <a:xfrm>
                <a:off x="5711" y="2324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99" name="Freeform 324"/>
              <p:cNvSpPr>
                <a:spLocks/>
              </p:cNvSpPr>
              <p:nvPr/>
            </p:nvSpPr>
            <p:spPr bwMode="auto">
              <a:xfrm>
                <a:off x="5711" y="232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1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0" name="Freeform 325"/>
              <p:cNvSpPr>
                <a:spLocks/>
              </p:cNvSpPr>
              <p:nvPr/>
            </p:nvSpPr>
            <p:spPr bwMode="auto">
              <a:xfrm>
                <a:off x="5711" y="22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1" name="Freeform 326"/>
              <p:cNvSpPr>
                <a:spLocks/>
              </p:cNvSpPr>
              <p:nvPr/>
            </p:nvSpPr>
            <p:spPr bwMode="auto">
              <a:xfrm>
                <a:off x="5709" y="232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2" name="Freeform 327"/>
              <p:cNvSpPr>
                <a:spLocks/>
              </p:cNvSpPr>
              <p:nvPr/>
            </p:nvSpPr>
            <p:spPr bwMode="auto">
              <a:xfrm>
                <a:off x="5711" y="228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3" name="Freeform 328"/>
              <p:cNvSpPr>
                <a:spLocks/>
              </p:cNvSpPr>
              <p:nvPr/>
            </p:nvSpPr>
            <p:spPr bwMode="auto">
              <a:xfrm>
                <a:off x="5709" y="2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4" name="Freeform 329"/>
              <p:cNvSpPr>
                <a:spLocks/>
              </p:cNvSpPr>
              <p:nvPr/>
            </p:nvSpPr>
            <p:spPr bwMode="auto">
              <a:xfrm>
                <a:off x="5707" y="2270"/>
                <a:ext cx="11" cy="9"/>
              </a:xfrm>
              <a:custGeom>
                <a:avLst/>
                <a:gdLst>
                  <a:gd name="T0" fmla="*/ 0 w 11"/>
                  <a:gd name="T1" fmla="*/ 4 h 9"/>
                  <a:gd name="T2" fmla="*/ 4 w 11"/>
                  <a:gd name="T3" fmla="*/ 0 h 9"/>
                  <a:gd name="T4" fmla="*/ 11 w 11"/>
                  <a:gd name="T5" fmla="*/ 5 h 9"/>
                  <a:gd name="T6" fmla="*/ 7 w 11"/>
                  <a:gd name="T7" fmla="*/ 9 h 9"/>
                  <a:gd name="T8" fmla="*/ 7 w 11"/>
                  <a:gd name="T9" fmla="*/ 9 h 9"/>
                  <a:gd name="T10" fmla="*/ 5 w 11"/>
                  <a:gd name="T11" fmla="*/ 8 h 9"/>
                  <a:gd name="T12" fmla="*/ 8 w 11"/>
                  <a:gd name="T13" fmla="*/ 5 h 9"/>
                  <a:gd name="T14" fmla="*/ 4 w 11"/>
                  <a:gd name="T15" fmla="*/ 1 h 9"/>
                  <a:gd name="T16" fmla="*/ 1 w 11"/>
                  <a:gd name="T17" fmla="*/ 5 h 9"/>
                  <a:gd name="T18" fmla="*/ 1 w 11"/>
                  <a:gd name="T19" fmla="*/ 5 h 9"/>
                  <a:gd name="T20" fmla="*/ 0 w 11"/>
                  <a:gd name="T21" fmla="*/ 4 h 9"/>
                  <a:gd name="T22" fmla="*/ 0 w 1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0" y="4"/>
                    </a:moveTo>
                    <a:lnTo>
                      <a:pt x="4" y="0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5" name="Freeform 330"/>
              <p:cNvSpPr>
                <a:spLocks/>
              </p:cNvSpPr>
              <p:nvPr/>
            </p:nvSpPr>
            <p:spPr bwMode="auto">
              <a:xfrm>
                <a:off x="5707" y="2327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0 w 11"/>
                  <a:gd name="T5" fmla="*/ 7 h 11"/>
                  <a:gd name="T6" fmla="*/ 1 w 11"/>
                  <a:gd name="T7" fmla="*/ 6 h 11"/>
                  <a:gd name="T8" fmla="*/ 4 w 11"/>
                  <a:gd name="T9" fmla="*/ 9 h 11"/>
                  <a:gd name="T10" fmla="*/ 8 w 11"/>
                  <a:gd name="T11" fmla="*/ 4 h 11"/>
                  <a:gd name="T12" fmla="*/ 5 w 11"/>
                  <a:gd name="T13" fmla="*/ 2 h 11"/>
                  <a:gd name="T14" fmla="*/ 5 w 11"/>
                  <a:gd name="T15" fmla="*/ 2 h 11"/>
                  <a:gd name="T16" fmla="*/ 7 w 11"/>
                  <a:gd name="T17" fmla="*/ 0 h 11"/>
                  <a:gd name="T18" fmla="*/ 11 w 11"/>
                  <a:gd name="T19" fmla="*/ 4 h 11"/>
                  <a:gd name="T20" fmla="*/ 4 w 11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4" y="11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6" name="Freeform 331"/>
              <p:cNvSpPr>
                <a:spLocks/>
              </p:cNvSpPr>
              <p:nvPr/>
            </p:nvSpPr>
            <p:spPr bwMode="auto">
              <a:xfrm>
                <a:off x="5708" y="230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1 w 3"/>
                  <a:gd name="T15" fmla="*/ 3 h 6"/>
                  <a:gd name="T16" fmla="*/ 1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7" name="Freeform 332"/>
              <p:cNvSpPr>
                <a:spLocks/>
              </p:cNvSpPr>
              <p:nvPr/>
            </p:nvSpPr>
            <p:spPr bwMode="auto">
              <a:xfrm>
                <a:off x="5708" y="230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8" name="Freeform 333"/>
              <p:cNvSpPr>
                <a:spLocks/>
              </p:cNvSpPr>
              <p:nvPr/>
            </p:nvSpPr>
            <p:spPr bwMode="auto">
              <a:xfrm>
                <a:off x="5708" y="2299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0 h 1"/>
                  <a:gd name="T12" fmla="*/ 1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09" name="Freeform 334"/>
              <p:cNvSpPr>
                <a:spLocks/>
              </p:cNvSpPr>
              <p:nvPr/>
            </p:nvSpPr>
            <p:spPr bwMode="auto">
              <a:xfrm>
                <a:off x="5707" y="2300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0 h 6"/>
                  <a:gd name="T12" fmla="*/ 1 w 2"/>
                  <a:gd name="T13" fmla="*/ 0 h 6"/>
                  <a:gd name="T14" fmla="*/ 2 w 2"/>
                  <a:gd name="T15" fmla="*/ 3 h 6"/>
                  <a:gd name="T16" fmla="*/ 2 w 2"/>
                  <a:gd name="T17" fmla="*/ 3 h 6"/>
                  <a:gd name="T18" fmla="*/ 1 w 2"/>
                  <a:gd name="T19" fmla="*/ 6 h 6"/>
                  <a:gd name="T20" fmla="*/ 0 w 2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0" name="Freeform 335"/>
              <p:cNvSpPr>
                <a:spLocks/>
              </p:cNvSpPr>
              <p:nvPr/>
            </p:nvSpPr>
            <p:spPr bwMode="auto">
              <a:xfrm>
                <a:off x="5708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1" name="Freeform 336"/>
              <p:cNvSpPr>
                <a:spLocks/>
              </p:cNvSpPr>
              <p:nvPr/>
            </p:nvSpPr>
            <p:spPr bwMode="auto">
              <a:xfrm>
                <a:off x="5707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2" name="Freeform 337"/>
              <p:cNvSpPr>
                <a:spLocks/>
              </p:cNvSpPr>
              <p:nvPr/>
            </p:nvSpPr>
            <p:spPr bwMode="auto">
              <a:xfrm>
                <a:off x="5708" y="22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3" name="Freeform 338"/>
              <p:cNvSpPr>
                <a:spLocks/>
              </p:cNvSpPr>
              <p:nvPr/>
            </p:nvSpPr>
            <p:spPr bwMode="auto">
              <a:xfrm>
                <a:off x="5707" y="22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4" name="Freeform 339"/>
              <p:cNvSpPr>
                <a:spLocks/>
              </p:cNvSpPr>
              <p:nvPr/>
            </p:nvSpPr>
            <p:spPr bwMode="auto">
              <a:xfrm>
                <a:off x="5707" y="2331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1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5" name="Freeform 340"/>
              <p:cNvSpPr>
                <a:spLocks/>
              </p:cNvSpPr>
              <p:nvPr/>
            </p:nvSpPr>
            <p:spPr bwMode="auto">
              <a:xfrm>
                <a:off x="5704" y="2309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3 w 4"/>
                  <a:gd name="T5" fmla="*/ 0 h 8"/>
                  <a:gd name="T6" fmla="*/ 4 w 4"/>
                  <a:gd name="T7" fmla="*/ 0 h 8"/>
                  <a:gd name="T8" fmla="*/ 4 w 4"/>
                  <a:gd name="T9" fmla="*/ 0 h 8"/>
                  <a:gd name="T10" fmla="*/ 1 w 4"/>
                  <a:gd name="T11" fmla="*/ 8 h 8"/>
                  <a:gd name="T12" fmla="*/ 0 w 4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6" name="Freeform 341"/>
              <p:cNvSpPr>
                <a:spLocks/>
              </p:cNvSpPr>
              <p:nvPr/>
            </p:nvSpPr>
            <p:spPr bwMode="auto">
              <a:xfrm>
                <a:off x="5705" y="227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7" name="Freeform 342"/>
              <p:cNvSpPr>
                <a:spLocks/>
              </p:cNvSpPr>
              <p:nvPr/>
            </p:nvSpPr>
            <p:spPr bwMode="auto">
              <a:xfrm>
                <a:off x="5707" y="2331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4 w 14"/>
                  <a:gd name="T3" fmla="*/ 7 h 9"/>
                  <a:gd name="T4" fmla="*/ 11 w 14"/>
                  <a:gd name="T5" fmla="*/ 0 h 9"/>
                  <a:gd name="T6" fmla="*/ 12 w 14"/>
                  <a:gd name="T7" fmla="*/ 0 h 9"/>
                  <a:gd name="T8" fmla="*/ 14 w 14"/>
                  <a:gd name="T9" fmla="*/ 0 h 9"/>
                  <a:gd name="T10" fmla="*/ 4 w 14"/>
                  <a:gd name="T11" fmla="*/ 9 h 9"/>
                  <a:gd name="T12" fmla="*/ 0 w 14"/>
                  <a:gd name="T13" fmla="*/ 3 h 9"/>
                  <a:gd name="T14" fmla="*/ 0 w 14"/>
                  <a:gd name="T15" fmla="*/ 3 h 9"/>
                  <a:gd name="T16" fmla="*/ 0 w 14"/>
                  <a:gd name="T17" fmla="*/ 3 h 9"/>
                  <a:gd name="T18" fmla="*/ 0 w 14"/>
                  <a:gd name="T19" fmla="*/ 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0" y="3"/>
                    </a:moveTo>
                    <a:lnTo>
                      <a:pt x="4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8" name="Freeform 343"/>
              <p:cNvSpPr>
                <a:spLocks/>
              </p:cNvSpPr>
              <p:nvPr/>
            </p:nvSpPr>
            <p:spPr bwMode="auto">
              <a:xfrm>
                <a:off x="5707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19" name="Freeform 344"/>
              <p:cNvSpPr>
                <a:spLocks/>
              </p:cNvSpPr>
              <p:nvPr/>
            </p:nvSpPr>
            <p:spPr bwMode="auto">
              <a:xfrm>
                <a:off x="5707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0" name="Freeform 345"/>
              <p:cNvSpPr>
                <a:spLocks/>
              </p:cNvSpPr>
              <p:nvPr/>
            </p:nvSpPr>
            <p:spPr bwMode="auto">
              <a:xfrm>
                <a:off x="5705" y="2267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6 w 16"/>
                  <a:gd name="T3" fmla="*/ 0 h 14"/>
                  <a:gd name="T4" fmla="*/ 16 w 16"/>
                  <a:gd name="T5" fmla="*/ 8 h 14"/>
                  <a:gd name="T6" fmla="*/ 9 w 16"/>
                  <a:gd name="T7" fmla="*/ 14 h 14"/>
                  <a:gd name="T8" fmla="*/ 9 w 16"/>
                  <a:gd name="T9" fmla="*/ 14 h 14"/>
                  <a:gd name="T10" fmla="*/ 9 w 16"/>
                  <a:gd name="T11" fmla="*/ 12 h 14"/>
                  <a:gd name="T12" fmla="*/ 13 w 16"/>
                  <a:gd name="T13" fmla="*/ 8 h 14"/>
                  <a:gd name="T14" fmla="*/ 6 w 16"/>
                  <a:gd name="T15" fmla="*/ 3 h 14"/>
                  <a:gd name="T16" fmla="*/ 2 w 16"/>
                  <a:gd name="T17" fmla="*/ 7 h 14"/>
                  <a:gd name="T18" fmla="*/ 2 w 16"/>
                  <a:gd name="T19" fmla="*/ 7 h 14"/>
                  <a:gd name="T20" fmla="*/ 0 w 16"/>
                  <a:gd name="T21" fmla="*/ 5 h 14"/>
                  <a:gd name="T22" fmla="*/ 0 w 16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0" y="5"/>
                    </a:moveTo>
                    <a:lnTo>
                      <a:pt x="6" y="0"/>
                    </a:lnTo>
                    <a:lnTo>
                      <a:pt x="16" y="8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1" name="Freeform 346"/>
              <p:cNvSpPr>
                <a:spLocks/>
              </p:cNvSpPr>
              <p:nvPr/>
            </p:nvSpPr>
            <p:spPr bwMode="auto">
              <a:xfrm>
                <a:off x="5705" y="2309"/>
                <a:ext cx="4" cy="10"/>
              </a:xfrm>
              <a:custGeom>
                <a:avLst/>
                <a:gdLst>
                  <a:gd name="T0" fmla="*/ 0 w 4"/>
                  <a:gd name="T1" fmla="*/ 8 h 10"/>
                  <a:gd name="T2" fmla="*/ 0 w 4"/>
                  <a:gd name="T3" fmla="*/ 8 h 10"/>
                  <a:gd name="T4" fmla="*/ 3 w 4"/>
                  <a:gd name="T5" fmla="*/ 0 h 10"/>
                  <a:gd name="T6" fmla="*/ 4 w 4"/>
                  <a:gd name="T7" fmla="*/ 0 h 10"/>
                  <a:gd name="T8" fmla="*/ 2 w 4"/>
                  <a:gd name="T9" fmla="*/ 10 h 10"/>
                  <a:gd name="T10" fmla="*/ 0 w 4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2" name="Freeform 347"/>
              <p:cNvSpPr>
                <a:spLocks/>
              </p:cNvSpPr>
              <p:nvPr/>
            </p:nvSpPr>
            <p:spPr bwMode="auto">
              <a:xfrm>
                <a:off x="5705" y="233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0 h 1"/>
                  <a:gd name="T12" fmla="*/ 2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3" name="Freeform 348"/>
              <p:cNvSpPr>
                <a:spLocks/>
              </p:cNvSpPr>
              <p:nvPr/>
            </p:nvSpPr>
            <p:spPr bwMode="auto">
              <a:xfrm>
                <a:off x="5705" y="2289"/>
                <a:ext cx="4" cy="9"/>
              </a:xfrm>
              <a:custGeom>
                <a:avLst/>
                <a:gdLst>
                  <a:gd name="T0" fmla="*/ 2 w 4"/>
                  <a:gd name="T1" fmla="*/ 0 h 9"/>
                  <a:gd name="T2" fmla="*/ 2 w 4"/>
                  <a:gd name="T3" fmla="*/ 0 h 9"/>
                  <a:gd name="T4" fmla="*/ 4 w 4"/>
                  <a:gd name="T5" fmla="*/ 9 h 9"/>
                  <a:gd name="T6" fmla="*/ 3 w 4"/>
                  <a:gd name="T7" fmla="*/ 9 h 9"/>
                  <a:gd name="T8" fmla="*/ 3 w 4"/>
                  <a:gd name="T9" fmla="*/ 9 h 9"/>
                  <a:gd name="T10" fmla="*/ 0 w 4"/>
                  <a:gd name="T11" fmla="*/ 2 h 9"/>
                  <a:gd name="T12" fmla="*/ 2 w 4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4" name="Freeform 349"/>
              <p:cNvSpPr>
                <a:spLocks/>
              </p:cNvSpPr>
              <p:nvPr/>
            </p:nvSpPr>
            <p:spPr bwMode="auto">
              <a:xfrm>
                <a:off x="5704" y="2275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1 w 3"/>
                  <a:gd name="T9" fmla="*/ 2 h 2"/>
                  <a:gd name="T10" fmla="*/ 0 w 3"/>
                  <a:gd name="T11" fmla="*/ 2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5" name="Freeform 350"/>
              <p:cNvSpPr>
                <a:spLocks/>
              </p:cNvSpPr>
              <p:nvPr/>
            </p:nvSpPr>
            <p:spPr bwMode="auto">
              <a:xfrm>
                <a:off x="5704" y="227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6" name="Freeform 351"/>
              <p:cNvSpPr>
                <a:spLocks/>
              </p:cNvSpPr>
              <p:nvPr/>
            </p:nvSpPr>
            <p:spPr bwMode="auto">
              <a:xfrm>
                <a:off x="5705" y="23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7" name="Freeform 352"/>
              <p:cNvSpPr>
                <a:spLocks/>
              </p:cNvSpPr>
              <p:nvPr/>
            </p:nvSpPr>
            <p:spPr bwMode="auto">
              <a:xfrm>
                <a:off x="5704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8" name="Freeform 353"/>
              <p:cNvSpPr>
                <a:spLocks/>
              </p:cNvSpPr>
              <p:nvPr/>
            </p:nvSpPr>
            <p:spPr bwMode="auto">
              <a:xfrm>
                <a:off x="5704" y="228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29" name="Freeform 354"/>
              <p:cNvSpPr>
                <a:spLocks/>
              </p:cNvSpPr>
              <p:nvPr/>
            </p:nvSpPr>
            <p:spPr bwMode="auto">
              <a:xfrm>
                <a:off x="5704" y="23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0 h 3"/>
                  <a:gd name="T12" fmla="*/ 3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0" name="Freeform 355"/>
              <p:cNvSpPr>
                <a:spLocks/>
              </p:cNvSpPr>
              <p:nvPr/>
            </p:nvSpPr>
            <p:spPr bwMode="auto">
              <a:xfrm>
                <a:off x="5704" y="2291"/>
                <a:ext cx="4" cy="7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0 h 7"/>
                  <a:gd name="T4" fmla="*/ 4 w 4"/>
                  <a:gd name="T5" fmla="*/ 7 h 7"/>
                  <a:gd name="T6" fmla="*/ 3 w 4"/>
                  <a:gd name="T7" fmla="*/ 7 h 7"/>
                  <a:gd name="T8" fmla="*/ 3 w 4"/>
                  <a:gd name="T9" fmla="*/ 7 h 7"/>
                  <a:gd name="T10" fmla="*/ 0 w 4"/>
                  <a:gd name="T11" fmla="*/ 1 h 7"/>
                  <a:gd name="T12" fmla="*/ 1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1" name="Freeform 356"/>
              <p:cNvSpPr>
                <a:spLocks/>
              </p:cNvSpPr>
              <p:nvPr/>
            </p:nvSpPr>
            <p:spPr bwMode="auto">
              <a:xfrm>
                <a:off x="5704" y="227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2" name="Freeform 357"/>
              <p:cNvSpPr>
                <a:spLocks/>
              </p:cNvSpPr>
              <p:nvPr/>
            </p:nvSpPr>
            <p:spPr bwMode="auto">
              <a:xfrm>
                <a:off x="5690" y="2334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7 w 17"/>
                  <a:gd name="T3" fmla="*/ 0 h 7"/>
                  <a:gd name="T4" fmla="*/ 8 w 17"/>
                  <a:gd name="T5" fmla="*/ 6 h 7"/>
                  <a:gd name="T6" fmla="*/ 0 w 17"/>
                  <a:gd name="T7" fmla="*/ 7 h 7"/>
                  <a:gd name="T8" fmla="*/ 0 w 17"/>
                  <a:gd name="T9" fmla="*/ 6 h 7"/>
                  <a:gd name="T10" fmla="*/ 0 w 17"/>
                  <a:gd name="T11" fmla="*/ 6 h 7"/>
                  <a:gd name="T12" fmla="*/ 7 w 17"/>
                  <a:gd name="T13" fmla="*/ 4 h 7"/>
                  <a:gd name="T14" fmla="*/ 15 w 17"/>
                  <a:gd name="T15" fmla="*/ 0 h 7"/>
                  <a:gd name="T16" fmla="*/ 17 w 1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17" y="0"/>
                    </a:moveTo>
                    <a:lnTo>
                      <a:pt x="17" y="0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3" name="Freeform 358"/>
              <p:cNvSpPr>
                <a:spLocks/>
              </p:cNvSpPr>
              <p:nvPr/>
            </p:nvSpPr>
            <p:spPr bwMode="auto">
              <a:xfrm>
                <a:off x="5704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4" name="Freeform 359"/>
              <p:cNvSpPr>
                <a:spLocks/>
              </p:cNvSpPr>
              <p:nvPr/>
            </p:nvSpPr>
            <p:spPr bwMode="auto">
              <a:xfrm>
                <a:off x="5702" y="2289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5" name="Freeform 360"/>
              <p:cNvSpPr>
                <a:spLocks/>
              </p:cNvSpPr>
              <p:nvPr/>
            </p:nvSpPr>
            <p:spPr bwMode="auto">
              <a:xfrm>
                <a:off x="5702" y="22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2 w 3"/>
                  <a:gd name="T9" fmla="*/ 0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6" name="Freeform 361"/>
              <p:cNvSpPr>
                <a:spLocks/>
              </p:cNvSpPr>
              <p:nvPr/>
            </p:nvSpPr>
            <p:spPr bwMode="auto">
              <a:xfrm>
                <a:off x="5704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7" name="Freeform 362"/>
              <p:cNvSpPr>
                <a:spLocks/>
              </p:cNvSpPr>
              <p:nvPr/>
            </p:nvSpPr>
            <p:spPr bwMode="auto">
              <a:xfrm>
                <a:off x="5702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8" name="Freeform 363"/>
              <p:cNvSpPr>
                <a:spLocks/>
              </p:cNvSpPr>
              <p:nvPr/>
            </p:nvSpPr>
            <p:spPr bwMode="auto">
              <a:xfrm>
                <a:off x="5702" y="228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39" name="Freeform 364"/>
              <p:cNvSpPr>
                <a:spLocks/>
              </p:cNvSpPr>
              <p:nvPr/>
            </p:nvSpPr>
            <p:spPr bwMode="auto">
              <a:xfrm>
                <a:off x="5700" y="232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  <a:gd name="T8" fmla="*/ 1 w 4"/>
                  <a:gd name="T9" fmla="*/ 4 h 4"/>
                  <a:gd name="T10" fmla="*/ 0 w 4"/>
                  <a:gd name="T11" fmla="*/ 4 h 4"/>
                  <a:gd name="T12" fmla="*/ 0 w 4"/>
                  <a:gd name="T13" fmla="*/ 4 h 4"/>
                  <a:gd name="T14" fmla="*/ 4 w 4"/>
                  <a:gd name="T15" fmla="*/ 0 h 4"/>
                  <a:gd name="T16" fmla="*/ 4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0" name="Freeform 365"/>
              <p:cNvSpPr>
                <a:spLocks/>
              </p:cNvSpPr>
              <p:nvPr/>
            </p:nvSpPr>
            <p:spPr bwMode="auto">
              <a:xfrm>
                <a:off x="5700" y="2282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2 w 4"/>
                  <a:gd name="T11" fmla="*/ 3 h 6"/>
                  <a:gd name="T12" fmla="*/ 2 w 4"/>
                  <a:gd name="T13" fmla="*/ 3 h 6"/>
                  <a:gd name="T14" fmla="*/ 4 w 4"/>
                  <a:gd name="T15" fmla="*/ 4 h 6"/>
                  <a:gd name="T16" fmla="*/ 4 w 4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1" name="Freeform 366"/>
              <p:cNvSpPr>
                <a:spLocks/>
              </p:cNvSpPr>
              <p:nvPr/>
            </p:nvSpPr>
            <p:spPr bwMode="auto">
              <a:xfrm>
                <a:off x="5698" y="22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2" name="Freeform 367"/>
              <p:cNvSpPr>
                <a:spLocks/>
              </p:cNvSpPr>
              <p:nvPr/>
            </p:nvSpPr>
            <p:spPr bwMode="auto">
              <a:xfrm>
                <a:off x="5698" y="231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4 h 5"/>
                  <a:gd name="T4" fmla="*/ 2 w 6"/>
                  <a:gd name="T5" fmla="*/ 1 h 5"/>
                  <a:gd name="T6" fmla="*/ 2 w 6"/>
                  <a:gd name="T7" fmla="*/ 1 h 5"/>
                  <a:gd name="T8" fmla="*/ 4 w 6"/>
                  <a:gd name="T9" fmla="*/ 0 h 5"/>
                  <a:gd name="T10" fmla="*/ 6 w 6"/>
                  <a:gd name="T11" fmla="*/ 1 h 5"/>
                  <a:gd name="T12" fmla="*/ 6 w 6"/>
                  <a:gd name="T13" fmla="*/ 1 h 5"/>
                  <a:gd name="T14" fmla="*/ 2 w 6"/>
                  <a:gd name="T15" fmla="*/ 5 h 5"/>
                  <a:gd name="T16" fmla="*/ 2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2" y="5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3" name="Freeform 368"/>
              <p:cNvSpPr>
                <a:spLocks/>
              </p:cNvSpPr>
              <p:nvPr/>
            </p:nvSpPr>
            <p:spPr bwMode="auto">
              <a:xfrm>
                <a:off x="5698" y="23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4" name="Freeform 369"/>
              <p:cNvSpPr>
                <a:spLocks/>
              </p:cNvSpPr>
              <p:nvPr/>
            </p:nvSpPr>
            <p:spPr bwMode="auto">
              <a:xfrm>
                <a:off x="5698" y="2284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0 h 5"/>
                  <a:gd name="T4" fmla="*/ 2 w 4"/>
                  <a:gd name="T5" fmla="*/ 0 h 5"/>
                  <a:gd name="T6" fmla="*/ 4 w 4"/>
                  <a:gd name="T7" fmla="*/ 4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2 h 5"/>
                  <a:gd name="T14" fmla="*/ 2 w 4"/>
                  <a:gd name="T15" fmla="*/ 2 h 5"/>
                  <a:gd name="T16" fmla="*/ 0 w 4"/>
                  <a:gd name="T17" fmla="*/ 1 h 5"/>
                  <a:gd name="T18" fmla="*/ 0 w 4"/>
                  <a:gd name="T19" fmla="*/ 1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1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5" name="Freeform 370"/>
              <p:cNvSpPr>
                <a:spLocks/>
              </p:cNvSpPr>
              <p:nvPr/>
            </p:nvSpPr>
            <p:spPr bwMode="auto">
              <a:xfrm>
                <a:off x="5697" y="232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6" name="Freeform 371"/>
              <p:cNvSpPr>
                <a:spLocks/>
              </p:cNvSpPr>
              <p:nvPr/>
            </p:nvSpPr>
            <p:spPr bwMode="auto">
              <a:xfrm>
                <a:off x="5697" y="2324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7" name="Freeform 372"/>
              <p:cNvSpPr>
                <a:spLocks/>
              </p:cNvSpPr>
              <p:nvPr/>
            </p:nvSpPr>
            <p:spPr bwMode="auto">
              <a:xfrm>
                <a:off x="5697" y="2282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1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8" name="Freeform 373"/>
              <p:cNvSpPr>
                <a:spLocks/>
              </p:cNvSpPr>
              <p:nvPr/>
            </p:nvSpPr>
            <p:spPr bwMode="auto">
              <a:xfrm>
                <a:off x="5697" y="22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49" name="Freeform 374"/>
              <p:cNvSpPr>
                <a:spLocks/>
              </p:cNvSpPr>
              <p:nvPr/>
            </p:nvSpPr>
            <p:spPr bwMode="auto">
              <a:xfrm>
                <a:off x="5695" y="228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2 w 3"/>
                  <a:gd name="T5" fmla="*/ 2 h 2"/>
                  <a:gd name="T6" fmla="*/ 0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0" name="Freeform 375"/>
              <p:cNvSpPr>
                <a:spLocks/>
              </p:cNvSpPr>
              <p:nvPr/>
            </p:nvSpPr>
            <p:spPr bwMode="auto">
              <a:xfrm>
                <a:off x="5695" y="232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  <a:gd name="T10" fmla="*/ 2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1" name="Freeform 376"/>
              <p:cNvSpPr>
                <a:spLocks/>
              </p:cNvSpPr>
              <p:nvPr/>
            </p:nvSpPr>
            <p:spPr bwMode="auto">
              <a:xfrm>
                <a:off x="5690" y="232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3 h 4"/>
                  <a:gd name="T4" fmla="*/ 0 w 8"/>
                  <a:gd name="T5" fmla="*/ 3 h 4"/>
                  <a:gd name="T6" fmla="*/ 7 w 8"/>
                  <a:gd name="T7" fmla="*/ 0 h 4"/>
                  <a:gd name="T8" fmla="*/ 8 w 8"/>
                  <a:gd name="T9" fmla="*/ 1 h 4"/>
                  <a:gd name="T10" fmla="*/ 8 w 8"/>
                  <a:gd name="T11" fmla="*/ 1 h 4"/>
                  <a:gd name="T12" fmla="*/ 4 w 8"/>
                  <a:gd name="T13" fmla="*/ 3 h 4"/>
                  <a:gd name="T14" fmla="*/ 0 w 8"/>
                  <a:gd name="T15" fmla="*/ 4 h 4"/>
                  <a:gd name="T16" fmla="*/ 0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2" name="Freeform 377"/>
              <p:cNvSpPr>
                <a:spLocks/>
              </p:cNvSpPr>
              <p:nvPr/>
            </p:nvSpPr>
            <p:spPr bwMode="auto">
              <a:xfrm>
                <a:off x="5690" y="233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5 h 7"/>
                  <a:gd name="T4" fmla="*/ 14 w 15"/>
                  <a:gd name="T5" fmla="*/ 0 h 7"/>
                  <a:gd name="T6" fmla="*/ 15 w 15"/>
                  <a:gd name="T7" fmla="*/ 1 h 7"/>
                  <a:gd name="T8" fmla="*/ 15 w 15"/>
                  <a:gd name="T9" fmla="*/ 1 h 7"/>
                  <a:gd name="T10" fmla="*/ 7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3" name="Freeform 378"/>
              <p:cNvSpPr>
                <a:spLocks/>
              </p:cNvSpPr>
              <p:nvPr/>
            </p:nvSpPr>
            <p:spPr bwMode="auto">
              <a:xfrm>
                <a:off x="5690" y="2268"/>
                <a:ext cx="14" cy="7"/>
              </a:xfrm>
              <a:custGeom>
                <a:avLst/>
                <a:gdLst>
                  <a:gd name="T0" fmla="*/ 0 w 14"/>
                  <a:gd name="T1" fmla="*/ 2 h 7"/>
                  <a:gd name="T2" fmla="*/ 0 w 14"/>
                  <a:gd name="T3" fmla="*/ 0 h 7"/>
                  <a:gd name="T4" fmla="*/ 0 w 14"/>
                  <a:gd name="T5" fmla="*/ 0 h 7"/>
                  <a:gd name="T6" fmla="*/ 7 w 14"/>
                  <a:gd name="T7" fmla="*/ 2 h 7"/>
                  <a:gd name="T8" fmla="*/ 14 w 14"/>
                  <a:gd name="T9" fmla="*/ 6 h 7"/>
                  <a:gd name="T10" fmla="*/ 14 w 14"/>
                  <a:gd name="T11" fmla="*/ 7 h 7"/>
                  <a:gd name="T12" fmla="*/ 14 w 14"/>
                  <a:gd name="T13" fmla="*/ 7 h 7"/>
                  <a:gd name="T14" fmla="*/ 7 w 14"/>
                  <a:gd name="T15" fmla="*/ 3 h 7"/>
                  <a:gd name="T16" fmla="*/ 0 w 14"/>
                  <a:gd name="T17" fmla="*/ 2 h 7"/>
                  <a:gd name="T18" fmla="*/ 0 w 14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7"/>
                  <a:gd name="T32" fmla="*/ 14 w 14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7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4" name="Freeform 379"/>
              <p:cNvSpPr>
                <a:spLocks/>
              </p:cNvSpPr>
              <p:nvPr/>
            </p:nvSpPr>
            <p:spPr bwMode="auto">
              <a:xfrm>
                <a:off x="5690" y="232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5 w 7"/>
                  <a:gd name="T5" fmla="*/ 0 h 5"/>
                  <a:gd name="T6" fmla="*/ 7 w 7"/>
                  <a:gd name="T7" fmla="*/ 2 h 5"/>
                  <a:gd name="T8" fmla="*/ 7 w 7"/>
                  <a:gd name="T9" fmla="*/ 2 h 5"/>
                  <a:gd name="T10" fmla="*/ 0 w 7"/>
                  <a:gd name="T11" fmla="*/ 5 h 5"/>
                  <a:gd name="T12" fmla="*/ 0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5" name="Freeform 380"/>
              <p:cNvSpPr>
                <a:spLocks/>
              </p:cNvSpPr>
              <p:nvPr/>
            </p:nvSpPr>
            <p:spPr bwMode="auto">
              <a:xfrm>
                <a:off x="5690" y="2279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7 w 7"/>
                  <a:gd name="T7" fmla="*/ 3 h 5"/>
                  <a:gd name="T8" fmla="*/ 5 w 7"/>
                  <a:gd name="T9" fmla="*/ 5 h 5"/>
                  <a:gd name="T10" fmla="*/ 5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6" name="Freeform 381"/>
              <p:cNvSpPr>
                <a:spLocks/>
              </p:cNvSpPr>
              <p:nvPr/>
            </p:nvSpPr>
            <p:spPr bwMode="auto">
              <a:xfrm>
                <a:off x="5690" y="2278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3 h 4"/>
                  <a:gd name="T4" fmla="*/ 7 w 7"/>
                  <a:gd name="T5" fmla="*/ 4 h 4"/>
                  <a:gd name="T6" fmla="*/ 7 w 7"/>
                  <a:gd name="T7" fmla="*/ 4 h 4"/>
                  <a:gd name="T8" fmla="*/ 0 w 7"/>
                  <a:gd name="T9" fmla="*/ 1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7" name="Freeform 382"/>
              <p:cNvSpPr>
                <a:spLocks/>
              </p:cNvSpPr>
              <p:nvPr/>
            </p:nvSpPr>
            <p:spPr bwMode="auto">
              <a:xfrm>
                <a:off x="5690" y="2267"/>
                <a:ext cx="15" cy="7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8 w 15"/>
                  <a:gd name="T7" fmla="*/ 1 h 7"/>
                  <a:gd name="T8" fmla="*/ 15 w 15"/>
                  <a:gd name="T9" fmla="*/ 5 h 7"/>
                  <a:gd name="T10" fmla="*/ 14 w 15"/>
                  <a:gd name="T11" fmla="*/ 7 h 7"/>
                  <a:gd name="T12" fmla="*/ 14 w 15"/>
                  <a:gd name="T13" fmla="*/ 7 h 7"/>
                  <a:gd name="T14" fmla="*/ 7 w 15"/>
                  <a:gd name="T15" fmla="*/ 3 h 7"/>
                  <a:gd name="T16" fmla="*/ 0 w 15"/>
                  <a:gd name="T17" fmla="*/ 1 h 7"/>
                  <a:gd name="T18" fmla="*/ 0 w 15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7"/>
                  <a:gd name="T32" fmla="*/ 15 w 1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7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8" name="Freeform 383"/>
              <p:cNvSpPr>
                <a:spLocks/>
              </p:cNvSpPr>
              <p:nvPr/>
            </p:nvSpPr>
            <p:spPr bwMode="auto">
              <a:xfrm>
                <a:off x="5687" y="232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1 h 2"/>
                  <a:gd name="T10" fmla="*/ 3 w 3"/>
                  <a:gd name="T11" fmla="*/ 1 h 2"/>
                  <a:gd name="T12" fmla="*/ 0 w 3"/>
                  <a:gd name="T13" fmla="*/ 2 h 2"/>
                  <a:gd name="T14" fmla="*/ 0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59" name="Freeform 384"/>
              <p:cNvSpPr>
                <a:spLocks/>
              </p:cNvSpPr>
              <p:nvPr/>
            </p:nvSpPr>
            <p:spPr bwMode="auto">
              <a:xfrm>
                <a:off x="5687" y="22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1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0" name="Freeform 385"/>
              <p:cNvSpPr>
                <a:spLocks/>
              </p:cNvSpPr>
              <p:nvPr/>
            </p:nvSpPr>
            <p:spPr bwMode="auto">
              <a:xfrm>
                <a:off x="5687" y="232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1" name="Freeform 386"/>
              <p:cNvSpPr>
                <a:spLocks/>
              </p:cNvSpPr>
              <p:nvPr/>
            </p:nvSpPr>
            <p:spPr bwMode="auto">
              <a:xfrm>
                <a:off x="5687" y="234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0 w 3"/>
                  <a:gd name="T11" fmla="*/ 3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2" name="Freeform 387"/>
              <p:cNvSpPr>
                <a:spLocks/>
              </p:cNvSpPr>
              <p:nvPr/>
            </p:nvSpPr>
            <p:spPr bwMode="auto">
              <a:xfrm>
                <a:off x="5687" y="233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3" name="Freeform 388"/>
              <p:cNvSpPr>
                <a:spLocks/>
              </p:cNvSpPr>
              <p:nvPr/>
            </p:nvSpPr>
            <p:spPr bwMode="auto">
              <a:xfrm>
                <a:off x="5687" y="22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4" name="Freeform 389"/>
              <p:cNvSpPr>
                <a:spLocks/>
              </p:cNvSpPr>
              <p:nvPr/>
            </p:nvSpPr>
            <p:spPr bwMode="auto">
              <a:xfrm>
                <a:off x="5687" y="22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5" name="Freeform 390"/>
              <p:cNvSpPr>
                <a:spLocks/>
              </p:cNvSpPr>
              <p:nvPr/>
            </p:nvSpPr>
            <p:spPr bwMode="auto">
              <a:xfrm>
                <a:off x="5687" y="227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1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6" name="Freeform 391"/>
              <p:cNvSpPr>
                <a:spLocks/>
              </p:cNvSpPr>
              <p:nvPr/>
            </p:nvSpPr>
            <p:spPr bwMode="auto">
              <a:xfrm>
                <a:off x="5686" y="234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0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7" name="Freeform 392"/>
              <p:cNvSpPr>
                <a:spLocks/>
              </p:cNvSpPr>
              <p:nvPr/>
            </p:nvSpPr>
            <p:spPr bwMode="auto">
              <a:xfrm>
                <a:off x="5686" y="23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8" name="Freeform 393"/>
              <p:cNvSpPr>
                <a:spLocks/>
              </p:cNvSpPr>
              <p:nvPr/>
            </p:nvSpPr>
            <p:spPr bwMode="auto">
              <a:xfrm>
                <a:off x="5686" y="2278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69" name="Freeform 394"/>
              <p:cNvSpPr>
                <a:spLocks/>
              </p:cNvSpPr>
              <p:nvPr/>
            </p:nvSpPr>
            <p:spPr bwMode="auto">
              <a:xfrm>
                <a:off x="5686" y="232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0" name="Freeform 395"/>
              <p:cNvSpPr>
                <a:spLocks/>
              </p:cNvSpPr>
              <p:nvPr/>
            </p:nvSpPr>
            <p:spPr bwMode="auto">
              <a:xfrm>
                <a:off x="5686" y="22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1" name="Freeform 396"/>
              <p:cNvSpPr>
                <a:spLocks/>
              </p:cNvSpPr>
              <p:nvPr/>
            </p:nvSpPr>
            <p:spPr bwMode="auto">
              <a:xfrm>
                <a:off x="5686" y="2338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0 h 3"/>
                  <a:gd name="T10" fmla="*/ 1 w 1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2" name="Freeform 397"/>
              <p:cNvSpPr>
                <a:spLocks/>
              </p:cNvSpPr>
              <p:nvPr/>
            </p:nvSpPr>
            <p:spPr bwMode="auto">
              <a:xfrm>
                <a:off x="5686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3" name="Freeform 398"/>
              <p:cNvSpPr>
                <a:spLocks/>
              </p:cNvSpPr>
              <p:nvPr/>
            </p:nvSpPr>
            <p:spPr bwMode="auto">
              <a:xfrm>
                <a:off x="5686" y="226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4" name="Freeform 399"/>
              <p:cNvSpPr>
                <a:spLocks/>
              </p:cNvSpPr>
              <p:nvPr/>
            </p:nvSpPr>
            <p:spPr bwMode="auto">
              <a:xfrm>
                <a:off x="5680" y="227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6 w 6"/>
                  <a:gd name="T5" fmla="*/ 1 h 1"/>
                  <a:gd name="T6" fmla="*/ 3 w 6"/>
                  <a:gd name="T7" fmla="*/ 1 h 1"/>
                  <a:gd name="T8" fmla="*/ 3 w 6"/>
                  <a:gd name="T9" fmla="*/ 1 h 1"/>
                  <a:gd name="T10" fmla="*/ 0 w 6"/>
                  <a:gd name="T11" fmla="*/ 1 h 1"/>
                  <a:gd name="T12" fmla="*/ 0 w 6"/>
                  <a:gd name="T13" fmla="*/ 0 h 1"/>
                  <a:gd name="T14" fmla="*/ 0 w 6"/>
                  <a:gd name="T15" fmla="*/ 0 h 1"/>
                  <a:gd name="T16" fmla="*/ 3 w 6"/>
                  <a:gd name="T17" fmla="*/ 0 h 1"/>
                  <a:gd name="T18" fmla="*/ 6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5" name="Freeform 400"/>
              <p:cNvSpPr>
                <a:spLocks/>
              </p:cNvSpPr>
              <p:nvPr/>
            </p:nvSpPr>
            <p:spPr bwMode="auto">
              <a:xfrm>
                <a:off x="5680" y="227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6 w 6"/>
                  <a:gd name="T9" fmla="*/ 0 h 1"/>
                  <a:gd name="T10" fmla="*/ 6 w 6"/>
                  <a:gd name="T11" fmla="*/ 1 h 1"/>
                  <a:gd name="T12" fmla="*/ 6 w 6"/>
                  <a:gd name="T13" fmla="*/ 1 h 1"/>
                  <a:gd name="T14" fmla="*/ 3 w 6"/>
                  <a:gd name="T15" fmla="*/ 1 h 1"/>
                  <a:gd name="T16" fmla="*/ 3 w 6"/>
                  <a:gd name="T17" fmla="*/ 1 h 1"/>
                  <a:gd name="T18" fmla="*/ 0 w 6"/>
                  <a:gd name="T19" fmla="*/ 1 h 1"/>
                  <a:gd name="T20" fmla="*/ 0 w 6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6" name="Freeform 401"/>
              <p:cNvSpPr>
                <a:spLocks/>
              </p:cNvSpPr>
              <p:nvPr/>
            </p:nvSpPr>
            <p:spPr bwMode="auto">
              <a:xfrm>
                <a:off x="5680" y="232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0 h 2"/>
                  <a:gd name="T4" fmla="*/ 0 w 6"/>
                  <a:gd name="T5" fmla="*/ 0 h 2"/>
                  <a:gd name="T6" fmla="*/ 3 w 6"/>
                  <a:gd name="T7" fmla="*/ 1 h 2"/>
                  <a:gd name="T8" fmla="*/ 3 w 6"/>
                  <a:gd name="T9" fmla="*/ 1 h 2"/>
                  <a:gd name="T10" fmla="*/ 6 w 6"/>
                  <a:gd name="T11" fmla="*/ 0 h 2"/>
                  <a:gd name="T12" fmla="*/ 6 w 6"/>
                  <a:gd name="T13" fmla="*/ 2 h 2"/>
                  <a:gd name="T14" fmla="*/ 6 w 6"/>
                  <a:gd name="T15" fmla="*/ 2 h 2"/>
                  <a:gd name="T16" fmla="*/ 3 w 6"/>
                  <a:gd name="T17" fmla="*/ 2 h 2"/>
                  <a:gd name="T18" fmla="*/ 0 w 6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7" name="Freeform 402"/>
              <p:cNvSpPr>
                <a:spLocks/>
              </p:cNvSpPr>
              <p:nvPr/>
            </p:nvSpPr>
            <p:spPr bwMode="auto">
              <a:xfrm>
                <a:off x="5680" y="2327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0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2 h 3"/>
                  <a:gd name="T18" fmla="*/ 6 w 6"/>
                  <a:gd name="T19" fmla="*/ 2 h 3"/>
                  <a:gd name="T20" fmla="*/ 3 w 6"/>
                  <a:gd name="T21" fmla="*/ 3 h 3"/>
                  <a:gd name="T22" fmla="*/ 3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8" name="Freeform 403"/>
              <p:cNvSpPr>
                <a:spLocks/>
              </p:cNvSpPr>
              <p:nvPr/>
            </p:nvSpPr>
            <p:spPr bwMode="auto">
              <a:xfrm>
                <a:off x="5679" y="227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79" name="Freeform 404"/>
              <p:cNvSpPr>
                <a:spLocks/>
              </p:cNvSpPr>
              <p:nvPr/>
            </p:nvSpPr>
            <p:spPr bwMode="auto">
              <a:xfrm>
                <a:off x="5679" y="226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0" name="Freeform 405"/>
              <p:cNvSpPr>
                <a:spLocks/>
              </p:cNvSpPr>
              <p:nvPr/>
            </p:nvSpPr>
            <p:spPr bwMode="auto">
              <a:xfrm>
                <a:off x="5679" y="233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2 h 3"/>
                  <a:gd name="T14" fmla="*/ 0 w 1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1" name="Freeform 406"/>
              <p:cNvSpPr>
                <a:spLocks/>
              </p:cNvSpPr>
              <p:nvPr/>
            </p:nvSpPr>
            <p:spPr bwMode="auto">
              <a:xfrm>
                <a:off x="5679" y="225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7 h 7"/>
                  <a:gd name="T8" fmla="*/ 7 w 8"/>
                  <a:gd name="T9" fmla="*/ 7 h 7"/>
                  <a:gd name="T10" fmla="*/ 7 w 8"/>
                  <a:gd name="T11" fmla="*/ 3 h 7"/>
                  <a:gd name="T12" fmla="*/ 1 w 8"/>
                  <a:gd name="T13" fmla="*/ 3 h 7"/>
                  <a:gd name="T14" fmla="*/ 1 w 8"/>
                  <a:gd name="T15" fmla="*/ 7 h 7"/>
                  <a:gd name="T16" fmla="*/ 1 w 8"/>
                  <a:gd name="T17" fmla="*/ 7 h 7"/>
                  <a:gd name="T18" fmla="*/ 0 w 8"/>
                  <a:gd name="T19" fmla="*/ 7 h 7"/>
                  <a:gd name="T20" fmla="*/ 0 w 8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7"/>
                  <a:gd name="T35" fmla="*/ 8 w 8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2" name="Freeform 407"/>
              <p:cNvSpPr>
                <a:spLocks/>
              </p:cNvSpPr>
              <p:nvPr/>
            </p:nvSpPr>
            <p:spPr bwMode="auto">
              <a:xfrm>
                <a:off x="5679" y="226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3" name="Freeform 408"/>
              <p:cNvSpPr>
                <a:spLocks/>
              </p:cNvSpPr>
              <p:nvPr/>
            </p:nvSpPr>
            <p:spPr bwMode="auto">
              <a:xfrm>
                <a:off x="5679" y="2278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  <a:gd name="T4" fmla="*/ 0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4" name="Freeform 409"/>
              <p:cNvSpPr>
                <a:spLocks/>
              </p:cNvSpPr>
              <p:nvPr/>
            </p:nvSpPr>
            <p:spPr bwMode="auto">
              <a:xfrm>
                <a:off x="5679" y="234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5 h 5"/>
                  <a:gd name="T4" fmla="*/ 0 w 8"/>
                  <a:gd name="T5" fmla="*/ 0 h 5"/>
                  <a:gd name="T6" fmla="*/ 0 w 8"/>
                  <a:gd name="T7" fmla="*/ 0 h 5"/>
                  <a:gd name="T8" fmla="*/ 1 w 8"/>
                  <a:gd name="T9" fmla="*/ 0 h 5"/>
                  <a:gd name="T10" fmla="*/ 1 w 8"/>
                  <a:gd name="T11" fmla="*/ 4 h 5"/>
                  <a:gd name="T12" fmla="*/ 7 w 8"/>
                  <a:gd name="T13" fmla="*/ 4 h 5"/>
                  <a:gd name="T14" fmla="*/ 7 w 8"/>
                  <a:gd name="T15" fmla="*/ 0 h 5"/>
                  <a:gd name="T16" fmla="*/ 7 w 8"/>
                  <a:gd name="T17" fmla="*/ 0 h 5"/>
                  <a:gd name="T18" fmla="*/ 8 w 8"/>
                  <a:gd name="T19" fmla="*/ 0 h 5"/>
                  <a:gd name="T20" fmla="*/ 8 w 8"/>
                  <a:gd name="T21" fmla="*/ 4 h 5"/>
                  <a:gd name="T22" fmla="*/ 8 w 8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8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5" name="Freeform 410"/>
              <p:cNvSpPr>
                <a:spLocks/>
              </p:cNvSpPr>
              <p:nvPr/>
            </p:nvSpPr>
            <p:spPr bwMode="auto">
              <a:xfrm>
                <a:off x="5679" y="23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6" name="Freeform 411"/>
              <p:cNvSpPr>
                <a:spLocks/>
              </p:cNvSpPr>
              <p:nvPr/>
            </p:nvSpPr>
            <p:spPr bwMode="auto">
              <a:xfrm>
                <a:off x="5679" y="234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7" name="Freeform 412"/>
              <p:cNvSpPr>
                <a:spLocks/>
              </p:cNvSpPr>
              <p:nvPr/>
            </p:nvSpPr>
            <p:spPr bwMode="auto">
              <a:xfrm>
                <a:off x="5679" y="23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8" name="Freeform 413"/>
              <p:cNvSpPr>
                <a:spLocks/>
              </p:cNvSpPr>
              <p:nvPr/>
            </p:nvSpPr>
            <p:spPr bwMode="auto">
              <a:xfrm>
                <a:off x="5677" y="22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1 h 2"/>
                  <a:gd name="T10" fmla="*/ 0 w 2"/>
                  <a:gd name="T11" fmla="*/ 1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89" name="Freeform 414"/>
              <p:cNvSpPr>
                <a:spLocks/>
              </p:cNvSpPr>
              <p:nvPr/>
            </p:nvSpPr>
            <p:spPr bwMode="auto">
              <a:xfrm>
                <a:off x="5677" y="226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1 h 3"/>
                  <a:gd name="T8" fmla="*/ 0 w 2"/>
                  <a:gd name="T9" fmla="*/ 1 h 3"/>
                  <a:gd name="T10" fmla="*/ 2 w 2"/>
                  <a:gd name="T11" fmla="*/ 0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0" name="Freeform 415"/>
              <p:cNvSpPr>
                <a:spLocks/>
              </p:cNvSpPr>
              <p:nvPr/>
            </p:nvSpPr>
            <p:spPr bwMode="auto">
              <a:xfrm>
                <a:off x="5677" y="23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1" name="Freeform 416"/>
              <p:cNvSpPr>
                <a:spLocks/>
              </p:cNvSpPr>
              <p:nvPr/>
            </p:nvSpPr>
            <p:spPr bwMode="auto">
              <a:xfrm>
                <a:off x="5677" y="2341"/>
                <a:ext cx="13" cy="9"/>
              </a:xfrm>
              <a:custGeom>
                <a:avLst/>
                <a:gdLst>
                  <a:gd name="T0" fmla="*/ 2 w 13"/>
                  <a:gd name="T1" fmla="*/ 2 h 9"/>
                  <a:gd name="T2" fmla="*/ 2 w 13"/>
                  <a:gd name="T3" fmla="*/ 7 h 9"/>
                  <a:gd name="T4" fmla="*/ 10 w 13"/>
                  <a:gd name="T5" fmla="*/ 7 h 9"/>
                  <a:gd name="T6" fmla="*/ 10 w 13"/>
                  <a:gd name="T7" fmla="*/ 6 h 9"/>
                  <a:gd name="T8" fmla="*/ 10 w 13"/>
                  <a:gd name="T9" fmla="*/ 2 h 9"/>
                  <a:gd name="T10" fmla="*/ 10 w 13"/>
                  <a:gd name="T11" fmla="*/ 2 h 9"/>
                  <a:gd name="T12" fmla="*/ 13 w 13"/>
                  <a:gd name="T13" fmla="*/ 0 h 9"/>
                  <a:gd name="T14" fmla="*/ 13 w 13"/>
                  <a:gd name="T15" fmla="*/ 7 h 9"/>
                  <a:gd name="T16" fmla="*/ 13 w 13"/>
                  <a:gd name="T17" fmla="*/ 9 h 9"/>
                  <a:gd name="T18" fmla="*/ 0 w 13"/>
                  <a:gd name="T19" fmla="*/ 9 h 9"/>
                  <a:gd name="T20" fmla="*/ 0 w 13"/>
                  <a:gd name="T21" fmla="*/ 0 h 9"/>
                  <a:gd name="T22" fmla="*/ 2 w 13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2" y="2"/>
                    </a:moveTo>
                    <a:lnTo>
                      <a:pt x="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2" name="Freeform 417"/>
              <p:cNvSpPr>
                <a:spLocks/>
              </p:cNvSpPr>
              <p:nvPr/>
            </p:nvSpPr>
            <p:spPr bwMode="auto">
              <a:xfrm>
                <a:off x="5677" y="2257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3 w 13"/>
                  <a:gd name="T3" fmla="*/ 0 h 10"/>
                  <a:gd name="T4" fmla="*/ 13 w 13"/>
                  <a:gd name="T5" fmla="*/ 10 h 10"/>
                  <a:gd name="T6" fmla="*/ 13 w 13"/>
                  <a:gd name="T7" fmla="*/ 10 h 10"/>
                  <a:gd name="T8" fmla="*/ 10 w 13"/>
                  <a:gd name="T9" fmla="*/ 8 h 10"/>
                  <a:gd name="T10" fmla="*/ 10 w 13"/>
                  <a:gd name="T11" fmla="*/ 1 h 10"/>
                  <a:gd name="T12" fmla="*/ 2 w 13"/>
                  <a:gd name="T13" fmla="*/ 1 h 10"/>
                  <a:gd name="T14" fmla="*/ 2 w 13"/>
                  <a:gd name="T15" fmla="*/ 8 h 10"/>
                  <a:gd name="T16" fmla="*/ 2 w 13"/>
                  <a:gd name="T17" fmla="*/ 8 h 10"/>
                  <a:gd name="T18" fmla="*/ 0 w 13"/>
                  <a:gd name="T19" fmla="*/ 10 h 10"/>
                  <a:gd name="T20" fmla="*/ 0 w 13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0"/>
                  <a:gd name="T35" fmla="*/ 13 w 1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0">
                    <a:moveTo>
                      <a:pt x="0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2" y="1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3" name="Freeform 418"/>
              <p:cNvSpPr>
                <a:spLocks/>
              </p:cNvSpPr>
              <p:nvPr/>
            </p:nvSpPr>
            <p:spPr bwMode="auto">
              <a:xfrm>
                <a:off x="5677" y="226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2 h 3"/>
                  <a:gd name="T8" fmla="*/ 0 w 2"/>
                  <a:gd name="T9" fmla="*/ 2 h 3"/>
                  <a:gd name="T10" fmla="*/ 2 w 2"/>
                  <a:gd name="T11" fmla="*/ 0 h 3"/>
                  <a:gd name="T12" fmla="*/ 2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4" name="Freeform 419"/>
              <p:cNvSpPr>
                <a:spLocks/>
              </p:cNvSpPr>
              <p:nvPr/>
            </p:nvSpPr>
            <p:spPr bwMode="auto">
              <a:xfrm>
                <a:off x="5677" y="227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5" name="Freeform 420"/>
              <p:cNvSpPr>
                <a:spLocks/>
              </p:cNvSpPr>
              <p:nvPr/>
            </p:nvSpPr>
            <p:spPr bwMode="auto">
              <a:xfrm>
                <a:off x="5677" y="2329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6" name="Freeform 421"/>
              <p:cNvSpPr>
                <a:spLocks/>
              </p:cNvSpPr>
              <p:nvPr/>
            </p:nvSpPr>
            <p:spPr bwMode="auto">
              <a:xfrm>
                <a:off x="5677" y="23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7" name="Freeform 422"/>
              <p:cNvSpPr>
                <a:spLocks/>
              </p:cNvSpPr>
              <p:nvPr/>
            </p:nvSpPr>
            <p:spPr bwMode="auto">
              <a:xfrm>
                <a:off x="5677" y="233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8" name="Freeform 423"/>
              <p:cNvSpPr>
                <a:spLocks/>
              </p:cNvSpPr>
              <p:nvPr/>
            </p:nvSpPr>
            <p:spPr bwMode="auto">
              <a:xfrm>
                <a:off x="5662" y="2268"/>
                <a:ext cx="15" cy="7"/>
              </a:xfrm>
              <a:custGeom>
                <a:avLst/>
                <a:gdLst>
                  <a:gd name="T0" fmla="*/ 15 w 15"/>
                  <a:gd name="T1" fmla="*/ 2 h 7"/>
                  <a:gd name="T2" fmla="*/ 1 w 15"/>
                  <a:gd name="T3" fmla="*/ 7 h 7"/>
                  <a:gd name="T4" fmla="*/ 0 w 15"/>
                  <a:gd name="T5" fmla="*/ 6 h 7"/>
                  <a:gd name="T6" fmla="*/ 0 w 15"/>
                  <a:gd name="T7" fmla="*/ 6 h 7"/>
                  <a:gd name="T8" fmla="*/ 7 w 15"/>
                  <a:gd name="T9" fmla="*/ 2 h 7"/>
                  <a:gd name="T10" fmla="*/ 15 w 15"/>
                  <a:gd name="T11" fmla="*/ 0 h 7"/>
                  <a:gd name="T12" fmla="*/ 15 w 15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15" y="2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99" name="Freeform 424"/>
              <p:cNvSpPr>
                <a:spLocks/>
              </p:cNvSpPr>
              <p:nvPr/>
            </p:nvSpPr>
            <p:spPr bwMode="auto">
              <a:xfrm>
                <a:off x="5670" y="227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3 h 5"/>
                  <a:gd name="T4" fmla="*/ 0 w 7"/>
                  <a:gd name="T5" fmla="*/ 3 h 5"/>
                  <a:gd name="T6" fmla="*/ 7 w 7"/>
                  <a:gd name="T7" fmla="*/ 0 h 5"/>
                  <a:gd name="T8" fmla="*/ 7 w 7"/>
                  <a:gd name="T9" fmla="*/ 2 h 5"/>
                  <a:gd name="T10" fmla="*/ 1 w 7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1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0" name="Freeform 425"/>
              <p:cNvSpPr>
                <a:spLocks/>
              </p:cNvSpPr>
              <p:nvPr/>
            </p:nvSpPr>
            <p:spPr bwMode="auto">
              <a:xfrm>
                <a:off x="5670" y="232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0 w 7"/>
                  <a:gd name="T5" fmla="*/ 2 h 5"/>
                  <a:gd name="T6" fmla="*/ 1 w 7"/>
                  <a:gd name="T7" fmla="*/ 0 h 5"/>
                  <a:gd name="T8" fmla="*/ 1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1" name="Freeform 426"/>
              <p:cNvSpPr>
                <a:spLocks/>
              </p:cNvSpPr>
              <p:nvPr/>
            </p:nvSpPr>
            <p:spPr bwMode="auto">
              <a:xfrm>
                <a:off x="5669" y="232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1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2" name="Freeform 427"/>
              <p:cNvSpPr>
                <a:spLocks/>
              </p:cNvSpPr>
              <p:nvPr/>
            </p:nvSpPr>
            <p:spPr bwMode="auto">
              <a:xfrm>
                <a:off x="5669" y="2326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1 w 8"/>
                  <a:gd name="T3" fmla="*/ 0 h 4"/>
                  <a:gd name="T4" fmla="*/ 8 w 8"/>
                  <a:gd name="T5" fmla="*/ 3 h 4"/>
                  <a:gd name="T6" fmla="*/ 8 w 8"/>
                  <a:gd name="T7" fmla="*/ 4 h 4"/>
                  <a:gd name="T8" fmla="*/ 0 w 8"/>
                  <a:gd name="T9" fmla="*/ 1 h 4"/>
                  <a:gd name="T10" fmla="*/ 1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1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3" name="Freeform 428"/>
              <p:cNvSpPr>
                <a:spLocks/>
              </p:cNvSpPr>
              <p:nvPr/>
            </p:nvSpPr>
            <p:spPr bwMode="auto">
              <a:xfrm>
                <a:off x="5669" y="228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4" name="Freeform 429"/>
              <p:cNvSpPr>
                <a:spLocks/>
              </p:cNvSpPr>
              <p:nvPr/>
            </p:nvSpPr>
            <p:spPr bwMode="auto">
              <a:xfrm>
                <a:off x="5667" y="228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2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0 h 1"/>
                  <a:gd name="T12" fmla="*/ 3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5" name="Freeform 430"/>
              <p:cNvSpPr>
                <a:spLocks/>
              </p:cNvSpPr>
              <p:nvPr/>
            </p:nvSpPr>
            <p:spPr bwMode="auto">
              <a:xfrm>
                <a:off x="5669" y="2278"/>
                <a:ext cx="8" cy="4"/>
              </a:xfrm>
              <a:custGeom>
                <a:avLst/>
                <a:gdLst>
                  <a:gd name="T0" fmla="*/ 8 w 8"/>
                  <a:gd name="T1" fmla="*/ 1 h 4"/>
                  <a:gd name="T2" fmla="*/ 8 w 8"/>
                  <a:gd name="T3" fmla="*/ 1 h 4"/>
                  <a:gd name="T4" fmla="*/ 1 w 8"/>
                  <a:gd name="T5" fmla="*/ 4 h 4"/>
                  <a:gd name="T6" fmla="*/ 0 w 8"/>
                  <a:gd name="T7" fmla="*/ 3 h 4"/>
                  <a:gd name="T8" fmla="*/ 0 w 8"/>
                  <a:gd name="T9" fmla="*/ 3 h 4"/>
                  <a:gd name="T10" fmla="*/ 8 w 8"/>
                  <a:gd name="T11" fmla="*/ 0 h 4"/>
                  <a:gd name="T12" fmla="*/ 8 w 8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8" y="1"/>
                    </a:moveTo>
                    <a:lnTo>
                      <a:pt x="8" y="1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6" name="Freeform 431"/>
              <p:cNvSpPr>
                <a:spLocks/>
              </p:cNvSpPr>
              <p:nvPr/>
            </p:nvSpPr>
            <p:spPr bwMode="auto">
              <a:xfrm>
                <a:off x="5667" y="2282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0 w 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7" name="Freeform 432"/>
              <p:cNvSpPr>
                <a:spLocks/>
              </p:cNvSpPr>
              <p:nvPr/>
            </p:nvSpPr>
            <p:spPr bwMode="auto">
              <a:xfrm>
                <a:off x="5667" y="2324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8" name="Freeform 433"/>
              <p:cNvSpPr>
                <a:spLocks/>
              </p:cNvSpPr>
              <p:nvPr/>
            </p:nvSpPr>
            <p:spPr bwMode="auto">
              <a:xfrm>
                <a:off x="5667" y="232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  <a:gd name="T8" fmla="*/ 2 w 3"/>
                  <a:gd name="T9" fmla="*/ 1 h 1"/>
                  <a:gd name="T10" fmla="*/ 2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09" name="Freeform 434"/>
              <p:cNvSpPr>
                <a:spLocks/>
              </p:cNvSpPr>
              <p:nvPr/>
            </p:nvSpPr>
            <p:spPr bwMode="auto">
              <a:xfrm>
                <a:off x="5666" y="228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0" name="Freeform 435"/>
              <p:cNvSpPr>
                <a:spLocks/>
              </p:cNvSpPr>
              <p:nvPr/>
            </p:nvSpPr>
            <p:spPr bwMode="auto">
              <a:xfrm>
                <a:off x="5666" y="2324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  <a:gd name="T6" fmla="*/ 1 w 3"/>
                  <a:gd name="T7" fmla="*/ 2 h 2"/>
                  <a:gd name="T8" fmla="*/ 0 w 3"/>
                  <a:gd name="T9" fmla="*/ 0 h 2"/>
                  <a:gd name="T10" fmla="*/ 1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1" name="Freeform 436"/>
              <p:cNvSpPr>
                <a:spLocks/>
              </p:cNvSpPr>
              <p:nvPr/>
            </p:nvSpPr>
            <p:spPr bwMode="auto">
              <a:xfrm>
                <a:off x="5663" y="2284"/>
                <a:ext cx="6" cy="5"/>
              </a:xfrm>
              <a:custGeom>
                <a:avLst/>
                <a:gdLst>
                  <a:gd name="T0" fmla="*/ 1 w 6"/>
                  <a:gd name="T1" fmla="*/ 5 h 5"/>
                  <a:gd name="T2" fmla="*/ 0 w 6"/>
                  <a:gd name="T3" fmla="*/ 4 h 5"/>
                  <a:gd name="T4" fmla="*/ 0 w 6"/>
                  <a:gd name="T5" fmla="*/ 4 h 5"/>
                  <a:gd name="T6" fmla="*/ 4 w 6"/>
                  <a:gd name="T7" fmla="*/ 0 h 5"/>
                  <a:gd name="T8" fmla="*/ 6 w 6"/>
                  <a:gd name="T9" fmla="*/ 1 h 5"/>
                  <a:gd name="T10" fmla="*/ 3 w 6"/>
                  <a:gd name="T11" fmla="*/ 2 h 5"/>
                  <a:gd name="T12" fmla="*/ 3 w 6"/>
                  <a:gd name="T13" fmla="*/ 2 h 5"/>
                  <a:gd name="T14" fmla="*/ 1 w 6"/>
                  <a:gd name="T15" fmla="*/ 5 h 5"/>
                  <a:gd name="T16" fmla="*/ 1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1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2" name="Freeform 437"/>
              <p:cNvSpPr>
                <a:spLocks/>
              </p:cNvSpPr>
              <p:nvPr/>
            </p:nvSpPr>
            <p:spPr bwMode="auto">
              <a:xfrm>
                <a:off x="5663" y="2319"/>
                <a:ext cx="6" cy="5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5 h 5"/>
                  <a:gd name="T4" fmla="*/ 4 w 6"/>
                  <a:gd name="T5" fmla="*/ 5 h 5"/>
                  <a:gd name="T6" fmla="*/ 0 w 6"/>
                  <a:gd name="T7" fmla="*/ 1 h 5"/>
                  <a:gd name="T8" fmla="*/ 1 w 6"/>
                  <a:gd name="T9" fmla="*/ 0 h 5"/>
                  <a:gd name="T10" fmla="*/ 1 w 6"/>
                  <a:gd name="T11" fmla="*/ 0 h 5"/>
                  <a:gd name="T12" fmla="*/ 6 w 6"/>
                  <a:gd name="T13" fmla="*/ 4 h 5"/>
                  <a:gd name="T14" fmla="*/ 6 w 6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4"/>
                    </a:moveTo>
                    <a:lnTo>
                      <a:pt x="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3" name="Freeform 438"/>
              <p:cNvSpPr>
                <a:spLocks/>
              </p:cNvSpPr>
              <p:nvPr/>
            </p:nvSpPr>
            <p:spPr bwMode="auto">
              <a:xfrm>
                <a:off x="5662" y="2282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4 w 5"/>
                  <a:gd name="T5" fmla="*/ 0 h 6"/>
                  <a:gd name="T6" fmla="*/ 5 w 5"/>
                  <a:gd name="T7" fmla="*/ 2 h 6"/>
                  <a:gd name="T8" fmla="*/ 5 w 5"/>
                  <a:gd name="T9" fmla="*/ 2 h 6"/>
                  <a:gd name="T10" fmla="*/ 1 w 5"/>
                  <a:gd name="T11" fmla="*/ 6 h 6"/>
                  <a:gd name="T12" fmla="*/ 0 w 5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4" name="Freeform 439"/>
              <p:cNvSpPr>
                <a:spLocks/>
              </p:cNvSpPr>
              <p:nvPr/>
            </p:nvSpPr>
            <p:spPr bwMode="auto">
              <a:xfrm>
                <a:off x="5662" y="2320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2 w 5"/>
                  <a:gd name="T9" fmla="*/ 3 h 4"/>
                  <a:gd name="T10" fmla="*/ 2 w 5"/>
                  <a:gd name="T11" fmla="*/ 3 h 4"/>
                  <a:gd name="T12" fmla="*/ 0 w 5"/>
                  <a:gd name="T13" fmla="*/ 0 h 4"/>
                  <a:gd name="T14" fmla="*/ 1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5" name="Freeform 440"/>
              <p:cNvSpPr>
                <a:spLocks/>
              </p:cNvSpPr>
              <p:nvPr/>
            </p:nvSpPr>
            <p:spPr bwMode="auto">
              <a:xfrm>
                <a:off x="5662" y="2288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2 w 2"/>
                  <a:gd name="T9" fmla="*/ 1 h 3"/>
                  <a:gd name="T10" fmla="*/ 1 w 2"/>
                  <a:gd name="T11" fmla="*/ 3 h 3"/>
                  <a:gd name="T12" fmla="*/ 0 w 2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6" name="Freeform 441"/>
              <p:cNvSpPr>
                <a:spLocks/>
              </p:cNvSpPr>
              <p:nvPr/>
            </p:nvSpPr>
            <p:spPr bwMode="auto">
              <a:xfrm>
                <a:off x="5662" y="231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2 w 2"/>
                  <a:gd name="T11" fmla="*/ 2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7" name="Freeform 442"/>
              <p:cNvSpPr>
                <a:spLocks/>
              </p:cNvSpPr>
              <p:nvPr/>
            </p:nvSpPr>
            <p:spPr bwMode="auto">
              <a:xfrm>
                <a:off x="5662" y="2316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1 h 3"/>
                  <a:gd name="T14" fmla="*/ 1 w 1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8" name="Freeform 443"/>
              <p:cNvSpPr>
                <a:spLocks/>
              </p:cNvSpPr>
              <p:nvPr/>
            </p:nvSpPr>
            <p:spPr bwMode="auto">
              <a:xfrm>
                <a:off x="5662" y="2333"/>
                <a:ext cx="15" cy="7"/>
              </a:xfrm>
              <a:custGeom>
                <a:avLst/>
                <a:gdLst>
                  <a:gd name="T0" fmla="*/ 1 w 15"/>
                  <a:gd name="T1" fmla="*/ 0 h 7"/>
                  <a:gd name="T2" fmla="*/ 1 w 15"/>
                  <a:gd name="T3" fmla="*/ 0 h 7"/>
                  <a:gd name="T4" fmla="*/ 8 w 15"/>
                  <a:gd name="T5" fmla="*/ 4 h 7"/>
                  <a:gd name="T6" fmla="*/ 15 w 15"/>
                  <a:gd name="T7" fmla="*/ 5 h 7"/>
                  <a:gd name="T8" fmla="*/ 15 w 15"/>
                  <a:gd name="T9" fmla="*/ 7 h 7"/>
                  <a:gd name="T10" fmla="*/ 15 w 15"/>
                  <a:gd name="T11" fmla="*/ 7 h 7"/>
                  <a:gd name="T12" fmla="*/ 7 w 15"/>
                  <a:gd name="T13" fmla="*/ 5 h 7"/>
                  <a:gd name="T14" fmla="*/ 0 w 15"/>
                  <a:gd name="T15" fmla="*/ 1 h 7"/>
                  <a:gd name="T16" fmla="*/ 1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" y="0"/>
                    </a:moveTo>
                    <a:lnTo>
                      <a:pt x="1" y="0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19" name="Freeform 444"/>
              <p:cNvSpPr>
                <a:spLocks/>
              </p:cNvSpPr>
              <p:nvPr/>
            </p:nvSpPr>
            <p:spPr bwMode="auto">
              <a:xfrm>
                <a:off x="5660" y="2334"/>
                <a:ext cx="17" cy="7"/>
              </a:xfrm>
              <a:custGeom>
                <a:avLst/>
                <a:gdLst>
                  <a:gd name="T0" fmla="*/ 2 w 17"/>
                  <a:gd name="T1" fmla="*/ 0 h 7"/>
                  <a:gd name="T2" fmla="*/ 2 w 17"/>
                  <a:gd name="T3" fmla="*/ 0 h 7"/>
                  <a:gd name="T4" fmla="*/ 9 w 17"/>
                  <a:gd name="T5" fmla="*/ 4 h 7"/>
                  <a:gd name="T6" fmla="*/ 17 w 17"/>
                  <a:gd name="T7" fmla="*/ 6 h 7"/>
                  <a:gd name="T8" fmla="*/ 17 w 17"/>
                  <a:gd name="T9" fmla="*/ 7 h 7"/>
                  <a:gd name="T10" fmla="*/ 0 w 17"/>
                  <a:gd name="T11" fmla="*/ 0 h 7"/>
                  <a:gd name="T12" fmla="*/ 2 w 1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"/>
                  <a:gd name="T23" fmla="*/ 17 w 1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">
                    <a:moveTo>
                      <a:pt x="2" y="0"/>
                    </a:moveTo>
                    <a:lnTo>
                      <a:pt x="2" y="0"/>
                    </a:lnTo>
                    <a:lnTo>
                      <a:pt x="9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0" name="Freeform 445"/>
              <p:cNvSpPr>
                <a:spLocks/>
              </p:cNvSpPr>
              <p:nvPr/>
            </p:nvSpPr>
            <p:spPr bwMode="auto">
              <a:xfrm>
                <a:off x="5659" y="2291"/>
                <a:ext cx="4" cy="7"/>
              </a:xfrm>
              <a:custGeom>
                <a:avLst/>
                <a:gdLst>
                  <a:gd name="T0" fmla="*/ 4 w 4"/>
                  <a:gd name="T1" fmla="*/ 1 h 7"/>
                  <a:gd name="T2" fmla="*/ 4 w 4"/>
                  <a:gd name="T3" fmla="*/ 1 h 7"/>
                  <a:gd name="T4" fmla="*/ 1 w 4"/>
                  <a:gd name="T5" fmla="*/ 7 h 7"/>
                  <a:gd name="T6" fmla="*/ 0 w 4"/>
                  <a:gd name="T7" fmla="*/ 7 h 7"/>
                  <a:gd name="T8" fmla="*/ 0 w 4"/>
                  <a:gd name="T9" fmla="*/ 7 h 7"/>
                  <a:gd name="T10" fmla="*/ 3 w 4"/>
                  <a:gd name="T11" fmla="*/ 0 h 7"/>
                  <a:gd name="T12" fmla="*/ 4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1"/>
                    </a:moveTo>
                    <a:lnTo>
                      <a:pt x="4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1" name="Freeform 446"/>
              <p:cNvSpPr>
                <a:spLocks/>
              </p:cNvSpPr>
              <p:nvPr/>
            </p:nvSpPr>
            <p:spPr bwMode="auto">
              <a:xfrm>
                <a:off x="5660" y="22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2" name="Freeform 447"/>
              <p:cNvSpPr>
                <a:spLocks/>
              </p:cNvSpPr>
              <p:nvPr/>
            </p:nvSpPr>
            <p:spPr bwMode="auto">
              <a:xfrm>
                <a:off x="5662" y="2286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0 h 3"/>
                  <a:gd name="T12" fmla="*/ 1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3" name="Freeform 448"/>
              <p:cNvSpPr>
                <a:spLocks/>
              </p:cNvSpPr>
              <p:nvPr/>
            </p:nvSpPr>
            <p:spPr bwMode="auto">
              <a:xfrm>
                <a:off x="5662" y="22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0 h 3"/>
                  <a:gd name="T14" fmla="*/ 0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4" name="Freeform 449"/>
              <p:cNvSpPr>
                <a:spLocks/>
              </p:cNvSpPr>
              <p:nvPr/>
            </p:nvSpPr>
            <p:spPr bwMode="auto">
              <a:xfrm>
                <a:off x="5662" y="231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5" name="Freeform 450"/>
              <p:cNvSpPr>
                <a:spLocks/>
              </p:cNvSpPr>
              <p:nvPr/>
            </p:nvSpPr>
            <p:spPr bwMode="auto">
              <a:xfrm>
                <a:off x="5660" y="2267"/>
                <a:ext cx="17" cy="7"/>
              </a:xfrm>
              <a:custGeom>
                <a:avLst/>
                <a:gdLst>
                  <a:gd name="T0" fmla="*/ 0 w 17"/>
                  <a:gd name="T1" fmla="*/ 5 h 7"/>
                  <a:gd name="T2" fmla="*/ 0 w 17"/>
                  <a:gd name="T3" fmla="*/ 5 h 7"/>
                  <a:gd name="T4" fmla="*/ 9 w 17"/>
                  <a:gd name="T5" fmla="*/ 1 h 7"/>
                  <a:gd name="T6" fmla="*/ 17 w 17"/>
                  <a:gd name="T7" fmla="*/ 0 h 7"/>
                  <a:gd name="T8" fmla="*/ 17 w 17"/>
                  <a:gd name="T9" fmla="*/ 1 h 7"/>
                  <a:gd name="T10" fmla="*/ 17 w 17"/>
                  <a:gd name="T11" fmla="*/ 1 h 7"/>
                  <a:gd name="T12" fmla="*/ 9 w 17"/>
                  <a:gd name="T13" fmla="*/ 3 h 7"/>
                  <a:gd name="T14" fmla="*/ 2 w 17"/>
                  <a:gd name="T15" fmla="*/ 7 h 7"/>
                  <a:gd name="T16" fmla="*/ 0 w 17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7"/>
                  <a:gd name="T29" fmla="*/ 17 w 1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7">
                    <a:moveTo>
                      <a:pt x="0" y="5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9" y="3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6" name="Freeform 451"/>
              <p:cNvSpPr>
                <a:spLocks/>
              </p:cNvSpPr>
              <p:nvPr/>
            </p:nvSpPr>
            <p:spPr bwMode="auto">
              <a:xfrm>
                <a:off x="5660" y="2331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0 w 3"/>
                  <a:gd name="T11" fmla="*/ 2 h 3"/>
                  <a:gd name="T12" fmla="*/ 2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7" name="Freeform 452"/>
              <p:cNvSpPr>
                <a:spLocks/>
              </p:cNvSpPr>
              <p:nvPr/>
            </p:nvSpPr>
            <p:spPr bwMode="auto">
              <a:xfrm>
                <a:off x="5656" y="228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0 w 6"/>
                  <a:gd name="T3" fmla="*/ 9 h 9"/>
                  <a:gd name="T4" fmla="*/ 4 w 6"/>
                  <a:gd name="T5" fmla="*/ 0 h 9"/>
                  <a:gd name="T6" fmla="*/ 6 w 6"/>
                  <a:gd name="T7" fmla="*/ 2 h 9"/>
                  <a:gd name="T8" fmla="*/ 6 w 6"/>
                  <a:gd name="T9" fmla="*/ 2 h 9"/>
                  <a:gd name="T10" fmla="*/ 3 w 6"/>
                  <a:gd name="T11" fmla="*/ 9 h 9"/>
                  <a:gd name="T12" fmla="*/ 0 w 6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8" name="Freeform 453"/>
              <p:cNvSpPr>
                <a:spLocks/>
              </p:cNvSpPr>
              <p:nvPr/>
            </p:nvSpPr>
            <p:spPr bwMode="auto">
              <a:xfrm>
                <a:off x="5660" y="2272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2 h 3"/>
                  <a:gd name="T8" fmla="*/ 2 w 2"/>
                  <a:gd name="T9" fmla="*/ 2 h 3"/>
                  <a:gd name="T10" fmla="*/ 0 w 2"/>
                  <a:gd name="T11" fmla="*/ 3 h 3"/>
                  <a:gd name="T12" fmla="*/ 0 w 2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29" name="Freeform 454"/>
              <p:cNvSpPr>
                <a:spLocks/>
              </p:cNvSpPr>
              <p:nvPr/>
            </p:nvSpPr>
            <p:spPr bwMode="auto">
              <a:xfrm>
                <a:off x="5660" y="231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2 h 3"/>
                  <a:gd name="T14" fmla="*/ 2 w 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0" name="Freeform 455"/>
              <p:cNvSpPr>
                <a:spLocks/>
              </p:cNvSpPr>
              <p:nvPr/>
            </p:nvSpPr>
            <p:spPr bwMode="auto">
              <a:xfrm>
                <a:off x="5659" y="227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1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1" name="Freeform 456"/>
              <p:cNvSpPr>
                <a:spLocks/>
              </p:cNvSpPr>
              <p:nvPr/>
            </p:nvSpPr>
            <p:spPr bwMode="auto">
              <a:xfrm>
                <a:off x="5660" y="228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w 2"/>
                  <a:gd name="T9" fmla="*/ 1 h 3"/>
                  <a:gd name="T10" fmla="*/ 0 w 2"/>
                  <a:gd name="T11" fmla="*/ 1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2" name="Freeform 457"/>
              <p:cNvSpPr>
                <a:spLocks/>
              </p:cNvSpPr>
              <p:nvPr/>
            </p:nvSpPr>
            <p:spPr bwMode="auto">
              <a:xfrm>
                <a:off x="5659" y="2333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1 w 3"/>
                  <a:gd name="T9" fmla="*/ 0 h 1"/>
                  <a:gd name="T10" fmla="*/ 3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3" name="Freeform 458"/>
              <p:cNvSpPr>
                <a:spLocks/>
              </p:cNvSpPr>
              <p:nvPr/>
            </p:nvSpPr>
            <p:spPr bwMode="auto">
              <a:xfrm>
                <a:off x="5659" y="2330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5659" y="2309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3 w 4"/>
                  <a:gd name="T3" fmla="*/ 8 h 8"/>
                  <a:gd name="T4" fmla="*/ 0 w 4"/>
                  <a:gd name="T5" fmla="*/ 0 h 8"/>
                  <a:gd name="T6" fmla="*/ 1 w 4"/>
                  <a:gd name="T7" fmla="*/ 0 h 8"/>
                  <a:gd name="T8" fmla="*/ 1 w 4"/>
                  <a:gd name="T9" fmla="*/ 0 h 8"/>
                  <a:gd name="T10" fmla="*/ 4 w 4"/>
                  <a:gd name="T11" fmla="*/ 7 h 8"/>
                  <a:gd name="T12" fmla="*/ 3 w 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8"/>
                  <a:gd name="T23" fmla="*/ 4 w 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8">
                    <a:moveTo>
                      <a:pt x="3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5" name="Freeform 460"/>
              <p:cNvSpPr>
                <a:spLocks/>
              </p:cNvSpPr>
              <p:nvPr/>
            </p:nvSpPr>
            <p:spPr bwMode="auto">
              <a:xfrm>
                <a:off x="5659" y="227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6" name="Freeform 461"/>
              <p:cNvSpPr>
                <a:spLocks/>
              </p:cNvSpPr>
              <p:nvPr/>
            </p:nvSpPr>
            <p:spPr bwMode="auto">
              <a:xfrm>
                <a:off x="5657" y="2331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7" name="Freeform 462"/>
              <p:cNvSpPr>
                <a:spLocks/>
              </p:cNvSpPr>
              <p:nvPr/>
            </p:nvSpPr>
            <p:spPr bwMode="auto">
              <a:xfrm>
                <a:off x="5657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8" name="Freeform 463"/>
              <p:cNvSpPr>
                <a:spLocks/>
              </p:cNvSpPr>
              <p:nvPr/>
            </p:nvSpPr>
            <p:spPr bwMode="auto">
              <a:xfrm>
                <a:off x="5657" y="230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2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5656" y="2309"/>
                <a:ext cx="6" cy="10"/>
              </a:xfrm>
              <a:custGeom>
                <a:avLst/>
                <a:gdLst>
                  <a:gd name="T0" fmla="*/ 4 w 6"/>
                  <a:gd name="T1" fmla="*/ 10 h 10"/>
                  <a:gd name="T2" fmla="*/ 4 w 6"/>
                  <a:gd name="T3" fmla="*/ 10 h 10"/>
                  <a:gd name="T4" fmla="*/ 0 w 6"/>
                  <a:gd name="T5" fmla="*/ 0 h 10"/>
                  <a:gd name="T6" fmla="*/ 3 w 6"/>
                  <a:gd name="T7" fmla="*/ 0 h 10"/>
                  <a:gd name="T8" fmla="*/ 3 w 6"/>
                  <a:gd name="T9" fmla="*/ 0 h 10"/>
                  <a:gd name="T10" fmla="*/ 6 w 6"/>
                  <a:gd name="T11" fmla="*/ 8 h 10"/>
                  <a:gd name="T12" fmla="*/ 4 w 6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0" name="Freeform 465"/>
              <p:cNvSpPr>
                <a:spLocks/>
              </p:cNvSpPr>
              <p:nvPr/>
            </p:nvSpPr>
            <p:spPr bwMode="auto">
              <a:xfrm>
                <a:off x="5657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1" name="Freeform 466"/>
              <p:cNvSpPr>
                <a:spLocks/>
              </p:cNvSpPr>
              <p:nvPr/>
            </p:nvSpPr>
            <p:spPr bwMode="auto">
              <a:xfrm>
                <a:off x="5656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2" name="Freeform 467"/>
              <p:cNvSpPr>
                <a:spLocks/>
              </p:cNvSpPr>
              <p:nvPr/>
            </p:nvSpPr>
            <p:spPr bwMode="auto">
              <a:xfrm>
                <a:off x="5657" y="230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3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3" name="Freeform 468"/>
              <p:cNvSpPr>
                <a:spLocks/>
              </p:cNvSpPr>
              <p:nvPr/>
            </p:nvSpPr>
            <p:spPr bwMode="auto">
              <a:xfrm>
                <a:off x="5657" y="2300"/>
                <a:ext cx="2" cy="6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3 h 6"/>
                  <a:gd name="T4" fmla="*/ 0 w 2"/>
                  <a:gd name="T5" fmla="*/ 0 h 6"/>
                  <a:gd name="T6" fmla="*/ 2 w 2"/>
                  <a:gd name="T7" fmla="*/ 0 h 6"/>
                  <a:gd name="T8" fmla="*/ 2 w 2"/>
                  <a:gd name="T9" fmla="*/ 0 h 6"/>
                  <a:gd name="T10" fmla="*/ 2 w 2"/>
                  <a:gd name="T11" fmla="*/ 3 h 6"/>
                  <a:gd name="T12" fmla="*/ 2 w 2"/>
                  <a:gd name="T13" fmla="*/ 3 h 6"/>
                  <a:gd name="T14" fmla="*/ 2 w 2"/>
                  <a:gd name="T15" fmla="*/ 6 h 6"/>
                  <a:gd name="T16" fmla="*/ 0 w 2"/>
                  <a:gd name="T17" fmla="*/ 6 h 6"/>
                  <a:gd name="T18" fmla="*/ 0 w 2"/>
                  <a:gd name="T19" fmla="*/ 6 h 6"/>
                  <a:gd name="T20" fmla="*/ 0 w 2"/>
                  <a:gd name="T21" fmla="*/ 3 h 6"/>
                  <a:gd name="T22" fmla="*/ 0 w 2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4" name="Freeform 469"/>
              <p:cNvSpPr>
                <a:spLocks/>
              </p:cNvSpPr>
              <p:nvPr/>
            </p:nvSpPr>
            <p:spPr bwMode="auto">
              <a:xfrm>
                <a:off x="5656" y="22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5" name="Freeform 470"/>
              <p:cNvSpPr>
                <a:spLocks/>
              </p:cNvSpPr>
              <p:nvPr/>
            </p:nvSpPr>
            <p:spPr bwMode="auto">
              <a:xfrm>
                <a:off x="5655" y="227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0 h 3"/>
                  <a:gd name="T14" fmla="*/ 1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6" name="Freeform 471"/>
              <p:cNvSpPr>
                <a:spLocks/>
              </p:cNvSpPr>
              <p:nvPr/>
            </p:nvSpPr>
            <p:spPr bwMode="auto">
              <a:xfrm>
                <a:off x="565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7" name="Freeform 472"/>
              <p:cNvSpPr>
                <a:spLocks/>
              </p:cNvSpPr>
              <p:nvPr/>
            </p:nvSpPr>
            <p:spPr bwMode="auto">
              <a:xfrm>
                <a:off x="5656" y="23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8" name="Freeform 473"/>
              <p:cNvSpPr>
                <a:spLocks/>
              </p:cNvSpPr>
              <p:nvPr/>
            </p:nvSpPr>
            <p:spPr bwMode="auto">
              <a:xfrm>
                <a:off x="5656" y="23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3 h 6"/>
                  <a:gd name="T6" fmla="*/ 0 w 1"/>
                  <a:gd name="T7" fmla="*/ 3 h 6"/>
                  <a:gd name="T8" fmla="*/ 0 w 1"/>
                  <a:gd name="T9" fmla="*/ 0 h 6"/>
                  <a:gd name="T10" fmla="*/ 1 w 1"/>
                  <a:gd name="T11" fmla="*/ 0 h 6"/>
                  <a:gd name="T12" fmla="*/ 1 w 1"/>
                  <a:gd name="T13" fmla="*/ 0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6 h 6"/>
                  <a:gd name="T20" fmla="*/ 0 w 1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6"/>
                  <a:gd name="T35" fmla="*/ 1 w 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49" name="Freeform 474"/>
              <p:cNvSpPr>
                <a:spLocks/>
              </p:cNvSpPr>
              <p:nvPr/>
            </p:nvSpPr>
            <p:spPr bwMode="auto">
              <a:xfrm>
                <a:off x="5653" y="2281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3 h 3"/>
                  <a:gd name="T12" fmla="*/ 0 w 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0" name="Freeform 475"/>
              <p:cNvSpPr>
                <a:spLocks/>
              </p:cNvSpPr>
              <p:nvPr/>
            </p:nvSpPr>
            <p:spPr bwMode="auto">
              <a:xfrm>
                <a:off x="5655" y="23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1" name="Freeform 476"/>
              <p:cNvSpPr>
                <a:spLocks/>
              </p:cNvSpPr>
              <p:nvPr/>
            </p:nvSpPr>
            <p:spPr bwMode="auto">
              <a:xfrm>
                <a:off x="5653" y="227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  <a:gd name="T10" fmla="*/ 3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2" name="Freeform 477"/>
              <p:cNvSpPr>
                <a:spLocks/>
              </p:cNvSpPr>
              <p:nvPr/>
            </p:nvSpPr>
            <p:spPr bwMode="auto">
              <a:xfrm>
                <a:off x="5649" y="2270"/>
                <a:ext cx="11" cy="9"/>
              </a:xfrm>
              <a:custGeom>
                <a:avLst/>
                <a:gdLst>
                  <a:gd name="T0" fmla="*/ 4 w 11"/>
                  <a:gd name="T1" fmla="*/ 9 h 9"/>
                  <a:gd name="T2" fmla="*/ 0 w 11"/>
                  <a:gd name="T3" fmla="*/ 5 h 9"/>
                  <a:gd name="T4" fmla="*/ 6 w 11"/>
                  <a:gd name="T5" fmla="*/ 0 h 9"/>
                  <a:gd name="T6" fmla="*/ 11 w 11"/>
                  <a:gd name="T7" fmla="*/ 4 h 9"/>
                  <a:gd name="T8" fmla="*/ 11 w 11"/>
                  <a:gd name="T9" fmla="*/ 4 h 9"/>
                  <a:gd name="T10" fmla="*/ 10 w 11"/>
                  <a:gd name="T11" fmla="*/ 5 h 9"/>
                  <a:gd name="T12" fmla="*/ 6 w 11"/>
                  <a:gd name="T13" fmla="*/ 1 h 9"/>
                  <a:gd name="T14" fmla="*/ 1 w 11"/>
                  <a:gd name="T15" fmla="*/ 5 h 9"/>
                  <a:gd name="T16" fmla="*/ 6 w 11"/>
                  <a:gd name="T17" fmla="*/ 8 h 9"/>
                  <a:gd name="T18" fmla="*/ 6 w 11"/>
                  <a:gd name="T19" fmla="*/ 8 h 9"/>
                  <a:gd name="T20" fmla="*/ 4 w 11"/>
                  <a:gd name="T21" fmla="*/ 9 h 9"/>
                  <a:gd name="T22" fmla="*/ 4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9"/>
                  <a:gd name="T38" fmla="*/ 11 w 1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9">
                    <a:moveTo>
                      <a:pt x="4" y="9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3" name="Freeform 478"/>
              <p:cNvSpPr>
                <a:spLocks/>
              </p:cNvSpPr>
              <p:nvPr/>
            </p:nvSpPr>
            <p:spPr bwMode="auto">
              <a:xfrm>
                <a:off x="5648" y="2282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0 w 7"/>
                  <a:gd name="T3" fmla="*/ 16 h 16"/>
                  <a:gd name="T4" fmla="*/ 1 w 7"/>
                  <a:gd name="T5" fmla="*/ 7 h 16"/>
                  <a:gd name="T6" fmla="*/ 5 w 7"/>
                  <a:gd name="T7" fmla="*/ 0 h 16"/>
                  <a:gd name="T8" fmla="*/ 7 w 7"/>
                  <a:gd name="T9" fmla="*/ 2 h 16"/>
                  <a:gd name="T10" fmla="*/ 7 w 7"/>
                  <a:gd name="T11" fmla="*/ 2 h 16"/>
                  <a:gd name="T12" fmla="*/ 2 w 7"/>
                  <a:gd name="T13" fmla="*/ 9 h 16"/>
                  <a:gd name="T14" fmla="*/ 1 w 7"/>
                  <a:gd name="T15" fmla="*/ 16 h 16"/>
                  <a:gd name="T16" fmla="*/ 0 w 7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6"/>
                  <a:gd name="T29" fmla="*/ 7 w 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7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9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4" name="Freeform 479"/>
              <p:cNvSpPr>
                <a:spLocks/>
              </p:cNvSpPr>
              <p:nvPr/>
            </p:nvSpPr>
            <p:spPr bwMode="auto">
              <a:xfrm>
                <a:off x="5653" y="232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5" name="Freeform 480"/>
              <p:cNvSpPr>
                <a:spLocks/>
              </p:cNvSpPr>
              <p:nvPr/>
            </p:nvSpPr>
            <p:spPr bwMode="auto">
              <a:xfrm>
                <a:off x="5653" y="2326"/>
                <a:ext cx="2" cy="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1 h 3"/>
                  <a:gd name="T14" fmla="*/ 0 w 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6" name="Freeform 481"/>
              <p:cNvSpPr>
                <a:spLocks/>
              </p:cNvSpPr>
              <p:nvPr/>
            </p:nvSpPr>
            <p:spPr bwMode="auto">
              <a:xfrm>
                <a:off x="5652" y="2324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1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0 w 3"/>
                  <a:gd name="T13" fmla="*/ 2 h 3"/>
                  <a:gd name="T14" fmla="*/ 0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7" name="Freeform 482"/>
              <p:cNvSpPr>
                <a:spLocks/>
              </p:cNvSpPr>
              <p:nvPr/>
            </p:nvSpPr>
            <p:spPr bwMode="auto">
              <a:xfrm>
                <a:off x="5652" y="2279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  <a:gd name="T8" fmla="*/ 3 w 3"/>
                  <a:gd name="T9" fmla="*/ 2 h 3"/>
                  <a:gd name="T10" fmla="*/ 1 w 3"/>
                  <a:gd name="T11" fmla="*/ 3 h 3"/>
                  <a:gd name="T12" fmla="*/ 0 w 3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8" name="Freeform 483"/>
              <p:cNvSpPr>
                <a:spLocks/>
              </p:cNvSpPr>
              <p:nvPr/>
            </p:nvSpPr>
            <p:spPr bwMode="auto">
              <a:xfrm>
                <a:off x="5645" y="2281"/>
                <a:ext cx="8" cy="17"/>
              </a:xfrm>
              <a:custGeom>
                <a:avLst/>
                <a:gdLst>
                  <a:gd name="T0" fmla="*/ 0 w 8"/>
                  <a:gd name="T1" fmla="*/ 17 h 17"/>
                  <a:gd name="T2" fmla="*/ 0 w 8"/>
                  <a:gd name="T3" fmla="*/ 17 h 17"/>
                  <a:gd name="T4" fmla="*/ 3 w 8"/>
                  <a:gd name="T5" fmla="*/ 8 h 17"/>
                  <a:gd name="T6" fmla="*/ 7 w 8"/>
                  <a:gd name="T7" fmla="*/ 0 h 17"/>
                  <a:gd name="T8" fmla="*/ 8 w 8"/>
                  <a:gd name="T9" fmla="*/ 1 h 17"/>
                  <a:gd name="T10" fmla="*/ 8 w 8"/>
                  <a:gd name="T11" fmla="*/ 1 h 17"/>
                  <a:gd name="T12" fmla="*/ 4 w 8"/>
                  <a:gd name="T13" fmla="*/ 8 h 17"/>
                  <a:gd name="T14" fmla="*/ 3 w 8"/>
                  <a:gd name="T15" fmla="*/ 17 h 17"/>
                  <a:gd name="T16" fmla="*/ 0 w 8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7"/>
                  <a:gd name="T29" fmla="*/ 8 w 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7">
                    <a:moveTo>
                      <a:pt x="0" y="17"/>
                    </a:moveTo>
                    <a:lnTo>
                      <a:pt x="0" y="17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59" name="Freeform 484"/>
              <p:cNvSpPr>
                <a:spLocks/>
              </p:cNvSpPr>
              <p:nvPr/>
            </p:nvSpPr>
            <p:spPr bwMode="auto">
              <a:xfrm>
                <a:off x="5649" y="2327"/>
                <a:ext cx="10" cy="11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0 h 11"/>
                  <a:gd name="T4" fmla="*/ 4 w 10"/>
                  <a:gd name="T5" fmla="*/ 0 h 11"/>
                  <a:gd name="T6" fmla="*/ 6 w 10"/>
                  <a:gd name="T7" fmla="*/ 2 h 11"/>
                  <a:gd name="T8" fmla="*/ 1 w 10"/>
                  <a:gd name="T9" fmla="*/ 4 h 11"/>
                  <a:gd name="T10" fmla="*/ 6 w 10"/>
                  <a:gd name="T11" fmla="*/ 9 h 11"/>
                  <a:gd name="T12" fmla="*/ 8 w 10"/>
                  <a:gd name="T13" fmla="*/ 6 h 11"/>
                  <a:gd name="T14" fmla="*/ 8 w 10"/>
                  <a:gd name="T15" fmla="*/ 6 h 11"/>
                  <a:gd name="T16" fmla="*/ 10 w 10"/>
                  <a:gd name="T17" fmla="*/ 7 h 11"/>
                  <a:gd name="T18" fmla="*/ 7 w 10"/>
                  <a:gd name="T19" fmla="*/ 10 h 11"/>
                  <a:gd name="T20" fmla="*/ 6 w 10"/>
                  <a:gd name="T21" fmla="*/ 11 h 11"/>
                  <a:gd name="T22" fmla="*/ 0 w 1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1"/>
                  <a:gd name="T38" fmla="*/ 10 w 1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1">
                    <a:moveTo>
                      <a:pt x="0" y="4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1" y="4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0" name="Freeform 485"/>
              <p:cNvSpPr>
                <a:spLocks/>
              </p:cNvSpPr>
              <p:nvPr/>
            </p:nvSpPr>
            <p:spPr bwMode="auto">
              <a:xfrm>
                <a:off x="5646" y="2309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3 w 9"/>
                  <a:gd name="T3" fmla="*/ 0 h 15"/>
                  <a:gd name="T4" fmla="*/ 3 w 9"/>
                  <a:gd name="T5" fmla="*/ 0 h 15"/>
                  <a:gd name="T6" fmla="*/ 4 w 9"/>
                  <a:gd name="T7" fmla="*/ 8 h 15"/>
                  <a:gd name="T8" fmla="*/ 9 w 9"/>
                  <a:gd name="T9" fmla="*/ 15 h 15"/>
                  <a:gd name="T10" fmla="*/ 7 w 9"/>
                  <a:gd name="T11" fmla="*/ 15 h 15"/>
                  <a:gd name="T12" fmla="*/ 7 w 9"/>
                  <a:gd name="T13" fmla="*/ 15 h 15"/>
                  <a:gd name="T14" fmla="*/ 3 w 9"/>
                  <a:gd name="T15" fmla="*/ 8 h 15"/>
                  <a:gd name="T16" fmla="*/ 0 w 9"/>
                  <a:gd name="T17" fmla="*/ 0 h 15"/>
                  <a:gd name="T18" fmla="*/ 0 w 9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5"/>
                  <a:gd name="T32" fmla="*/ 9 w 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5">
                    <a:moveTo>
                      <a:pt x="0" y="0"/>
                    </a:moveTo>
                    <a:lnTo>
                      <a:pt x="3" y="0"/>
                    </a:lnTo>
                    <a:lnTo>
                      <a:pt x="4" y="8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1" name="Freeform 486"/>
              <p:cNvSpPr>
                <a:spLocks/>
              </p:cNvSpPr>
              <p:nvPr/>
            </p:nvSpPr>
            <p:spPr bwMode="auto">
              <a:xfrm>
                <a:off x="5646" y="2267"/>
                <a:ext cx="14" cy="14"/>
              </a:xfrm>
              <a:custGeom>
                <a:avLst/>
                <a:gdLst>
                  <a:gd name="T0" fmla="*/ 0 w 14"/>
                  <a:gd name="T1" fmla="*/ 8 h 14"/>
                  <a:gd name="T2" fmla="*/ 9 w 14"/>
                  <a:gd name="T3" fmla="*/ 0 h 14"/>
                  <a:gd name="T4" fmla="*/ 14 w 14"/>
                  <a:gd name="T5" fmla="*/ 5 h 14"/>
                  <a:gd name="T6" fmla="*/ 14 w 14"/>
                  <a:gd name="T7" fmla="*/ 5 h 14"/>
                  <a:gd name="T8" fmla="*/ 14 w 14"/>
                  <a:gd name="T9" fmla="*/ 7 h 14"/>
                  <a:gd name="T10" fmla="*/ 9 w 14"/>
                  <a:gd name="T11" fmla="*/ 3 h 14"/>
                  <a:gd name="T12" fmla="*/ 3 w 14"/>
                  <a:gd name="T13" fmla="*/ 8 h 14"/>
                  <a:gd name="T14" fmla="*/ 7 w 14"/>
                  <a:gd name="T15" fmla="*/ 12 h 14"/>
                  <a:gd name="T16" fmla="*/ 7 w 14"/>
                  <a:gd name="T17" fmla="*/ 12 h 14"/>
                  <a:gd name="T18" fmla="*/ 6 w 14"/>
                  <a:gd name="T19" fmla="*/ 14 h 14"/>
                  <a:gd name="T20" fmla="*/ 0 w 14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8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2" name="Freeform 487"/>
              <p:cNvSpPr>
                <a:spLocks/>
              </p:cNvSpPr>
              <p:nvPr/>
            </p:nvSpPr>
            <p:spPr bwMode="auto">
              <a:xfrm>
                <a:off x="5646" y="2326"/>
                <a:ext cx="14" cy="14"/>
              </a:xfrm>
              <a:custGeom>
                <a:avLst/>
                <a:gdLst>
                  <a:gd name="T0" fmla="*/ 9 w 14"/>
                  <a:gd name="T1" fmla="*/ 14 h 14"/>
                  <a:gd name="T2" fmla="*/ 0 w 14"/>
                  <a:gd name="T3" fmla="*/ 5 h 14"/>
                  <a:gd name="T4" fmla="*/ 6 w 14"/>
                  <a:gd name="T5" fmla="*/ 0 h 14"/>
                  <a:gd name="T6" fmla="*/ 6 w 14"/>
                  <a:gd name="T7" fmla="*/ 0 h 14"/>
                  <a:gd name="T8" fmla="*/ 7 w 14"/>
                  <a:gd name="T9" fmla="*/ 1 h 14"/>
                  <a:gd name="T10" fmla="*/ 3 w 14"/>
                  <a:gd name="T11" fmla="*/ 5 h 14"/>
                  <a:gd name="T12" fmla="*/ 9 w 14"/>
                  <a:gd name="T13" fmla="*/ 12 h 14"/>
                  <a:gd name="T14" fmla="*/ 10 w 14"/>
                  <a:gd name="T15" fmla="*/ 11 h 14"/>
                  <a:gd name="T16" fmla="*/ 13 w 14"/>
                  <a:gd name="T17" fmla="*/ 8 h 14"/>
                  <a:gd name="T18" fmla="*/ 13 w 14"/>
                  <a:gd name="T19" fmla="*/ 8 h 14"/>
                  <a:gd name="T20" fmla="*/ 14 w 14"/>
                  <a:gd name="T21" fmla="*/ 8 h 14"/>
                  <a:gd name="T22" fmla="*/ 10 w 14"/>
                  <a:gd name="T23" fmla="*/ 14 h 14"/>
                  <a:gd name="T24" fmla="*/ 9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9" y="14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3" name="Freeform 488"/>
              <p:cNvSpPr>
                <a:spLocks/>
              </p:cNvSpPr>
              <p:nvPr/>
            </p:nvSpPr>
            <p:spPr bwMode="auto">
              <a:xfrm>
                <a:off x="5646" y="229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4" name="Freeform 489"/>
              <p:cNvSpPr>
                <a:spLocks/>
              </p:cNvSpPr>
              <p:nvPr/>
            </p:nvSpPr>
            <p:spPr bwMode="auto">
              <a:xfrm>
                <a:off x="5646" y="229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5" name="Freeform 490"/>
              <p:cNvSpPr>
                <a:spLocks/>
              </p:cNvSpPr>
              <p:nvPr/>
            </p:nvSpPr>
            <p:spPr bwMode="auto">
              <a:xfrm>
                <a:off x="5646" y="230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2 h 2"/>
                  <a:gd name="T12" fmla="*/ 0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6" name="Freeform 491"/>
              <p:cNvSpPr>
                <a:spLocks/>
              </p:cNvSpPr>
              <p:nvPr/>
            </p:nvSpPr>
            <p:spPr bwMode="auto">
              <a:xfrm>
                <a:off x="5645" y="229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7" name="Freeform 492"/>
              <p:cNvSpPr>
                <a:spLocks/>
              </p:cNvSpPr>
              <p:nvPr/>
            </p:nvSpPr>
            <p:spPr bwMode="auto">
              <a:xfrm>
                <a:off x="5645" y="230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1 w 8"/>
                  <a:gd name="T3" fmla="*/ 0 h 17"/>
                  <a:gd name="T4" fmla="*/ 1 w 8"/>
                  <a:gd name="T5" fmla="*/ 0 h 17"/>
                  <a:gd name="T6" fmla="*/ 4 w 8"/>
                  <a:gd name="T7" fmla="*/ 8 h 17"/>
                  <a:gd name="T8" fmla="*/ 8 w 8"/>
                  <a:gd name="T9" fmla="*/ 15 h 17"/>
                  <a:gd name="T10" fmla="*/ 7 w 8"/>
                  <a:gd name="T11" fmla="*/ 17 h 17"/>
                  <a:gd name="T12" fmla="*/ 7 w 8"/>
                  <a:gd name="T13" fmla="*/ 17 h 17"/>
                  <a:gd name="T14" fmla="*/ 3 w 8"/>
                  <a:gd name="T15" fmla="*/ 10 h 17"/>
                  <a:gd name="T16" fmla="*/ 0 w 8"/>
                  <a:gd name="T17" fmla="*/ 0 h 17"/>
                  <a:gd name="T18" fmla="*/ 0 w 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7"/>
                  <a:gd name="T32" fmla="*/ 8 w 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8" name="Freeform 493"/>
              <p:cNvSpPr>
                <a:spLocks/>
              </p:cNvSpPr>
              <p:nvPr/>
            </p:nvSpPr>
            <p:spPr bwMode="auto">
              <a:xfrm>
                <a:off x="5646" y="230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69" name="Freeform 494"/>
              <p:cNvSpPr>
                <a:spLocks/>
              </p:cNvSpPr>
              <p:nvPr/>
            </p:nvSpPr>
            <p:spPr bwMode="auto">
              <a:xfrm>
                <a:off x="5645" y="23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0" name="Freeform 495"/>
              <p:cNvSpPr>
                <a:spLocks/>
              </p:cNvSpPr>
              <p:nvPr/>
            </p:nvSpPr>
            <p:spPr bwMode="auto">
              <a:xfrm>
                <a:off x="5645" y="22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1" name="Freeform 496"/>
              <p:cNvSpPr>
                <a:spLocks/>
              </p:cNvSpPr>
              <p:nvPr/>
            </p:nvSpPr>
            <p:spPr bwMode="auto">
              <a:xfrm>
                <a:off x="5645" y="23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2" name="Freeform 497"/>
              <p:cNvSpPr>
                <a:spLocks/>
              </p:cNvSpPr>
              <p:nvPr/>
            </p:nvSpPr>
            <p:spPr bwMode="auto">
              <a:xfrm>
                <a:off x="5639" y="2307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  <a:gd name="T10" fmla="*/ 2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pic>
            <p:nvPicPr>
              <p:cNvPr id="3373" name="Picture 49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634" y="225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4" name="Freeform 499"/>
              <p:cNvSpPr>
                <a:spLocks/>
              </p:cNvSpPr>
              <p:nvPr/>
            </p:nvSpPr>
            <p:spPr bwMode="auto">
              <a:xfrm>
                <a:off x="5639" y="229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1 h 8"/>
                  <a:gd name="T6" fmla="*/ 2 w 6"/>
                  <a:gd name="T7" fmla="*/ 1 h 8"/>
                  <a:gd name="T8" fmla="*/ 2 w 6"/>
                  <a:gd name="T9" fmla="*/ 7 h 8"/>
                  <a:gd name="T10" fmla="*/ 6 w 6"/>
                  <a:gd name="T11" fmla="*/ 7 h 8"/>
                  <a:gd name="T12" fmla="*/ 6 w 6"/>
                  <a:gd name="T13" fmla="*/ 7 h 8"/>
                  <a:gd name="T14" fmla="*/ 6 w 6"/>
                  <a:gd name="T15" fmla="*/ 8 h 8"/>
                  <a:gd name="T16" fmla="*/ 2 w 6"/>
                  <a:gd name="T17" fmla="*/ 8 h 8"/>
                  <a:gd name="T18" fmla="*/ 0 w 6"/>
                  <a:gd name="T19" fmla="*/ 8 h 8"/>
                  <a:gd name="T20" fmla="*/ 0 w 6"/>
                  <a:gd name="T21" fmla="*/ 0 h 8"/>
                  <a:gd name="T22" fmla="*/ 6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8"/>
                  <a:gd name="T38" fmla="*/ 6 w 6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5" name="Freeform 500"/>
              <p:cNvSpPr>
                <a:spLocks/>
              </p:cNvSpPr>
              <p:nvPr/>
            </p:nvSpPr>
            <p:spPr bwMode="auto">
              <a:xfrm>
                <a:off x="5636" y="2298"/>
                <a:ext cx="9" cy="11"/>
              </a:xfrm>
              <a:custGeom>
                <a:avLst/>
                <a:gdLst>
                  <a:gd name="T0" fmla="*/ 3 w 9"/>
                  <a:gd name="T1" fmla="*/ 9 h 11"/>
                  <a:gd name="T2" fmla="*/ 3 w 9"/>
                  <a:gd name="T3" fmla="*/ 11 h 11"/>
                  <a:gd name="T4" fmla="*/ 0 w 9"/>
                  <a:gd name="T5" fmla="*/ 11 h 11"/>
                  <a:gd name="T6" fmla="*/ 0 w 9"/>
                  <a:gd name="T7" fmla="*/ 0 h 11"/>
                  <a:gd name="T8" fmla="*/ 9 w 9"/>
                  <a:gd name="T9" fmla="*/ 0 h 11"/>
                  <a:gd name="T10" fmla="*/ 9 w 9"/>
                  <a:gd name="T11" fmla="*/ 0 h 11"/>
                  <a:gd name="T12" fmla="*/ 9 w 9"/>
                  <a:gd name="T13" fmla="*/ 1 h 11"/>
                  <a:gd name="T14" fmla="*/ 3 w 9"/>
                  <a:gd name="T15" fmla="*/ 1 h 11"/>
                  <a:gd name="T16" fmla="*/ 3 w 9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3" y="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6" name="Freeform 501"/>
              <p:cNvSpPr>
                <a:spLocks/>
              </p:cNvSpPr>
              <p:nvPr/>
            </p:nvSpPr>
            <p:spPr bwMode="auto">
              <a:xfrm>
                <a:off x="4793" y="2302"/>
                <a:ext cx="41" cy="22"/>
              </a:xfrm>
              <a:custGeom>
                <a:avLst/>
                <a:gdLst>
                  <a:gd name="T0" fmla="*/ 20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0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0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0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0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7" name="Freeform 502"/>
              <p:cNvSpPr>
                <a:spLocks/>
              </p:cNvSpPr>
              <p:nvPr/>
            </p:nvSpPr>
            <p:spPr bwMode="auto">
              <a:xfrm>
                <a:off x="5031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0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8" name="Freeform 503"/>
              <p:cNvSpPr>
                <a:spLocks/>
              </p:cNvSpPr>
              <p:nvPr/>
            </p:nvSpPr>
            <p:spPr bwMode="auto">
              <a:xfrm>
                <a:off x="5288" y="2302"/>
                <a:ext cx="41" cy="22"/>
              </a:xfrm>
              <a:custGeom>
                <a:avLst/>
                <a:gdLst>
                  <a:gd name="T0" fmla="*/ 21 w 41"/>
                  <a:gd name="T1" fmla="*/ 0 h 22"/>
                  <a:gd name="T2" fmla="*/ 41 w 41"/>
                  <a:gd name="T3" fmla="*/ 0 h 22"/>
                  <a:gd name="T4" fmla="*/ 31 w 41"/>
                  <a:gd name="T5" fmla="*/ 11 h 22"/>
                  <a:gd name="T6" fmla="*/ 21 w 41"/>
                  <a:gd name="T7" fmla="*/ 22 h 22"/>
                  <a:gd name="T8" fmla="*/ 11 w 41"/>
                  <a:gd name="T9" fmla="*/ 11 h 22"/>
                  <a:gd name="T10" fmla="*/ 0 w 41"/>
                  <a:gd name="T11" fmla="*/ 0 h 22"/>
                  <a:gd name="T12" fmla="*/ 21 w 4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21" y="0"/>
                    </a:moveTo>
                    <a:lnTo>
                      <a:pt x="41" y="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79" name="Freeform 504"/>
              <p:cNvSpPr>
                <a:spLocks/>
              </p:cNvSpPr>
              <p:nvPr/>
            </p:nvSpPr>
            <p:spPr bwMode="auto">
              <a:xfrm>
                <a:off x="5527" y="2300"/>
                <a:ext cx="41" cy="23"/>
              </a:xfrm>
              <a:custGeom>
                <a:avLst/>
                <a:gdLst>
                  <a:gd name="T0" fmla="*/ 21 w 41"/>
                  <a:gd name="T1" fmla="*/ 0 h 23"/>
                  <a:gd name="T2" fmla="*/ 41 w 41"/>
                  <a:gd name="T3" fmla="*/ 0 h 23"/>
                  <a:gd name="T4" fmla="*/ 31 w 41"/>
                  <a:gd name="T5" fmla="*/ 12 h 23"/>
                  <a:gd name="T6" fmla="*/ 21 w 41"/>
                  <a:gd name="T7" fmla="*/ 23 h 23"/>
                  <a:gd name="T8" fmla="*/ 11 w 41"/>
                  <a:gd name="T9" fmla="*/ 12 h 23"/>
                  <a:gd name="T10" fmla="*/ 0 w 41"/>
                  <a:gd name="T11" fmla="*/ 0 h 23"/>
                  <a:gd name="T12" fmla="*/ 2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21" y="0"/>
                    </a:moveTo>
                    <a:lnTo>
                      <a:pt x="41" y="0"/>
                    </a:lnTo>
                    <a:lnTo>
                      <a:pt x="31" y="12"/>
                    </a:lnTo>
                    <a:lnTo>
                      <a:pt x="21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0" name="Freeform 505"/>
              <p:cNvSpPr>
                <a:spLocks/>
              </p:cNvSpPr>
              <p:nvPr/>
            </p:nvSpPr>
            <p:spPr bwMode="auto">
              <a:xfrm>
                <a:off x="2074" y="2369"/>
                <a:ext cx="3686" cy="34"/>
              </a:xfrm>
              <a:custGeom>
                <a:avLst/>
                <a:gdLst>
                  <a:gd name="T0" fmla="*/ 3686 w 3686"/>
                  <a:gd name="T1" fmla="*/ 0 h 34"/>
                  <a:gd name="T2" fmla="*/ 3686 w 3686"/>
                  <a:gd name="T3" fmla="*/ 34 h 34"/>
                  <a:gd name="T4" fmla="*/ 0 w 3686"/>
                  <a:gd name="T5" fmla="*/ 34 h 34"/>
                  <a:gd name="T6" fmla="*/ 0 w 3686"/>
                  <a:gd name="T7" fmla="*/ 31 h 34"/>
                  <a:gd name="T8" fmla="*/ 3683 w 3686"/>
                  <a:gd name="T9" fmla="*/ 31 h 34"/>
                  <a:gd name="T10" fmla="*/ 3683 w 3686"/>
                  <a:gd name="T11" fmla="*/ 3 h 34"/>
                  <a:gd name="T12" fmla="*/ 0 w 3686"/>
                  <a:gd name="T13" fmla="*/ 3 h 34"/>
                  <a:gd name="T14" fmla="*/ 0 w 3686"/>
                  <a:gd name="T15" fmla="*/ 0 h 34"/>
                  <a:gd name="T16" fmla="*/ 3686 w 368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6"/>
                  <a:gd name="T28" fmla="*/ 0 h 34"/>
                  <a:gd name="T29" fmla="*/ 3686 w 368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6" h="34">
                    <a:moveTo>
                      <a:pt x="3686" y="0"/>
                    </a:moveTo>
                    <a:lnTo>
                      <a:pt x="3686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683" y="31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1" name="Freeform 506"/>
              <p:cNvSpPr>
                <a:spLocks/>
              </p:cNvSpPr>
              <p:nvPr/>
            </p:nvSpPr>
            <p:spPr bwMode="auto">
              <a:xfrm>
                <a:off x="2071" y="2372"/>
                <a:ext cx="3686" cy="28"/>
              </a:xfrm>
              <a:custGeom>
                <a:avLst/>
                <a:gdLst>
                  <a:gd name="T0" fmla="*/ 3686 w 3686"/>
                  <a:gd name="T1" fmla="*/ 0 h 28"/>
                  <a:gd name="T2" fmla="*/ 3686 w 3686"/>
                  <a:gd name="T3" fmla="*/ 28 h 28"/>
                  <a:gd name="T4" fmla="*/ 3 w 3686"/>
                  <a:gd name="T5" fmla="*/ 28 h 28"/>
                  <a:gd name="T6" fmla="*/ 0 w 3686"/>
                  <a:gd name="T7" fmla="*/ 28 h 28"/>
                  <a:gd name="T8" fmla="*/ 0 w 3686"/>
                  <a:gd name="T9" fmla="*/ 25 h 28"/>
                  <a:gd name="T10" fmla="*/ 3683 w 3686"/>
                  <a:gd name="T11" fmla="*/ 25 h 28"/>
                  <a:gd name="T12" fmla="*/ 3683 w 3686"/>
                  <a:gd name="T13" fmla="*/ 3 h 28"/>
                  <a:gd name="T14" fmla="*/ 0 w 3686"/>
                  <a:gd name="T15" fmla="*/ 3 h 28"/>
                  <a:gd name="T16" fmla="*/ 0 w 3686"/>
                  <a:gd name="T17" fmla="*/ 0 h 28"/>
                  <a:gd name="T18" fmla="*/ 3 w 3686"/>
                  <a:gd name="T19" fmla="*/ 0 h 28"/>
                  <a:gd name="T20" fmla="*/ 3686 w 368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86"/>
                  <a:gd name="T34" fmla="*/ 0 h 28"/>
                  <a:gd name="T35" fmla="*/ 3686 w 368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86" h="28">
                    <a:moveTo>
                      <a:pt x="3686" y="0"/>
                    </a:moveTo>
                    <a:lnTo>
                      <a:pt x="368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3683" y="25"/>
                    </a:lnTo>
                    <a:lnTo>
                      <a:pt x="36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2" name="Rectangle 507"/>
              <p:cNvSpPr>
                <a:spLocks noChangeArrowheads="1"/>
              </p:cNvSpPr>
              <p:nvPr/>
            </p:nvSpPr>
            <p:spPr bwMode="auto">
              <a:xfrm>
                <a:off x="2071" y="2375"/>
                <a:ext cx="3683" cy="22"/>
              </a:xfrm>
              <a:prstGeom prst="rect">
                <a:avLst/>
              </a:prstGeom>
              <a:solidFill>
                <a:srgbClr val="D8E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" name="Rectangle 508"/>
              <p:cNvSpPr>
                <a:spLocks noChangeArrowheads="1"/>
              </p:cNvSpPr>
              <p:nvPr/>
            </p:nvSpPr>
            <p:spPr bwMode="auto">
              <a:xfrm>
                <a:off x="2071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" name="Freeform 509"/>
              <p:cNvSpPr>
                <a:spLocks/>
              </p:cNvSpPr>
              <p:nvPr/>
            </p:nvSpPr>
            <p:spPr bwMode="auto">
              <a:xfrm>
                <a:off x="2068" y="2400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3 h 3"/>
                  <a:gd name="T10" fmla="*/ 0 w 6"/>
                  <a:gd name="T11" fmla="*/ 0 h 3"/>
                  <a:gd name="T12" fmla="*/ 3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5" name="Rectangle 510"/>
              <p:cNvSpPr>
                <a:spLocks noChangeArrowheads="1"/>
              </p:cNvSpPr>
              <p:nvPr/>
            </p:nvSpPr>
            <p:spPr bwMode="auto">
              <a:xfrm>
                <a:off x="2068" y="2369"/>
                <a:ext cx="3" cy="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" name="Freeform 511"/>
              <p:cNvSpPr>
                <a:spLocks/>
              </p:cNvSpPr>
              <p:nvPr/>
            </p:nvSpPr>
            <p:spPr bwMode="auto">
              <a:xfrm>
                <a:off x="1871" y="2260"/>
                <a:ext cx="197" cy="109"/>
              </a:xfrm>
              <a:custGeom>
                <a:avLst/>
                <a:gdLst>
                  <a:gd name="T0" fmla="*/ 197 w 197"/>
                  <a:gd name="T1" fmla="*/ 43 h 109"/>
                  <a:gd name="T2" fmla="*/ 197 w 197"/>
                  <a:gd name="T3" fmla="*/ 109 h 109"/>
                  <a:gd name="T4" fmla="*/ 0 w 197"/>
                  <a:gd name="T5" fmla="*/ 109 h 109"/>
                  <a:gd name="T6" fmla="*/ 0 w 197"/>
                  <a:gd name="T7" fmla="*/ 1 h 109"/>
                  <a:gd name="T8" fmla="*/ 0 w 197"/>
                  <a:gd name="T9" fmla="*/ 1 h 109"/>
                  <a:gd name="T10" fmla="*/ 0 w 197"/>
                  <a:gd name="T11" fmla="*/ 0 h 109"/>
                  <a:gd name="T12" fmla="*/ 0 w 197"/>
                  <a:gd name="T13" fmla="*/ 0 h 109"/>
                  <a:gd name="T14" fmla="*/ 191 w 197"/>
                  <a:gd name="T15" fmla="*/ 0 h 109"/>
                  <a:gd name="T16" fmla="*/ 191 w 197"/>
                  <a:gd name="T17" fmla="*/ 0 h 109"/>
                  <a:gd name="T18" fmla="*/ 193 w 197"/>
                  <a:gd name="T19" fmla="*/ 4 h 109"/>
                  <a:gd name="T20" fmla="*/ 193 w 197"/>
                  <a:gd name="T21" fmla="*/ 4 h 109"/>
                  <a:gd name="T22" fmla="*/ 196 w 197"/>
                  <a:gd name="T23" fmla="*/ 19 h 109"/>
                  <a:gd name="T24" fmla="*/ 197 w 197"/>
                  <a:gd name="T25" fmla="*/ 43 h 109"/>
                  <a:gd name="T26" fmla="*/ 197 w 197"/>
                  <a:gd name="T27" fmla="*/ 4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7"/>
                  <a:gd name="T43" fmla="*/ 0 h 109"/>
                  <a:gd name="T44" fmla="*/ 197 w 197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7" h="109">
                    <a:moveTo>
                      <a:pt x="197" y="43"/>
                    </a:moveTo>
                    <a:lnTo>
                      <a:pt x="197" y="109"/>
                    </a:lnTo>
                    <a:lnTo>
                      <a:pt x="0" y="10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3" y="4"/>
                    </a:lnTo>
                    <a:lnTo>
                      <a:pt x="196" y="19"/>
                    </a:lnTo>
                    <a:lnTo>
                      <a:pt x="197" y="43"/>
                    </a:lnTo>
                    <a:close/>
                  </a:path>
                </a:pathLst>
              </a:custGeom>
              <a:solidFill>
                <a:srgbClr val="E9F2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7" name="Freeform 512"/>
              <p:cNvSpPr>
                <a:spLocks/>
              </p:cNvSpPr>
              <p:nvPr/>
            </p:nvSpPr>
            <p:spPr bwMode="auto">
              <a:xfrm>
                <a:off x="2062" y="225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"/>
                  <a:gd name="T11" fmla="*/ 2 h 2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88" name="Rectangle 513"/>
              <p:cNvSpPr>
                <a:spLocks noChangeArrowheads="1"/>
              </p:cNvSpPr>
              <p:nvPr/>
            </p:nvSpPr>
            <p:spPr bwMode="auto">
              <a:xfrm>
                <a:off x="2062" y="22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88" name="Rectangle 515"/>
            <p:cNvSpPr>
              <a:spLocks noChangeArrowheads="1"/>
            </p:cNvSpPr>
            <p:nvPr/>
          </p:nvSpPr>
          <p:spPr bwMode="auto">
            <a:xfrm>
              <a:off x="2062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Rectangle 516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517"/>
            <p:cNvSpPr>
              <a:spLocks/>
            </p:cNvSpPr>
            <p:nvPr/>
          </p:nvSpPr>
          <p:spPr bwMode="auto">
            <a:xfrm>
              <a:off x="1871" y="2258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  <a:gd name="T8" fmla="*/ 2 h 2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2"/>
                <a:gd name="T19" fmla="*/ 2 h 2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Rectangle 518"/>
            <p:cNvSpPr>
              <a:spLocks noChangeArrowheads="1"/>
            </p:cNvSpPr>
            <p:nvPr/>
          </p:nvSpPr>
          <p:spPr bwMode="auto">
            <a:xfrm>
              <a:off x="1871" y="2260"/>
              <a:ext cx="1" cy="1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519"/>
            <p:cNvSpPr>
              <a:spLocks/>
            </p:cNvSpPr>
            <p:nvPr/>
          </p:nvSpPr>
          <p:spPr bwMode="auto">
            <a:xfrm>
              <a:off x="1871" y="226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520"/>
            <p:cNvSpPr>
              <a:spLocks/>
            </p:cNvSpPr>
            <p:nvPr/>
          </p:nvSpPr>
          <p:spPr bwMode="auto">
            <a:xfrm>
              <a:off x="1870" y="2254"/>
              <a:ext cx="204" cy="115"/>
            </a:xfrm>
            <a:custGeom>
              <a:avLst/>
              <a:gdLst>
                <a:gd name="T0" fmla="*/ 201 w 204"/>
                <a:gd name="T1" fmla="*/ 49 h 115"/>
                <a:gd name="T2" fmla="*/ 201 w 204"/>
                <a:gd name="T3" fmla="*/ 49 h 115"/>
                <a:gd name="T4" fmla="*/ 201 w 204"/>
                <a:gd name="T5" fmla="*/ 31 h 115"/>
                <a:gd name="T6" fmla="*/ 198 w 204"/>
                <a:gd name="T7" fmla="*/ 16 h 115"/>
                <a:gd name="T8" fmla="*/ 197 w 204"/>
                <a:gd name="T9" fmla="*/ 6 h 115"/>
                <a:gd name="T10" fmla="*/ 194 w 204"/>
                <a:gd name="T11" fmla="*/ 3 h 115"/>
                <a:gd name="T12" fmla="*/ 192 w 204"/>
                <a:gd name="T13" fmla="*/ 3 h 115"/>
                <a:gd name="T14" fmla="*/ 1 w 204"/>
                <a:gd name="T15" fmla="*/ 3 h 115"/>
                <a:gd name="T16" fmla="*/ 0 w 204"/>
                <a:gd name="T17" fmla="*/ 3 h 115"/>
                <a:gd name="T18" fmla="*/ 0 w 204"/>
                <a:gd name="T19" fmla="*/ 3 h 115"/>
                <a:gd name="T20" fmla="*/ 0 w 204"/>
                <a:gd name="T21" fmla="*/ 0 h 115"/>
                <a:gd name="T22" fmla="*/ 0 w 204"/>
                <a:gd name="T23" fmla="*/ 0 h 115"/>
                <a:gd name="T24" fmla="*/ 1 w 204"/>
                <a:gd name="T25" fmla="*/ 0 h 115"/>
                <a:gd name="T26" fmla="*/ 192 w 204"/>
                <a:gd name="T27" fmla="*/ 0 h 115"/>
                <a:gd name="T28" fmla="*/ 192 w 204"/>
                <a:gd name="T29" fmla="*/ 0 h 115"/>
                <a:gd name="T30" fmla="*/ 195 w 204"/>
                <a:gd name="T31" fmla="*/ 0 h 115"/>
                <a:gd name="T32" fmla="*/ 197 w 204"/>
                <a:gd name="T33" fmla="*/ 2 h 115"/>
                <a:gd name="T34" fmla="*/ 197 w 204"/>
                <a:gd name="T35" fmla="*/ 2 h 115"/>
                <a:gd name="T36" fmla="*/ 198 w 204"/>
                <a:gd name="T37" fmla="*/ 6 h 115"/>
                <a:gd name="T38" fmla="*/ 198 w 204"/>
                <a:gd name="T39" fmla="*/ 6 h 115"/>
                <a:gd name="T40" fmla="*/ 201 w 204"/>
                <a:gd name="T41" fmla="*/ 16 h 115"/>
                <a:gd name="T42" fmla="*/ 201 w 204"/>
                <a:gd name="T43" fmla="*/ 16 h 115"/>
                <a:gd name="T44" fmla="*/ 204 w 204"/>
                <a:gd name="T45" fmla="*/ 31 h 115"/>
                <a:gd name="T46" fmla="*/ 204 w 204"/>
                <a:gd name="T47" fmla="*/ 49 h 115"/>
                <a:gd name="T48" fmla="*/ 204 w 204"/>
                <a:gd name="T49" fmla="*/ 115 h 115"/>
                <a:gd name="T50" fmla="*/ 201 w 204"/>
                <a:gd name="T51" fmla="*/ 115 h 115"/>
                <a:gd name="T52" fmla="*/ 201 w 204"/>
                <a:gd name="T53" fmla="*/ 49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15"/>
                <a:gd name="T83" fmla="*/ 204 w 204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15">
                  <a:moveTo>
                    <a:pt x="201" y="49"/>
                  </a:moveTo>
                  <a:lnTo>
                    <a:pt x="201" y="49"/>
                  </a:lnTo>
                  <a:lnTo>
                    <a:pt x="201" y="31"/>
                  </a:lnTo>
                  <a:lnTo>
                    <a:pt x="198" y="16"/>
                  </a:lnTo>
                  <a:lnTo>
                    <a:pt x="197" y="6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198" y="6"/>
                  </a:lnTo>
                  <a:lnTo>
                    <a:pt x="201" y="16"/>
                  </a:lnTo>
                  <a:lnTo>
                    <a:pt x="204" y="31"/>
                  </a:lnTo>
                  <a:lnTo>
                    <a:pt x="204" y="49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201" y="4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521"/>
            <p:cNvSpPr>
              <a:spLocks/>
            </p:cNvSpPr>
            <p:nvPr/>
          </p:nvSpPr>
          <p:spPr bwMode="auto">
            <a:xfrm>
              <a:off x="1870" y="2257"/>
              <a:ext cx="201" cy="112"/>
            </a:xfrm>
            <a:custGeom>
              <a:avLst/>
              <a:gdLst>
                <a:gd name="T0" fmla="*/ 192 w 201"/>
                <a:gd name="T1" fmla="*/ 0 h 112"/>
                <a:gd name="T2" fmla="*/ 192 w 201"/>
                <a:gd name="T3" fmla="*/ 0 h 112"/>
                <a:gd name="T4" fmla="*/ 194 w 201"/>
                <a:gd name="T5" fmla="*/ 0 h 112"/>
                <a:gd name="T6" fmla="*/ 197 w 201"/>
                <a:gd name="T7" fmla="*/ 3 h 112"/>
                <a:gd name="T8" fmla="*/ 198 w 201"/>
                <a:gd name="T9" fmla="*/ 13 h 112"/>
                <a:gd name="T10" fmla="*/ 201 w 201"/>
                <a:gd name="T11" fmla="*/ 28 h 112"/>
                <a:gd name="T12" fmla="*/ 201 w 201"/>
                <a:gd name="T13" fmla="*/ 46 h 112"/>
                <a:gd name="T14" fmla="*/ 201 w 201"/>
                <a:gd name="T15" fmla="*/ 112 h 112"/>
                <a:gd name="T16" fmla="*/ 198 w 201"/>
                <a:gd name="T17" fmla="*/ 112 h 112"/>
                <a:gd name="T18" fmla="*/ 198 w 201"/>
                <a:gd name="T19" fmla="*/ 46 h 112"/>
                <a:gd name="T20" fmla="*/ 198 w 201"/>
                <a:gd name="T21" fmla="*/ 46 h 112"/>
                <a:gd name="T22" fmla="*/ 197 w 201"/>
                <a:gd name="T23" fmla="*/ 22 h 112"/>
                <a:gd name="T24" fmla="*/ 194 w 201"/>
                <a:gd name="T25" fmla="*/ 7 h 112"/>
                <a:gd name="T26" fmla="*/ 194 w 201"/>
                <a:gd name="T27" fmla="*/ 7 h 112"/>
                <a:gd name="T28" fmla="*/ 192 w 201"/>
                <a:gd name="T29" fmla="*/ 3 h 112"/>
                <a:gd name="T30" fmla="*/ 192 w 201"/>
                <a:gd name="T31" fmla="*/ 3 h 112"/>
                <a:gd name="T32" fmla="*/ 192 w 201"/>
                <a:gd name="T33" fmla="*/ 1 h 112"/>
                <a:gd name="T34" fmla="*/ 192 w 201"/>
                <a:gd name="T35" fmla="*/ 3 h 112"/>
                <a:gd name="T36" fmla="*/ 192 w 201"/>
                <a:gd name="T37" fmla="*/ 3 h 112"/>
                <a:gd name="T38" fmla="*/ 192 w 201"/>
                <a:gd name="T39" fmla="*/ 3 h 112"/>
                <a:gd name="T40" fmla="*/ 1 w 201"/>
                <a:gd name="T41" fmla="*/ 3 h 112"/>
                <a:gd name="T42" fmla="*/ 1 w 201"/>
                <a:gd name="T43" fmla="*/ 3 h 112"/>
                <a:gd name="T44" fmla="*/ 1 w 201"/>
                <a:gd name="T45" fmla="*/ 3 h 112"/>
                <a:gd name="T46" fmla="*/ 1 w 201"/>
                <a:gd name="T47" fmla="*/ 1 h 112"/>
                <a:gd name="T48" fmla="*/ 1 w 201"/>
                <a:gd name="T49" fmla="*/ 1 h 112"/>
                <a:gd name="T50" fmla="*/ 1 w 201"/>
                <a:gd name="T51" fmla="*/ 1 h 112"/>
                <a:gd name="T52" fmla="*/ 0 w 201"/>
                <a:gd name="T53" fmla="*/ 0 h 112"/>
                <a:gd name="T54" fmla="*/ 1 w 201"/>
                <a:gd name="T55" fmla="*/ 0 h 112"/>
                <a:gd name="T56" fmla="*/ 192 w 201"/>
                <a:gd name="T57" fmla="*/ 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1"/>
                <a:gd name="T88" fmla="*/ 0 h 112"/>
                <a:gd name="T89" fmla="*/ 201 w 20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1" h="112">
                  <a:moveTo>
                    <a:pt x="192" y="0"/>
                  </a:moveTo>
                  <a:lnTo>
                    <a:pt x="192" y="0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8" y="13"/>
                  </a:lnTo>
                  <a:lnTo>
                    <a:pt x="201" y="28"/>
                  </a:lnTo>
                  <a:lnTo>
                    <a:pt x="201" y="46"/>
                  </a:lnTo>
                  <a:lnTo>
                    <a:pt x="201" y="112"/>
                  </a:lnTo>
                  <a:lnTo>
                    <a:pt x="198" y="112"/>
                  </a:lnTo>
                  <a:lnTo>
                    <a:pt x="198" y="46"/>
                  </a:lnTo>
                  <a:lnTo>
                    <a:pt x="197" y="22"/>
                  </a:lnTo>
                  <a:lnTo>
                    <a:pt x="194" y="7"/>
                  </a:lnTo>
                  <a:lnTo>
                    <a:pt x="192" y="3"/>
                  </a:lnTo>
                  <a:lnTo>
                    <a:pt x="192" y="1"/>
                  </a:lnTo>
                  <a:lnTo>
                    <a:pt x="19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522"/>
            <p:cNvSpPr>
              <a:spLocks/>
            </p:cNvSpPr>
            <p:nvPr/>
          </p:nvSpPr>
          <p:spPr bwMode="auto">
            <a:xfrm>
              <a:off x="1868" y="2260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1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523"/>
            <p:cNvSpPr>
              <a:spLocks/>
            </p:cNvSpPr>
            <p:nvPr/>
          </p:nvSpPr>
          <p:spPr bwMode="auto">
            <a:xfrm>
              <a:off x="1868" y="2258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0 w 3"/>
                <a:gd name="T17" fmla="*/ 2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524"/>
            <p:cNvSpPr>
              <a:spLocks/>
            </p:cNvSpPr>
            <p:nvPr/>
          </p:nvSpPr>
          <p:spPr bwMode="auto">
            <a:xfrm>
              <a:off x="1863" y="2397"/>
              <a:ext cx="208" cy="3"/>
            </a:xfrm>
            <a:custGeom>
              <a:avLst/>
              <a:gdLst>
                <a:gd name="T0" fmla="*/ 0 w 208"/>
                <a:gd name="T1" fmla="*/ 3 h 3"/>
                <a:gd name="T2" fmla="*/ 0 w 208"/>
                <a:gd name="T3" fmla="*/ 0 h 3"/>
                <a:gd name="T4" fmla="*/ 5 w 208"/>
                <a:gd name="T5" fmla="*/ 0 h 3"/>
                <a:gd name="T6" fmla="*/ 208 w 208"/>
                <a:gd name="T7" fmla="*/ 0 h 3"/>
                <a:gd name="T8" fmla="*/ 208 w 208"/>
                <a:gd name="T9" fmla="*/ 3 h 3"/>
                <a:gd name="T10" fmla="*/ 205 w 208"/>
                <a:gd name="T11" fmla="*/ 3 h 3"/>
                <a:gd name="T12" fmla="*/ 5 w 208"/>
                <a:gd name="T13" fmla="*/ 3 h 3"/>
                <a:gd name="T14" fmla="*/ 3 w 208"/>
                <a:gd name="T15" fmla="*/ 3 h 3"/>
                <a:gd name="T16" fmla="*/ 0 w 20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3"/>
                <a:gd name="T29" fmla="*/ 208 w 20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0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Freeform 525"/>
            <p:cNvSpPr>
              <a:spLocks/>
            </p:cNvSpPr>
            <p:nvPr/>
          </p:nvSpPr>
          <p:spPr bwMode="auto">
            <a:xfrm>
              <a:off x="1866" y="2400"/>
              <a:ext cx="202" cy="3"/>
            </a:xfrm>
            <a:custGeom>
              <a:avLst/>
              <a:gdLst>
                <a:gd name="T0" fmla="*/ 0 w 202"/>
                <a:gd name="T1" fmla="*/ 3 h 3"/>
                <a:gd name="T2" fmla="*/ 0 w 202"/>
                <a:gd name="T3" fmla="*/ 0 h 3"/>
                <a:gd name="T4" fmla="*/ 2 w 202"/>
                <a:gd name="T5" fmla="*/ 0 h 3"/>
                <a:gd name="T6" fmla="*/ 202 w 202"/>
                <a:gd name="T7" fmla="*/ 0 h 3"/>
                <a:gd name="T8" fmla="*/ 202 w 202"/>
                <a:gd name="T9" fmla="*/ 3 h 3"/>
                <a:gd name="T10" fmla="*/ 2 w 202"/>
                <a:gd name="T11" fmla="*/ 3 h 3"/>
                <a:gd name="T12" fmla="*/ 0 w 202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3"/>
                <a:gd name="T23" fmla="*/ 202 w 20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3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Freeform 526"/>
            <p:cNvSpPr>
              <a:spLocks/>
            </p:cNvSpPr>
            <p:nvPr/>
          </p:nvSpPr>
          <p:spPr bwMode="auto">
            <a:xfrm>
              <a:off x="1867" y="225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1 w 3"/>
                <a:gd name="T5" fmla="*/ 6 h 6"/>
                <a:gd name="T6" fmla="*/ 1 w 3"/>
                <a:gd name="T7" fmla="*/ 6 h 6"/>
                <a:gd name="T8" fmla="*/ 0 w 3"/>
                <a:gd name="T9" fmla="*/ 2 h 6"/>
                <a:gd name="T10" fmla="*/ 0 w 3"/>
                <a:gd name="T11" fmla="*/ 2 h 6"/>
                <a:gd name="T12" fmla="*/ 0 w 3"/>
                <a:gd name="T13" fmla="*/ 2 h 6"/>
                <a:gd name="T14" fmla="*/ 3 w 3"/>
                <a:gd name="T15" fmla="*/ 0 h 6"/>
                <a:gd name="T16" fmla="*/ 3 w 3"/>
                <a:gd name="T17" fmla="*/ 0 h 6"/>
                <a:gd name="T18" fmla="*/ 3 w 3"/>
                <a:gd name="T19" fmla="*/ 3 h 6"/>
                <a:gd name="T20" fmla="*/ 3 w 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Freeform 527"/>
            <p:cNvSpPr>
              <a:spLocks/>
            </p:cNvSpPr>
            <p:nvPr/>
          </p:nvSpPr>
          <p:spPr bwMode="auto">
            <a:xfrm>
              <a:off x="1868" y="2257"/>
              <a:ext cx="3" cy="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2 w 3"/>
                <a:gd name="T13" fmla="*/ 0 h 3"/>
                <a:gd name="T14" fmla="*/ 2 w 3"/>
                <a:gd name="T15" fmla="*/ 0 h 3"/>
                <a:gd name="T16" fmla="*/ 3 w 3"/>
                <a:gd name="T17" fmla="*/ 1 h 3"/>
                <a:gd name="T18" fmla="*/ 3 w 3"/>
                <a:gd name="T19" fmla="*/ 1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Freeform 528"/>
            <p:cNvSpPr>
              <a:spLocks/>
            </p:cNvSpPr>
            <p:nvPr/>
          </p:nvSpPr>
          <p:spPr bwMode="auto">
            <a:xfrm>
              <a:off x="1868" y="2260"/>
              <a:ext cx="200" cy="112"/>
            </a:xfrm>
            <a:custGeom>
              <a:avLst/>
              <a:gdLst>
                <a:gd name="T0" fmla="*/ 200 w 200"/>
                <a:gd name="T1" fmla="*/ 112 h 112"/>
                <a:gd name="T2" fmla="*/ 0 w 200"/>
                <a:gd name="T3" fmla="*/ 112 h 112"/>
                <a:gd name="T4" fmla="*/ 0 w 200"/>
                <a:gd name="T5" fmla="*/ 1 h 112"/>
                <a:gd name="T6" fmla="*/ 0 w 200"/>
                <a:gd name="T7" fmla="*/ 1 h 112"/>
                <a:gd name="T8" fmla="*/ 0 w 200"/>
                <a:gd name="T9" fmla="*/ 0 h 112"/>
                <a:gd name="T10" fmla="*/ 0 w 200"/>
                <a:gd name="T11" fmla="*/ 0 h 112"/>
                <a:gd name="T12" fmla="*/ 0 w 200"/>
                <a:gd name="T13" fmla="*/ 0 h 112"/>
                <a:gd name="T14" fmla="*/ 3 w 200"/>
                <a:gd name="T15" fmla="*/ 1 h 112"/>
                <a:gd name="T16" fmla="*/ 3 w 200"/>
                <a:gd name="T17" fmla="*/ 0 h 112"/>
                <a:gd name="T18" fmla="*/ 3 w 200"/>
                <a:gd name="T19" fmla="*/ 0 h 112"/>
                <a:gd name="T20" fmla="*/ 3 w 200"/>
                <a:gd name="T21" fmla="*/ 1 h 112"/>
                <a:gd name="T22" fmla="*/ 3 w 200"/>
                <a:gd name="T23" fmla="*/ 109 h 112"/>
                <a:gd name="T24" fmla="*/ 200 w 200"/>
                <a:gd name="T25" fmla="*/ 109 h 112"/>
                <a:gd name="T26" fmla="*/ 200 w 200"/>
                <a:gd name="T27" fmla="*/ 11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112"/>
                <a:gd name="T44" fmla="*/ 200 w 20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112">
                  <a:moveTo>
                    <a:pt x="200" y="112"/>
                  </a:moveTo>
                  <a:lnTo>
                    <a:pt x="0" y="1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09"/>
                  </a:lnTo>
                  <a:lnTo>
                    <a:pt x="200" y="109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2" name="Rectangle 529"/>
            <p:cNvSpPr>
              <a:spLocks noChangeArrowheads="1"/>
            </p:cNvSpPr>
            <p:nvPr/>
          </p:nvSpPr>
          <p:spPr bwMode="auto">
            <a:xfrm>
              <a:off x="1868" y="2260"/>
              <a:ext cx="1" cy="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530"/>
            <p:cNvSpPr>
              <a:spLocks/>
            </p:cNvSpPr>
            <p:nvPr/>
          </p:nvSpPr>
          <p:spPr bwMode="auto">
            <a:xfrm>
              <a:off x="1866" y="2260"/>
              <a:ext cx="205" cy="115"/>
            </a:xfrm>
            <a:custGeom>
              <a:avLst/>
              <a:gdLst>
                <a:gd name="T0" fmla="*/ 0 w 205"/>
                <a:gd name="T1" fmla="*/ 115 h 115"/>
                <a:gd name="T2" fmla="*/ 0 w 205"/>
                <a:gd name="T3" fmla="*/ 8 h 115"/>
                <a:gd name="T4" fmla="*/ 0 w 205"/>
                <a:gd name="T5" fmla="*/ 8 h 115"/>
                <a:gd name="T6" fmla="*/ 2 w 205"/>
                <a:gd name="T7" fmla="*/ 0 h 115"/>
                <a:gd name="T8" fmla="*/ 2 w 205"/>
                <a:gd name="T9" fmla="*/ 0 h 115"/>
                <a:gd name="T10" fmla="*/ 2 w 205"/>
                <a:gd name="T11" fmla="*/ 1 h 115"/>
                <a:gd name="T12" fmla="*/ 2 w 205"/>
                <a:gd name="T13" fmla="*/ 112 h 115"/>
                <a:gd name="T14" fmla="*/ 202 w 205"/>
                <a:gd name="T15" fmla="*/ 112 h 115"/>
                <a:gd name="T16" fmla="*/ 205 w 205"/>
                <a:gd name="T17" fmla="*/ 112 h 115"/>
                <a:gd name="T18" fmla="*/ 205 w 205"/>
                <a:gd name="T19" fmla="*/ 115 h 115"/>
                <a:gd name="T20" fmla="*/ 0 w 205"/>
                <a:gd name="T21" fmla="*/ 11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15"/>
                <a:gd name="T35" fmla="*/ 205 w 205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15">
                  <a:moveTo>
                    <a:pt x="0" y="115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Freeform 531"/>
            <p:cNvSpPr>
              <a:spLocks/>
            </p:cNvSpPr>
            <p:nvPr/>
          </p:nvSpPr>
          <p:spPr bwMode="auto">
            <a:xfrm>
              <a:off x="1866" y="2260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2 w 2"/>
                <a:gd name="T9" fmla="*/ 0 h 8"/>
                <a:gd name="T10" fmla="*/ 2 w 2"/>
                <a:gd name="T11" fmla="*/ 0 h 8"/>
                <a:gd name="T12" fmla="*/ 2 w 2"/>
                <a:gd name="T13" fmla="*/ 0 h 8"/>
                <a:gd name="T14" fmla="*/ 0 w 2"/>
                <a:gd name="T15" fmla="*/ 8 h 8"/>
                <a:gd name="T16" fmla="*/ 0 w 2"/>
                <a:gd name="T17" fmla="*/ 1 h 8"/>
                <a:gd name="T18" fmla="*/ 0 w 2"/>
                <a:gd name="T19" fmla="*/ 1 h 8"/>
                <a:gd name="T20" fmla="*/ 0 w 2"/>
                <a:gd name="T21" fmla="*/ 0 h 8"/>
                <a:gd name="T22" fmla="*/ 0 w 2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8"/>
                <a:gd name="T38" fmla="*/ 2 w 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Freeform 532"/>
            <p:cNvSpPr>
              <a:spLocks/>
            </p:cNvSpPr>
            <p:nvPr/>
          </p:nvSpPr>
          <p:spPr bwMode="auto">
            <a:xfrm>
              <a:off x="1866" y="2256"/>
              <a:ext cx="2" cy="4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1 w 2"/>
                <a:gd name="T5" fmla="*/ 0 h 4"/>
                <a:gd name="T6" fmla="*/ 1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0 w 2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Freeform 533"/>
            <p:cNvSpPr>
              <a:spLocks/>
            </p:cNvSpPr>
            <p:nvPr/>
          </p:nvSpPr>
          <p:spPr bwMode="auto">
            <a:xfrm>
              <a:off x="1866" y="2260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w 2"/>
                <a:gd name="T15" fmla="*/ 2 w 2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T14" t="0" r="T15" b="0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Freeform 534"/>
            <p:cNvSpPr>
              <a:spLocks/>
            </p:cNvSpPr>
            <p:nvPr/>
          </p:nvSpPr>
          <p:spPr bwMode="auto">
            <a:xfrm>
              <a:off x="1863" y="2268"/>
              <a:ext cx="208" cy="129"/>
            </a:xfrm>
            <a:custGeom>
              <a:avLst/>
              <a:gdLst>
                <a:gd name="T0" fmla="*/ 3 w 208"/>
                <a:gd name="T1" fmla="*/ 107 h 129"/>
                <a:gd name="T2" fmla="*/ 208 w 208"/>
                <a:gd name="T3" fmla="*/ 107 h 129"/>
                <a:gd name="T4" fmla="*/ 208 w 208"/>
                <a:gd name="T5" fmla="*/ 129 h 129"/>
                <a:gd name="T6" fmla="*/ 5 w 208"/>
                <a:gd name="T7" fmla="*/ 129 h 129"/>
                <a:gd name="T8" fmla="*/ 0 w 208"/>
                <a:gd name="T9" fmla="*/ 129 h 129"/>
                <a:gd name="T10" fmla="*/ 0 w 208"/>
                <a:gd name="T11" fmla="*/ 35 h 129"/>
                <a:gd name="T12" fmla="*/ 0 w 208"/>
                <a:gd name="T13" fmla="*/ 35 h 129"/>
                <a:gd name="T14" fmla="*/ 1 w 208"/>
                <a:gd name="T15" fmla="*/ 16 h 129"/>
                <a:gd name="T16" fmla="*/ 3 w 208"/>
                <a:gd name="T17" fmla="*/ 0 h 129"/>
                <a:gd name="T18" fmla="*/ 3 w 208"/>
                <a:gd name="T19" fmla="*/ 107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29"/>
                <a:gd name="T32" fmla="*/ 208 w 208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29">
                  <a:moveTo>
                    <a:pt x="3" y="107"/>
                  </a:moveTo>
                  <a:lnTo>
                    <a:pt x="208" y="107"/>
                  </a:lnTo>
                  <a:lnTo>
                    <a:pt x="208" y="129"/>
                  </a:lnTo>
                  <a:lnTo>
                    <a:pt x="5" y="129"/>
                  </a:lnTo>
                  <a:lnTo>
                    <a:pt x="0" y="129"/>
                  </a:lnTo>
                  <a:lnTo>
                    <a:pt x="0" y="35"/>
                  </a:lnTo>
                  <a:lnTo>
                    <a:pt x="1" y="16"/>
                  </a:lnTo>
                  <a:lnTo>
                    <a:pt x="3" y="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Freeform 535"/>
            <p:cNvSpPr>
              <a:spLocks/>
            </p:cNvSpPr>
            <p:nvPr/>
          </p:nvSpPr>
          <p:spPr bwMode="auto">
            <a:xfrm>
              <a:off x="6" y="2241"/>
              <a:ext cx="1860" cy="156"/>
            </a:xfrm>
            <a:custGeom>
              <a:avLst/>
              <a:gdLst>
                <a:gd name="T0" fmla="*/ 1860 w 1860"/>
                <a:gd name="T1" fmla="*/ 19 h 156"/>
                <a:gd name="T2" fmla="*/ 1860 w 1860"/>
                <a:gd name="T3" fmla="*/ 19 h 156"/>
                <a:gd name="T4" fmla="*/ 1860 w 1860"/>
                <a:gd name="T5" fmla="*/ 19 h 156"/>
                <a:gd name="T6" fmla="*/ 1860 w 1860"/>
                <a:gd name="T7" fmla="*/ 20 h 156"/>
                <a:gd name="T8" fmla="*/ 1860 w 1860"/>
                <a:gd name="T9" fmla="*/ 27 h 156"/>
                <a:gd name="T10" fmla="*/ 1860 w 1860"/>
                <a:gd name="T11" fmla="*/ 27 h 156"/>
                <a:gd name="T12" fmla="*/ 1858 w 1860"/>
                <a:gd name="T13" fmla="*/ 43 h 156"/>
                <a:gd name="T14" fmla="*/ 1857 w 1860"/>
                <a:gd name="T15" fmla="*/ 62 h 156"/>
                <a:gd name="T16" fmla="*/ 1857 w 1860"/>
                <a:gd name="T17" fmla="*/ 156 h 156"/>
                <a:gd name="T18" fmla="*/ 193 w 1860"/>
                <a:gd name="T19" fmla="*/ 156 h 156"/>
                <a:gd name="T20" fmla="*/ 0 w 1860"/>
                <a:gd name="T21" fmla="*/ 156 h 156"/>
                <a:gd name="T22" fmla="*/ 0 w 1860"/>
                <a:gd name="T23" fmla="*/ 134 h 156"/>
                <a:gd name="T24" fmla="*/ 196 w 1860"/>
                <a:gd name="T25" fmla="*/ 134 h 156"/>
                <a:gd name="T26" fmla="*/ 196 w 1860"/>
                <a:gd name="T27" fmla="*/ 20 h 156"/>
                <a:gd name="T28" fmla="*/ 196 w 1860"/>
                <a:gd name="T29" fmla="*/ 20 h 156"/>
                <a:gd name="T30" fmla="*/ 196 w 1860"/>
                <a:gd name="T31" fmla="*/ 17 h 156"/>
                <a:gd name="T32" fmla="*/ 199 w 1860"/>
                <a:gd name="T33" fmla="*/ 13 h 156"/>
                <a:gd name="T34" fmla="*/ 199 w 1860"/>
                <a:gd name="T35" fmla="*/ 13 h 156"/>
                <a:gd name="T36" fmla="*/ 203 w 1860"/>
                <a:gd name="T37" fmla="*/ 9 h 156"/>
                <a:gd name="T38" fmla="*/ 212 w 1860"/>
                <a:gd name="T39" fmla="*/ 5 h 156"/>
                <a:gd name="T40" fmla="*/ 212 w 1860"/>
                <a:gd name="T41" fmla="*/ 5 h 156"/>
                <a:gd name="T42" fmla="*/ 222 w 1860"/>
                <a:gd name="T43" fmla="*/ 2 h 156"/>
                <a:gd name="T44" fmla="*/ 233 w 1860"/>
                <a:gd name="T45" fmla="*/ 0 h 156"/>
                <a:gd name="T46" fmla="*/ 1823 w 1860"/>
                <a:gd name="T47" fmla="*/ 0 h 156"/>
                <a:gd name="T48" fmla="*/ 1823 w 1860"/>
                <a:gd name="T49" fmla="*/ 0 h 156"/>
                <a:gd name="T50" fmla="*/ 1837 w 1860"/>
                <a:gd name="T51" fmla="*/ 2 h 156"/>
                <a:gd name="T52" fmla="*/ 1848 w 1860"/>
                <a:gd name="T53" fmla="*/ 6 h 156"/>
                <a:gd name="T54" fmla="*/ 1848 w 1860"/>
                <a:gd name="T55" fmla="*/ 6 h 156"/>
                <a:gd name="T56" fmla="*/ 1853 w 1860"/>
                <a:gd name="T57" fmla="*/ 9 h 156"/>
                <a:gd name="T58" fmla="*/ 1855 w 1860"/>
                <a:gd name="T59" fmla="*/ 12 h 156"/>
                <a:gd name="T60" fmla="*/ 1858 w 1860"/>
                <a:gd name="T61" fmla="*/ 16 h 156"/>
                <a:gd name="T62" fmla="*/ 1860 w 1860"/>
                <a:gd name="T63" fmla="*/ 19 h 156"/>
                <a:gd name="T64" fmla="*/ 1860 w 1860"/>
                <a:gd name="T65" fmla="*/ 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0"/>
                <a:gd name="T100" fmla="*/ 0 h 156"/>
                <a:gd name="T101" fmla="*/ 1860 w 186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0" h="156">
                  <a:moveTo>
                    <a:pt x="1860" y="19"/>
                  </a:moveTo>
                  <a:lnTo>
                    <a:pt x="1860" y="19"/>
                  </a:lnTo>
                  <a:lnTo>
                    <a:pt x="1860" y="20"/>
                  </a:lnTo>
                  <a:lnTo>
                    <a:pt x="1860" y="27"/>
                  </a:lnTo>
                  <a:lnTo>
                    <a:pt x="1858" y="43"/>
                  </a:lnTo>
                  <a:lnTo>
                    <a:pt x="1857" y="62"/>
                  </a:lnTo>
                  <a:lnTo>
                    <a:pt x="1857" y="156"/>
                  </a:lnTo>
                  <a:lnTo>
                    <a:pt x="193" y="156"/>
                  </a:lnTo>
                  <a:lnTo>
                    <a:pt x="0" y="156"/>
                  </a:lnTo>
                  <a:lnTo>
                    <a:pt x="0" y="134"/>
                  </a:lnTo>
                  <a:lnTo>
                    <a:pt x="196" y="134"/>
                  </a:lnTo>
                  <a:lnTo>
                    <a:pt x="196" y="20"/>
                  </a:lnTo>
                  <a:lnTo>
                    <a:pt x="196" y="17"/>
                  </a:lnTo>
                  <a:lnTo>
                    <a:pt x="199" y="13"/>
                  </a:lnTo>
                  <a:lnTo>
                    <a:pt x="203" y="9"/>
                  </a:lnTo>
                  <a:lnTo>
                    <a:pt x="212" y="5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1823" y="0"/>
                  </a:lnTo>
                  <a:lnTo>
                    <a:pt x="1837" y="2"/>
                  </a:lnTo>
                  <a:lnTo>
                    <a:pt x="1848" y="6"/>
                  </a:lnTo>
                  <a:lnTo>
                    <a:pt x="1853" y="9"/>
                  </a:lnTo>
                  <a:lnTo>
                    <a:pt x="1855" y="12"/>
                  </a:lnTo>
                  <a:lnTo>
                    <a:pt x="1858" y="16"/>
                  </a:lnTo>
                  <a:lnTo>
                    <a:pt x="1860" y="19"/>
                  </a:lnTo>
                  <a:close/>
                </a:path>
              </a:pathLst>
            </a:custGeom>
            <a:solidFill>
              <a:srgbClr val="D8E8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9" name="Freeform 536"/>
            <p:cNvSpPr>
              <a:spLocks/>
            </p:cNvSpPr>
            <p:nvPr/>
          </p:nvSpPr>
          <p:spPr bwMode="auto">
            <a:xfrm>
              <a:off x="1860" y="2400"/>
              <a:ext cx="6" cy="3"/>
            </a:xfrm>
            <a:custGeom>
              <a:avLst/>
              <a:gdLst>
                <a:gd name="T0" fmla="*/ 6 w 6"/>
                <a:gd name="T1" fmla="*/ 0 h 3"/>
                <a:gd name="T2" fmla="*/ 6 w 6"/>
                <a:gd name="T3" fmla="*/ 3 h 3"/>
                <a:gd name="T4" fmla="*/ 3 w 6"/>
                <a:gd name="T5" fmla="*/ 3 h 3"/>
                <a:gd name="T6" fmla="*/ 0 w 6"/>
                <a:gd name="T7" fmla="*/ 3 h 3"/>
                <a:gd name="T8" fmla="*/ 0 w 6"/>
                <a:gd name="T9" fmla="*/ 0 h 3"/>
                <a:gd name="T10" fmla="*/ 3 w 6"/>
                <a:gd name="T11" fmla="*/ 0 h 3"/>
                <a:gd name="T12" fmla="*/ 6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0" name="Freeform 537"/>
            <p:cNvSpPr>
              <a:spLocks/>
            </p:cNvSpPr>
            <p:nvPr/>
          </p:nvSpPr>
          <p:spPr bwMode="auto">
            <a:xfrm>
              <a:off x="3" y="2239"/>
              <a:ext cx="1865" cy="161"/>
            </a:xfrm>
            <a:custGeom>
              <a:avLst/>
              <a:gdLst>
                <a:gd name="T0" fmla="*/ 199 w 1865"/>
                <a:gd name="T1" fmla="*/ 136 h 161"/>
                <a:gd name="T2" fmla="*/ 3 w 1865"/>
                <a:gd name="T3" fmla="*/ 136 h 161"/>
                <a:gd name="T4" fmla="*/ 3 w 1865"/>
                <a:gd name="T5" fmla="*/ 158 h 161"/>
                <a:gd name="T6" fmla="*/ 196 w 1865"/>
                <a:gd name="T7" fmla="*/ 158 h 161"/>
                <a:gd name="T8" fmla="*/ 1860 w 1865"/>
                <a:gd name="T9" fmla="*/ 158 h 161"/>
                <a:gd name="T10" fmla="*/ 1860 w 1865"/>
                <a:gd name="T11" fmla="*/ 161 h 161"/>
                <a:gd name="T12" fmla="*/ 1857 w 1865"/>
                <a:gd name="T13" fmla="*/ 161 h 161"/>
                <a:gd name="T14" fmla="*/ 196 w 1865"/>
                <a:gd name="T15" fmla="*/ 161 h 161"/>
                <a:gd name="T16" fmla="*/ 0 w 1865"/>
                <a:gd name="T17" fmla="*/ 161 h 161"/>
                <a:gd name="T18" fmla="*/ 0 w 1865"/>
                <a:gd name="T19" fmla="*/ 133 h 161"/>
                <a:gd name="T20" fmla="*/ 196 w 1865"/>
                <a:gd name="T21" fmla="*/ 133 h 161"/>
                <a:gd name="T22" fmla="*/ 196 w 1865"/>
                <a:gd name="T23" fmla="*/ 22 h 161"/>
                <a:gd name="T24" fmla="*/ 196 w 1865"/>
                <a:gd name="T25" fmla="*/ 22 h 161"/>
                <a:gd name="T26" fmla="*/ 196 w 1865"/>
                <a:gd name="T27" fmla="*/ 18 h 161"/>
                <a:gd name="T28" fmla="*/ 199 w 1865"/>
                <a:gd name="T29" fmla="*/ 14 h 161"/>
                <a:gd name="T30" fmla="*/ 204 w 1865"/>
                <a:gd name="T31" fmla="*/ 9 h 161"/>
                <a:gd name="T32" fmla="*/ 208 w 1865"/>
                <a:gd name="T33" fmla="*/ 7 h 161"/>
                <a:gd name="T34" fmla="*/ 213 w 1865"/>
                <a:gd name="T35" fmla="*/ 4 h 161"/>
                <a:gd name="T36" fmla="*/ 220 w 1865"/>
                <a:gd name="T37" fmla="*/ 2 h 161"/>
                <a:gd name="T38" fmla="*/ 227 w 1865"/>
                <a:gd name="T39" fmla="*/ 1 h 161"/>
                <a:gd name="T40" fmla="*/ 236 w 1865"/>
                <a:gd name="T41" fmla="*/ 0 h 161"/>
                <a:gd name="T42" fmla="*/ 1826 w 1865"/>
                <a:gd name="T43" fmla="*/ 0 h 161"/>
                <a:gd name="T44" fmla="*/ 1826 w 1865"/>
                <a:gd name="T45" fmla="*/ 0 h 161"/>
                <a:gd name="T46" fmla="*/ 1839 w 1865"/>
                <a:gd name="T47" fmla="*/ 1 h 161"/>
                <a:gd name="T48" fmla="*/ 1850 w 1865"/>
                <a:gd name="T49" fmla="*/ 5 h 161"/>
                <a:gd name="T50" fmla="*/ 1858 w 1865"/>
                <a:gd name="T51" fmla="*/ 11 h 161"/>
                <a:gd name="T52" fmla="*/ 1861 w 1865"/>
                <a:gd name="T53" fmla="*/ 14 h 161"/>
                <a:gd name="T54" fmla="*/ 1864 w 1865"/>
                <a:gd name="T55" fmla="*/ 17 h 161"/>
                <a:gd name="T56" fmla="*/ 1864 w 1865"/>
                <a:gd name="T57" fmla="*/ 17 h 161"/>
                <a:gd name="T58" fmla="*/ 1863 w 1865"/>
                <a:gd name="T59" fmla="*/ 19 h 161"/>
                <a:gd name="T60" fmla="*/ 1865 w 1865"/>
                <a:gd name="T61" fmla="*/ 21 h 161"/>
                <a:gd name="T62" fmla="*/ 1863 w 1865"/>
                <a:gd name="T63" fmla="*/ 21 h 161"/>
                <a:gd name="T64" fmla="*/ 1863 w 1865"/>
                <a:gd name="T65" fmla="*/ 21 h 161"/>
                <a:gd name="T66" fmla="*/ 1863 w 1865"/>
                <a:gd name="T67" fmla="*/ 21 h 161"/>
                <a:gd name="T68" fmla="*/ 1863 w 1865"/>
                <a:gd name="T69" fmla="*/ 21 h 161"/>
                <a:gd name="T70" fmla="*/ 1861 w 1865"/>
                <a:gd name="T71" fmla="*/ 18 h 161"/>
                <a:gd name="T72" fmla="*/ 1858 w 1865"/>
                <a:gd name="T73" fmla="*/ 14 h 161"/>
                <a:gd name="T74" fmla="*/ 1856 w 1865"/>
                <a:gd name="T75" fmla="*/ 11 h 161"/>
                <a:gd name="T76" fmla="*/ 1851 w 1865"/>
                <a:gd name="T77" fmla="*/ 8 h 161"/>
                <a:gd name="T78" fmla="*/ 1851 w 1865"/>
                <a:gd name="T79" fmla="*/ 8 h 161"/>
                <a:gd name="T80" fmla="*/ 1840 w 1865"/>
                <a:gd name="T81" fmla="*/ 4 h 161"/>
                <a:gd name="T82" fmla="*/ 1826 w 1865"/>
                <a:gd name="T83" fmla="*/ 2 h 161"/>
                <a:gd name="T84" fmla="*/ 236 w 1865"/>
                <a:gd name="T85" fmla="*/ 2 h 161"/>
                <a:gd name="T86" fmla="*/ 236 w 1865"/>
                <a:gd name="T87" fmla="*/ 2 h 161"/>
                <a:gd name="T88" fmla="*/ 225 w 1865"/>
                <a:gd name="T89" fmla="*/ 4 h 161"/>
                <a:gd name="T90" fmla="*/ 215 w 1865"/>
                <a:gd name="T91" fmla="*/ 7 h 161"/>
                <a:gd name="T92" fmla="*/ 215 w 1865"/>
                <a:gd name="T93" fmla="*/ 7 h 161"/>
                <a:gd name="T94" fmla="*/ 206 w 1865"/>
                <a:gd name="T95" fmla="*/ 11 h 161"/>
                <a:gd name="T96" fmla="*/ 202 w 1865"/>
                <a:gd name="T97" fmla="*/ 15 h 161"/>
                <a:gd name="T98" fmla="*/ 202 w 1865"/>
                <a:gd name="T99" fmla="*/ 15 h 161"/>
                <a:gd name="T100" fmla="*/ 199 w 1865"/>
                <a:gd name="T101" fmla="*/ 19 h 161"/>
                <a:gd name="T102" fmla="*/ 199 w 1865"/>
                <a:gd name="T103" fmla="*/ 22 h 161"/>
                <a:gd name="T104" fmla="*/ 199 w 1865"/>
                <a:gd name="T105" fmla="*/ 136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161"/>
                <a:gd name="T161" fmla="*/ 1865 w 1865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161">
                  <a:moveTo>
                    <a:pt x="199" y="136"/>
                  </a:moveTo>
                  <a:lnTo>
                    <a:pt x="3" y="136"/>
                  </a:lnTo>
                  <a:lnTo>
                    <a:pt x="3" y="158"/>
                  </a:lnTo>
                  <a:lnTo>
                    <a:pt x="196" y="158"/>
                  </a:lnTo>
                  <a:lnTo>
                    <a:pt x="1860" y="158"/>
                  </a:lnTo>
                  <a:lnTo>
                    <a:pt x="1860" y="161"/>
                  </a:lnTo>
                  <a:lnTo>
                    <a:pt x="1857" y="161"/>
                  </a:lnTo>
                  <a:lnTo>
                    <a:pt x="196" y="161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196" y="133"/>
                  </a:lnTo>
                  <a:lnTo>
                    <a:pt x="196" y="22"/>
                  </a:lnTo>
                  <a:lnTo>
                    <a:pt x="196" y="18"/>
                  </a:lnTo>
                  <a:lnTo>
                    <a:pt x="199" y="14"/>
                  </a:lnTo>
                  <a:lnTo>
                    <a:pt x="204" y="9"/>
                  </a:lnTo>
                  <a:lnTo>
                    <a:pt x="208" y="7"/>
                  </a:lnTo>
                  <a:lnTo>
                    <a:pt x="213" y="4"/>
                  </a:lnTo>
                  <a:lnTo>
                    <a:pt x="220" y="2"/>
                  </a:lnTo>
                  <a:lnTo>
                    <a:pt x="227" y="1"/>
                  </a:lnTo>
                  <a:lnTo>
                    <a:pt x="236" y="0"/>
                  </a:lnTo>
                  <a:lnTo>
                    <a:pt x="1826" y="0"/>
                  </a:lnTo>
                  <a:lnTo>
                    <a:pt x="1839" y="1"/>
                  </a:lnTo>
                  <a:lnTo>
                    <a:pt x="1850" y="5"/>
                  </a:lnTo>
                  <a:lnTo>
                    <a:pt x="1858" y="11"/>
                  </a:lnTo>
                  <a:lnTo>
                    <a:pt x="1861" y="14"/>
                  </a:lnTo>
                  <a:lnTo>
                    <a:pt x="1864" y="17"/>
                  </a:lnTo>
                  <a:lnTo>
                    <a:pt x="1863" y="19"/>
                  </a:lnTo>
                  <a:lnTo>
                    <a:pt x="1865" y="21"/>
                  </a:lnTo>
                  <a:lnTo>
                    <a:pt x="1863" y="21"/>
                  </a:lnTo>
                  <a:lnTo>
                    <a:pt x="1861" y="18"/>
                  </a:lnTo>
                  <a:lnTo>
                    <a:pt x="1858" y="14"/>
                  </a:lnTo>
                  <a:lnTo>
                    <a:pt x="1856" y="11"/>
                  </a:lnTo>
                  <a:lnTo>
                    <a:pt x="1851" y="8"/>
                  </a:lnTo>
                  <a:lnTo>
                    <a:pt x="1840" y="4"/>
                  </a:lnTo>
                  <a:lnTo>
                    <a:pt x="1826" y="2"/>
                  </a:lnTo>
                  <a:lnTo>
                    <a:pt x="236" y="2"/>
                  </a:lnTo>
                  <a:lnTo>
                    <a:pt x="225" y="4"/>
                  </a:lnTo>
                  <a:lnTo>
                    <a:pt x="215" y="7"/>
                  </a:lnTo>
                  <a:lnTo>
                    <a:pt x="206" y="11"/>
                  </a:lnTo>
                  <a:lnTo>
                    <a:pt x="202" y="15"/>
                  </a:lnTo>
                  <a:lnTo>
                    <a:pt x="199" y="19"/>
                  </a:lnTo>
                  <a:lnTo>
                    <a:pt x="199" y="22"/>
                  </a:lnTo>
                  <a:lnTo>
                    <a:pt x="199" y="1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1" name="Freeform 538"/>
            <p:cNvSpPr>
              <a:spLocks/>
            </p:cNvSpPr>
            <p:nvPr/>
          </p:nvSpPr>
          <p:spPr bwMode="auto">
            <a:xfrm>
              <a:off x="0" y="2236"/>
              <a:ext cx="1870" cy="167"/>
            </a:xfrm>
            <a:custGeom>
              <a:avLst/>
              <a:gdLst>
                <a:gd name="T0" fmla="*/ 197 w 1870"/>
                <a:gd name="T1" fmla="*/ 25 h 167"/>
                <a:gd name="T2" fmla="*/ 197 w 1870"/>
                <a:gd name="T3" fmla="*/ 25 h 167"/>
                <a:gd name="T4" fmla="*/ 198 w 1870"/>
                <a:gd name="T5" fmla="*/ 21 h 167"/>
                <a:gd name="T6" fmla="*/ 199 w 1870"/>
                <a:gd name="T7" fmla="*/ 15 h 167"/>
                <a:gd name="T8" fmla="*/ 199 w 1870"/>
                <a:gd name="T9" fmla="*/ 15 h 167"/>
                <a:gd name="T10" fmla="*/ 204 w 1870"/>
                <a:gd name="T11" fmla="*/ 11 h 167"/>
                <a:gd name="T12" fmla="*/ 209 w 1870"/>
                <a:gd name="T13" fmla="*/ 7 h 167"/>
                <a:gd name="T14" fmla="*/ 209 w 1870"/>
                <a:gd name="T15" fmla="*/ 7 h 167"/>
                <a:gd name="T16" fmla="*/ 216 w 1870"/>
                <a:gd name="T17" fmla="*/ 4 h 167"/>
                <a:gd name="T18" fmla="*/ 223 w 1870"/>
                <a:gd name="T19" fmla="*/ 3 h 167"/>
                <a:gd name="T20" fmla="*/ 230 w 1870"/>
                <a:gd name="T21" fmla="*/ 1 h 167"/>
                <a:gd name="T22" fmla="*/ 239 w 1870"/>
                <a:gd name="T23" fmla="*/ 0 h 167"/>
                <a:gd name="T24" fmla="*/ 1829 w 1870"/>
                <a:gd name="T25" fmla="*/ 0 h 167"/>
                <a:gd name="T26" fmla="*/ 1829 w 1870"/>
                <a:gd name="T27" fmla="*/ 0 h 167"/>
                <a:gd name="T28" fmla="*/ 1836 w 1870"/>
                <a:gd name="T29" fmla="*/ 1 h 167"/>
                <a:gd name="T30" fmla="*/ 1843 w 1870"/>
                <a:gd name="T31" fmla="*/ 1 h 167"/>
                <a:gd name="T32" fmla="*/ 1850 w 1870"/>
                <a:gd name="T33" fmla="*/ 4 h 167"/>
                <a:gd name="T34" fmla="*/ 1857 w 1870"/>
                <a:gd name="T35" fmla="*/ 7 h 167"/>
                <a:gd name="T36" fmla="*/ 1857 w 1870"/>
                <a:gd name="T37" fmla="*/ 7 h 167"/>
                <a:gd name="T38" fmla="*/ 1864 w 1870"/>
                <a:gd name="T39" fmla="*/ 11 h 167"/>
                <a:gd name="T40" fmla="*/ 1870 w 1870"/>
                <a:gd name="T41" fmla="*/ 18 h 167"/>
                <a:gd name="T42" fmla="*/ 1870 w 1870"/>
                <a:gd name="T43" fmla="*/ 18 h 167"/>
                <a:gd name="T44" fmla="*/ 1867 w 1870"/>
                <a:gd name="T45" fmla="*/ 20 h 167"/>
                <a:gd name="T46" fmla="*/ 1867 w 1870"/>
                <a:gd name="T47" fmla="*/ 20 h 167"/>
                <a:gd name="T48" fmla="*/ 1867 w 1870"/>
                <a:gd name="T49" fmla="*/ 20 h 167"/>
                <a:gd name="T50" fmla="*/ 1864 w 1870"/>
                <a:gd name="T51" fmla="*/ 17 h 167"/>
                <a:gd name="T52" fmla="*/ 1861 w 1870"/>
                <a:gd name="T53" fmla="*/ 14 h 167"/>
                <a:gd name="T54" fmla="*/ 1853 w 1870"/>
                <a:gd name="T55" fmla="*/ 8 h 167"/>
                <a:gd name="T56" fmla="*/ 1842 w 1870"/>
                <a:gd name="T57" fmla="*/ 4 h 167"/>
                <a:gd name="T58" fmla="*/ 1829 w 1870"/>
                <a:gd name="T59" fmla="*/ 3 h 167"/>
                <a:gd name="T60" fmla="*/ 239 w 1870"/>
                <a:gd name="T61" fmla="*/ 3 h 167"/>
                <a:gd name="T62" fmla="*/ 239 w 1870"/>
                <a:gd name="T63" fmla="*/ 3 h 167"/>
                <a:gd name="T64" fmla="*/ 230 w 1870"/>
                <a:gd name="T65" fmla="*/ 4 h 167"/>
                <a:gd name="T66" fmla="*/ 223 w 1870"/>
                <a:gd name="T67" fmla="*/ 5 h 167"/>
                <a:gd name="T68" fmla="*/ 216 w 1870"/>
                <a:gd name="T69" fmla="*/ 7 h 167"/>
                <a:gd name="T70" fmla="*/ 211 w 1870"/>
                <a:gd name="T71" fmla="*/ 10 h 167"/>
                <a:gd name="T72" fmla="*/ 207 w 1870"/>
                <a:gd name="T73" fmla="*/ 12 h 167"/>
                <a:gd name="T74" fmla="*/ 202 w 1870"/>
                <a:gd name="T75" fmla="*/ 17 h 167"/>
                <a:gd name="T76" fmla="*/ 199 w 1870"/>
                <a:gd name="T77" fmla="*/ 21 h 167"/>
                <a:gd name="T78" fmla="*/ 199 w 1870"/>
                <a:gd name="T79" fmla="*/ 25 h 167"/>
                <a:gd name="T80" fmla="*/ 199 w 1870"/>
                <a:gd name="T81" fmla="*/ 136 h 167"/>
                <a:gd name="T82" fmla="*/ 3 w 1870"/>
                <a:gd name="T83" fmla="*/ 136 h 167"/>
                <a:gd name="T84" fmla="*/ 3 w 1870"/>
                <a:gd name="T85" fmla="*/ 164 h 167"/>
                <a:gd name="T86" fmla="*/ 199 w 1870"/>
                <a:gd name="T87" fmla="*/ 164 h 167"/>
                <a:gd name="T88" fmla="*/ 1860 w 1870"/>
                <a:gd name="T89" fmla="*/ 164 h 167"/>
                <a:gd name="T90" fmla="*/ 1860 w 1870"/>
                <a:gd name="T91" fmla="*/ 167 h 167"/>
                <a:gd name="T92" fmla="*/ 199 w 1870"/>
                <a:gd name="T93" fmla="*/ 167 h 167"/>
                <a:gd name="T94" fmla="*/ 0 w 1870"/>
                <a:gd name="T95" fmla="*/ 167 h 167"/>
                <a:gd name="T96" fmla="*/ 0 w 1870"/>
                <a:gd name="T97" fmla="*/ 133 h 167"/>
                <a:gd name="T98" fmla="*/ 197 w 1870"/>
                <a:gd name="T99" fmla="*/ 133 h 167"/>
                <a:gd name="T100" fmla="*/ 197 w 1870"/>
                <a:gd name="T101" fmla="*/ 25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0"/>
                <a:gd name="T154" fmla="*/ 0 h 167"/>
                <a:gd name="T155" fmla="*/ 1870 w 1870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0" h="167">
                  <a:moveTo>
                    <a:pt x="197" y="25"/>
                  </a:moveTo>
                  <a:lnTo>
                    <a:pt x="197" y="25"/>
                  </a:lnTo>
                  <a:lnTo>
                    <a:pt x="198" y="21"/>
                  </a:lnTo>
                  <a:lnTo>
                    <a:pt x="199" y="15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0" y="1"/>
                  </a:lnTo>
                  <a:lnTo>
                    <a:pt x="239" y="0"/>
                  </a:lnTo>
                  <a:lnTo>
                    <a:pt x="1829" y="0"/>
                  </a:lnTo>
                  <a:lnTo>
                    <a:pt x="1836" y="1"/>
                  </a:lnTo>
                  <a:lnTo>
                    <a:pt x="1843" y="1"/>
                  </a:lnTo>
                  <a:lnTo>
                    <a:pt x="1850" y="4"/>
                  </a:lnTo>
                  <a:lnTo>
                    <a:pt x="1857" y="7"/>
                  </a:lnTo>
                  <a:lnTo>
                    <a:pt x="1864" y="11"/>
                  </a:lnTo>
                  <a:lnTo>
                    <a:pt x="1870" y="18"/>
                  </a:lnTo>
                  <a:lnTo>
                    <a:pt x="1867" y="20"/>
                  </a:lnTo>
                  <a:lnTo>
                    <a:pt x="1864" y="17"/>
                  </a:lnTo>
                  <a:lnTo>
                    <a:pt x="1861" y="14"/>
                  </a:lnTo>
                  <a:lnTo>
                    <a:pt x="1853" y="8"/>
                  </a:lnTo>
                  <a:lnTo>
                    <a:pt x="1842" y="4"/>
                  </a:lnTo>
                  <a:lnTo>
                    <a:pt x="1829" y="3"/>
                  </a:lnTo>
                  <a:lnTo>
                    <a:pt x="239" y="3"/>
                  </a:lnTo>
                  <a:lnTo>
                    <a:pt x="230" y="4"/>
                  </a:lnTo>
                  <a:lnTo>
                    <a:pt x="223" y="5"/>
                  </a:lnTo>
                  <a:lnTo>
                    <a:pt x="216" y="7"/>
                  </a:lnTo>
                  <a:lnTo>
                    <a:pt x="211" y="10"/>
                  </a:lnTo>
                  <a:lnTo>
                    <a:pt x="207" y="12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9" y="25"/>
                  </a:lnTo>
                  <a:lnTo>
                    <a:pt x="199" y="136"/>
                  </a:lnTo>
                  <a:lnTo>
                    <a:pt x="3" y="136"/>
                  </a:lnTo>
                  <a:lnTo>
                    <a:pt x="3" y="164"/>
                  </a:lnTo>
                  <a:lnTo>
                    <a:pt x="199" y="164"/>
                  </a:lnTo>
                  <a:lnTo>
                    <a:pt x="1860" y="164"/>
                  </a:lnTo>
                  <a:lnTo>
                    <a:pt x="1860" y="167"/>
                  </a:lnTo>
                  <a:lnTo>
                    <a:pt x="199" y="167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197" y="133"/>
                  </a:lnTo>
                  <a:lnTo>
                    <a:pt x="197" y="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2" name="Freeform 539"/>
            <p:cNvSpPr>
              <a:spLocks/>
            </p:cNvSpPr>
            <p:nvPr/>
          </p:nvSpPr>
          <p:spPr bwMode="auto">
            <a:xfrm>
              <a:off x="3914" y="2129"/>
              <a:ext cx="41" cy="24"/>
            </a:xfrm>
            <a:custGeom>
              <a:avLst/>
              <a:gdLst>
                <a:gd name="T0" fmla="*/ 21 w 41"/>
                <a:gd name="T1" fmla="*/ 0 h 24"/>
                <a:gd name="T2" fmla="*/ 41 w 41"/>
                <a:gd name="T3" fmla="*/ 0 h 24"/>
                <a:gd name="T4" fmla="*/ 31 w 41"/>
                <a:gd name="T5" fmla="*/ 11 h 24"/>
                <a:gd name="T6" fmla="*/ 21 w 41"/>
                <a:gd name="T7" fmla="*/ 24 h 24"/>
                <a:gd name="T8" fmla="*/ 10 w 41"/>
                <a:gd name="T9" fmla="*/ 11 h 24"/>
                <a:gd name="T10" fmla="*/ 0 w 41"/>
                <a:gd name="T11" fmla="*/ 0 h 24"/>
                <a:gd name="T12" fmla="*/ 21 w 4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21" y="0"/>
                  </a:moveTo>
                  <a:lnTo>
                    <a:pt x="41" y="0"/>
                  </a:lnTo>
                  <a:lnTo>
                    <a:pt x="31" y="11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13" name="Picture 54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9" y="1918"/>
              <a:ext cx="25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54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358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542"/>
            <p:cNvSpPr>
              <a:spLocks noChangeArrowheads="1"/>
            </p:cNvSpPr>
            <p:nvPr/>
          </p:nvSpPr>
          <p:spPr bwMode="auto">
            <a:xfrm>
              <a:off x="5362" y="1917"/>
              <a:ext cx="3" cy="88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6" name="Freeform 543"/>
            <p:cNvSpPr>
              <a:spLocks/>
            </p:cNvSpPr>
            <p:nvPr/>
          </p:nvSpPr>
          <p:spPr bwMode="auto">
            <a:xfrm>
              <a:off x="5402" y="1935"/>
              <a:ext cx="50" cy="41"/>
            </a:xfrm>
            <a:custGeom>
              <a:avLst/>
              <a:gdLst>
                <a:gd name="T0" fmla="*/ 50 w 50"/>
                <a:gd name="T1" fmla="*/ 0 h 41"/>
                <a:gd name="T2" fmla="*/ 50 w 50"/>
                <a:gd name="T3" fmla="*/ 41 h 41"/>
                <a:gd name="T4" fmla="*/ 48 w 50"/>
                <a:gd name="T5" fmla="*/ 41 h 41"/>
                <a:gd name="T6" fmla="*/ 48 w 50"/>
                <a:gd name="T7" fmla="*/ 3 h 41"/>
                <a:gd name="T8" fmla="*/ 3 w 50"/>
                <a:gd name="T9" fmla="*/ 3 h 41"/>
                <a:gd name="T10" fmla="*/ 3 w 50"/>
                <a:gd name="T11" fmla="*/ 6 h 41"/>
                <a:gd name="T12" fmla="*/ 0 w 50"/>
                <a:gd name="T13" fmla="*/ 6 h 41"/>
                <a:gd name="T14" fmla="*/ 0 w 50"/>
                <a:gd name="T15" fmla="*/ 0 h 41"/>
                <a:gd name="T16" fmla="*/ 50 w 5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1"/>
                <a:gd name="T29" fmla="*/ 50 w 5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1">
                  <a:moveTo>
                    <a:pt x="50" y="0"/>
                  </a:moveTo>
                  <a:lnTo>
                    <a:pt x="50" y="41"/>
                  </a:lnTo>
                  <a:lnTo>
                    <a:pt x="48" y="41"/>
                  </a:lnTo>
                  <a:lnTo>
                    <a:pt x="48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7" name="Freeform 544"/>
            <p:cNvSpPr>
              <a:spLocks/>
            </p:cNvSpPr>
            <p:nvPr/>
          </p:nvSpPr>
          <p:spPr bwMode="auto">
            <a:xfrm>
              <a:off x="5405" y="1938"/>
              <a:ext cx="45" cy="38"/>
            </a:xfrm>
            <a:custGeom>
              <a:avLst/>
              <a:gdLst>
                <a:gd name="T0" fmla="*/ 45 w 45"/>
                <a:gd name="T1" fmla="*/ 0 h 38"/>
                <a:gd name="T2" fmla="*/ 45 w 45"/>
                <a:gd name="T3" fmla="*/ 38 h 38"/>
                <a:gd name="T4" fmla="*/ 40 w 45"/>
                <a:gd name="T5" fmla="*/ 38 h 38"/>
                <a:gd name="T6" fmla="*/ 40 w 45"/>
                <a:gd name="T7" fmla="*/ 3 h 38"/>
                <a:gd name="T8" fmla="*/ 0 w 45"/>
                <a:gd name="T9" fmla="*/ 3 h 38"/>
                <a:gd name="T10" fmla="*/ 0 w 45"/>
                <a:gd name="T11" fmla="*/ 0 h 38"/>
                <a:gd name="T12" fmla="*/ 45 w 4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0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18" name="Rectangle 545"/>
            <p:cNvSpPr>
              <a:spLocks noChangeArrowheads="1"/>
            </p:cNvSpPr>
            <p:nvPr/>
          </p:nvSpPr>
          <p:spPr bwMode="auto">
            <a:xfrm>
              <a:off x="5618" y="1939"/>
              <a:ext cx="1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Rectangle 546"/>
            <p:cNvSpPr>
              <a:spLocks noChangeArrowheads="1"/>
            </p:cNvSpPr>
            <p:nvPr/>
          </p:nvSpPr>
          <p:spPr bwMode="auto">
            <a:xfrm>
              <a:off x="5399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0" name="Rectangle 547"/>
            <p:cNvSpPr>
              <a:spLocks noChangeArrowheads="1"/>
            </p:cNvSpPr>
            <p:nvPr/>
          </p:nvSpPr>
          <p:spPr bwMode="auto">
            <a:xfrm>
              <a:off x="5402" y="1941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1" name="Freeform 548"/>
            <p:cNvSpPr>
              <a:spLocks/>
            </p:cNvSpPr>
            <p:nvPr/>
          </p:nvSpPr>
          <p:spPr bwMode="auto">
            <a:xfrm>
              <a:off x="5617" y="193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0 h 3"/>
                <a:gd name="T10" fmla="*/ 1 w 1"/>
                <a:gd name="T11" fmla="*/ 2 h 3"/>
                <a:gd name="T12" fmla="*/ 1 w 1"/>
                <a:gd name="T13" fmla="*/ 2 h 3"/>
                <a:gd name="T14" fmla="*/ 0 w 1"/>
                <a:gd name="T15" fmla="*/ 3 h 3"/>
                <a:gd name="T16" fmla="*/ 0 w 1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2" name="Freeform 549"/>
            <p:cNvSpPr>
              <a:spLocks/>
            </p:cNvSpPr>
            <p:nvPr/>
          </p:nvSpPr>
          <p:spPr bwMode="auto">
            <a:xfrm>
              <a:off x="5620" y="1942"/>
              <a:ext cx="1" cy="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3" name="Freeform 550"/>
            <p:cNvSpPr>
              <a:spLocks/>
            </p:cNvSpPr>
            <p:nvPr/>
          </p:nvSpPr>
          <p:spPr bwMode="auto">
            <a:xfrm>
              <a:off x="5617" y="1941"/>
              <a:ext cx="4" cy="4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1 h 4"/>
                <a:gd name="T6" fmla="*/ 0 w 4"/>
                <a:gd name="T7" fmla="*/ 1 h 4"/>
                <a:gd name="T8" fmla="*/ 1 w 4"/>
                <a:gd name="T9" fmla="*/ 0 h 4"/>
                <a:gd name="T10" fmla="*/ 1 w 4"/>
                <a:gd name="T11" fmla="*/ 0 h 4"/>
                <a:gd name="T12" fmla="*/ 4 w 4"/>
                <a:gd name="T13" fmla="*/ 1 h 4"/>
                <a:gd name="T14" fmla="*/ 4 w 4"/>
                <a:gd name="T15" fmla="*/ 1 h 4"/>
                <a:gd name="T16" fmla="*/ 3 w 4"/>
                <a:gd name="T17" fmla="*/ 4 h 4"/>
                <a:gd name="T18" fmla="*/ 1 w 4"/>
                <a:gd name="T19" fmla="*/ 4 h 4"/>
                <a:gd name="T20" fmla="*/ 1 w 4"/>
                <a:gd name="T21" fmla="*/ 4 h 4"/>
                <a:gd name="T22" fmla="*/ 1 w 4"/>
                <a:gd name="T23" fmla="*/ 4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4" name="Freeform 551"/>
            <p:cNvSpPr>
              <a:spLocks/>
            </p:cNvSpPr>
            <p:nvPr/>
          </p:nvSpPr>
          <p:spPr bwMode="auto">
            <a:xfrm>
              <a:off x="5617" y="194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5" name="Freeform 552"/>
            <p:cNvSpPr>
              <a:spLocks/>
            </p:cNvSpPr>
            <p:nvPr/>
          </p:nvSpPr>
          <p:spPr bwMode="auto">
            <a:xfrm>
              <a:off x="5405" y="1941"/>
              <a:ext cx="40" cy="35"/>
            </a:xfrm>
            <a:custGeom>
              <a:avLst/>
              <a:gdLst>
                <a:gd name="T0" fmla="*/ 40 w 40"/>
                <a:gd name="T1" fmla="*/ 0 h 35"/>
                <a:gd name="T2" fmla="*/ 40 w 40"/>
                <a:gd name="T3" fmla="*/ 35 h 35"/>
                <a:gd name="T4" fmla="*/ 37 w 40"/>
                <a:gd name="T5" fmla="*/ 35 h 35"/>
                <a:gd name="T6" fmla="*/ 37 w 40"/>
                <a:gd name="T7" fmla="*/ 3 h 35"/>
                <a:gd name="T8" fmla="*/ 0 w 40"/>
                <a:gd name="T9" fmla="*/ 3 h 35"/>
                <a:gd name="T10" fmla="*/ 0 w 40"/>
                <a:gd name="T11" fmla="*/ 0 h 35"/>
                <a:gd name="T12" fmla="*/ 40 w 4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5"/>
                <a:gd name="T23" fmla="*/ 40 w 4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5">
                  <a:moveTo>
                    <a:pt x="40" y="0"/>
                  </a:moveTo>
                  <a:lnTo>
                    <a:pt x="40" y="35"/>
                  </a:lnTo>
                  <a:lnTo>
                    <a:pt x="37" y="35"/>
                  </a:lnTo>
                  <a:lnTo>
                    <a:pt x="3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6" name="Rectangle 553"/>
            <p:cNvSpPr>
              <a:spLocks noChangeArrowheads="1"/>
            </p:cNvSpPr>
            <p:nvPr/>
          </p:nvSpPr>
          <p:spPr bwMode="auto">
            <a:xfrm>
              <a:off x="5399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Rectangle 554"/>
            <p:cNvSpPr>
              <a:spLocks noChangeArrowheads="1"/>
            </p:cNvSpPr>
            <p:nvPr/>
          </p:nvSpPr>
          <p:spPr bwMode="auto">
            <a:xfrm>
              <a:off x="5402" y="1944"/>
              <a:ext cx="3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Freeform 555"/>
            <p:cNvSpPr>
              <a:spLocks/>
            </p:cNvSpPr>
            <p:nvPr/>
          </p:nvSpPr>
          <p:spPr bwMode="auto">
            <a:xfrm>
              <a:off x="5405" y="1944"/>
              <a:ext cx="37" cy="32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35 w 37"/>
                <a:gd name="T5" fmla="*/ 32 h 32"/>
                <a:gd name="T6" fmla="*/ 35 w 37"/>
                <a:gd name="T7" fmla="*/ 2 h 32"/>
                <a:gd name="T8" fmla="*/ 0 w 37"/>
                <a:gd name="T9" fmla="*/ 2 h 32"/>
                <a:gd name="T10" fmla="*/ 0 w 37"/>
                <a:gd name="T11" fmla="*/ 0 h 32"/>
                <a:gd name="T12" fmla="*/ 37 w 3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2"/>
                <a:gd name="T23" fmla="*/ 37 w 3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2">
                  <a:moveTo>
                    <a:pt x="37" y="0"/>
                  </a:moveTo>
                  <a:lnTo>
                    <a:pt x="37" y="32"/>
                  </a:lnTo>
                  <a:lnTo>
                    <a:pt x="35" y="32"/>
                  </a:lnTo>
                  <a:lnTo>
                    <a:pt x="3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29" name="Freeform 556"/>
            <p:cNvSpPr>
              <a:spLocks/>
            </p:cNvSpPr>
            <p:nvPr/>
          </p:nvSpPr>
          <p:spPr bwMode="auto">
            <a:xfrm>
              <a:off x="5618" y="1928"/>
              <a:ext cx="45" cy="28"/>
            </a:xfrm>
            <a:custGeom>
              <a:avLst/>
              <a:gdLst>
                <a:gd name="T0" fmla="*/ 45 w 45"/>
                <a:gd name="T1" fmla="*/ 0 h 28"/>
                <a:gd name="T2" fmla="*/ 17 w 45"/>
                <a:gd name="T3" fmla="*/ 28 h 28"/>
                <a:gd name="T4" fmla="*/ 16 w 45"/>
                <a:gd name="T5" fmla="*/ 27 h 28"/>
                <a:gd name="T6" fmla="*/ 38 w 45"/>
                <a:gd name="T7" fmla="*/ 3 h 28"/>
                <a:gd name="T8" fmla="*/ 13 w 45"/>
                <a:gd name="T9" fmla="*/ 3 h 28"/>
                <a:gd name="T10" fmla="*/ 3 w 45"/>
                <a:gd name="T11" fmla="*/ 14 h 28"/>
                <a:gd name="T12" fmla="*/ 3 w 45"/>
                <a:gd name="T13" fmla="*/ 14 h 28"/>
                <a:gd name="T14" fmla="*/ 3 w 45"/>
                <a:gd name="T15" fmla="*/ 14 h 28"/>
                <a:gd name="T16" fmla="*/ 0 w 45"/>
                <a:gd name="T17" fmla="*/ 13 h 28"/>
                <a:gd name="T18" fmla="*/ 2 w 45"/>
                <a:gd name="T19" fmla="*/ 13 h 28"/>
                <a:gd name="T20" fmla="*/ 11 w 45"/>
                <a:gd name="T21" fmla="*/ 0 h 28"/>
                <a:gd name="T22" fmla="*/ 45 w 45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28"/>
                <a:gd name="T38" fmla="*/ 45 w 45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28">
                  <a:moveTo>
                    <a:pt x="45" y="0"/>
                  </a:moveTo>
                  <a:lnTo>
                    <a:pt x="17" y="28"/>
                  </a:lnTo>
                  <a:lnTo>
                    <a:pt x="16" y="27"/>
                  </a:lnTo>
                  <a:lnTo>
                    <a:pt x="38" y="3"/>
                  </a:lnTo>
                  <a:lnTo>
                    <a:pt x="13" y="3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0" name="Freeform 557"/>
            <p:cNvSpPr>
              <a:spLocks/>
            </p:cNvSpPr>
            <p:nvPr/>
          </p:nvSpPr>
          <p:spPr bwMode="auto">
            <a:xfrm>
              <a:off x="5631" y="1955"/>
              <a:ext cx="4" cy="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1" name="Rectangle 558"/>
            <p:cNvSpPr>
              <a:spLocks noChangeArrowheads="1"/>
            </p:cNvSpPr>
            <p:nvPr/>
          </p:nvSpPr>
          <p:spPr bwMode="auto">
            <a:xfrm>
              <a:off x="5263" y="1956"/>
              <a:ext cx="59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2" name="Rectangle 559"/>
            <p:cNvSpPr>
              <a:spLocks noChangeArrowheads="1"/>
            </p:cNvSpPr>
            <p:nvPr/>
          </p:nvSpPr>
          <p:spPr bwMode="auto">
            <a:xfrm>
              <a:off x="5412" y="1962"/>
              <a:ext cx="11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3" name="Freeform 560"/>
            <p:cNvSpPr>
              <a:spLocks/>
            </p:cNvSpPr>
            <p:nvPr/>
          </p:nvSpPr>
          <p:spPr bwMode="auto">
            <a:xfrm>
              <a:off x="5260" y="1954"/>
              <a:ext cx="64" cy="16"/>
            </a:xfrm>
            <a:custGeom>
              <a:avLst/>
              <a:gdLst>
                <a:gd name="T0" fmla="*/ 0 w 64"/>
                <a:gd name="T1" fmla="*/ 16 h 16"/>
                <a:gd name="T2" fmla="*/ 0 w 64"/>
                <a:gd name="T3" fmla="*/ 0 h 16"/>
                <a:gd name="T4" fmla="*/ 64 w 64"/>
                <a:gd name="T5" fmla="*/ 0 h 16"/>
                <a:gd name="T6" fmla="*/ 64 w 64"/>
                <a:gd name="T7" fmla="*/ 14 h 16"/>
                <a:gd name="T8" fmla="*/ 62 w 64"/>
                <a:gd name="T9" fmla="*/ 14 h 16"/>
                <a:gd name="T10" fmla="*/ 62 w 64"/>
                <a:gd name="T11" fmla="*/ 2 h 16"/>
                <a:gd name="T12" fmla="*/ 3 w 64"/>
                <a:gd name="T13" fmla="*/ 2 h 16"/>
                <a:gd name="T14" fmla="*/ 3 w 64"/>
                <a:gd name="T15" fmla="*/ 14 h 16"/>
                <a:gd name="T16" fmla="*/ 62 w 64"/>
                <a:gd name="T17" fmla="*/ 14 h 16"/>
                <a:gd name="T18" fmla="*/ 62 w 64"/>
                <a:gd name="T19" fmla="*/ 16 h 16"/>
                <a:gd name="T20" fmla="*/ 0 w 64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6"/>
                <a:gd name="T35" fmla="*/ 64 w 6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6">
                  <a:moveTo>
                    <a:pt x="0" y="16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2"/>
                  </a:lnTo>
                  <a:lnTo>
                    <a:pt x="3" y="2"/>
                  </a:lnTo>
                  <a:lnTo>
                    <a:pt x="3" y="14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4" name="Rectangle 561"/>
            <p:cNvSpPr>
              <a:spLocks noChangeArrowheads="1"/>
            </p:cNvSpPr>
            <p:nvPr/>
          </p:nvSpPr>
          <p:spPr bwMode="auto">
            <a:xfrm>
              <a:off x="5322" y="1968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62"/>
            <p:cNvSpPr>
              <a:spLocks/>
            </p:cNvSpPr>
            <p:nvPr/>
          </p:nvSpPr>
          <p:spPr bwMode="auto">
            <a:xfrm>
              <a:off x="5615" y="1969"/>
              <a:ext cx="3" cy="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6" name="Freeform 563"/>
            <p:cNvSpPr>
              <a:spLocks/>
            </p:cNvSpPr>
            <p:nvPr/>
          </p:nvSpPr>
          <p:spPr bwMode="auto">
            <a:xfrm>
              <a:off x="5618" y="19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37" name="Freeform 564"/>
            <p:cNvSpPr>
              <a:spLocks/>
            </p:cNvSpPr>
            <p:nvPr/>
          </p:nvSpPr>
          <p:spPr bwMode="auto">
            <a:xfrm>
              <a:off x="5617" y="1969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1 w 3"/>
                <a:gd name="T9" fmla="*/ 4 h 4"/>
                <a:gd name="T10" fmla="*/ 1 w 3"/>
                <a:gd name="T11" fmla="*/ 4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4"/>
                <a:gd name="T35" fmla="*/ 3 w 3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3138" name="Picture 56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29" y="1918"/>
              <a:ext cx="1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Freeform 566"/>
            <p:cNvSpPr>
              <a:spLocks/>
            </p:cNvSpPr>
            <p:nvPr/>
          </p:nvSpPr>
          <p:spPr bwMode="auto">
            <a:xfrm>
              <a:off x="5409" y="1959"/>
              <a:ext cx="17" cy="14"/>
            </a:xfrm>
            <a:custGeom>
              <a:avLst/>
              <a:gdLst>
                <a:gd name="T0" fmla="*/ 14 w 17"/>
                <a:gd name="T1" fmla="*/ 14 h 14"/>
                <a:gd name="T2" fmla="*/ 0 w 17"/>
                <a:gd name="T3" fmla="*/ 14 h 14"/>
                <a:gd name="T4" fmla="*/ 0 w 17"/>
                <a:gd name="T5" fmla="*/ 0 h 14"/>
                <a:gd name="T6" fmla="*/ 17 w 17"/>
                <a:gd name="T7" fmla="*/ 0 h 14"/>
                <a:gd name="T8" fmla="*/ 17 w 17"/>
                <a:gd name="T9" fmla="*/ 11 h 14"/>
                <a:gd name="T10" fmla="*/ 14 w 17"/>
                <a:gd name="T11" fmla="*/ 11 h 14"/>
                <a:gd name="T12" fmla="*/ 14 w 17"/>
                <a:gd name="T13" fmla="*/ 3 h 14"/>
                <a:gd name="T14" fmla="*/ 3 w 17"/>
                <a:gd name="T15" fmla="*/ 3 h 14"/>
                <a:gd name="T16" fmla="*/ 3 w 17"/>
                <a:gd name="T17" fmla="*/ 11 h 14"/>
                <a:gd name="T18" fmla="*/ 14 w 17"/>
                <a:gd name="T19" fmla="*/ 11 h 14"/>
                <a:gd name="T20" fmla="*/ 14 w 17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0" name="Rectangle 567"/>
            <p:cNvSpPr>
              <a:spLocks noChangeArrowheads="1"/>
            </p:cNvSpPr>
            <p:nvPr/>
          </p:nvSpPr>
          <p:spPr bwMode="auto">
            <a:xfrm>
              <a:off x="5423" y="1970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1" name="Freeform 568"/>
            <p:cNvSpPr>
              <a:spLocks/>
            </p:cNvSpPr>
            <p:nvPr/>
          </p:nvSpPr>
          <p:spPr bwMode="auto">
            <a:xfrm>
              <a:off x="5587" y="1934"/>
              <a:ext cx="63" cy="46"/>
            </a:xfrm>
            <a:custGeom>
              <a:avLst/>
              <a:gdLst>
                <a:gd name="T0" fmla="*/ 42 w 63"/>
                <a:gd name="T1" fmla="*/ 24 h 46"/>
                <a:gd name="T2" fmla="*/ 63 w 63"/>
                <a:gd name="T3" fmla="*/ 46 h 46"/>
                <a:gd name="T4" fmla="*/ 45 w 63"/>
                <a:gd name="T5" fmla="*/ 46 h 46"/>
                <a:gd name="T6" fmla="*/ 35 w 63"/>
                <a:gd name="T7" fmla="*/ 35 h 46"/>
                <a:gd name="T8" fmla="*/ 35 w 63"/>
                <a:gd name="T9" fmla="*/ 35 h 46"/>
                <a:gd name="T10" fmla="*/ 33 w 63"/>
                <a:gd name="T11" fmla="*/ 32 h 46"/>
                <a:gd name="T12" fmla="*/ 31 w 63"/>
                <a:gd name="T13" fmla="*/ 31 h 46"/>
                <a:gd name="T14" fmla="*/ 28 w 63"/>
                <a:gd name="T15" fmla="*/ 32 h 46"/>
                <a:gd name="T16" fmla="*/ 28 w 63"/>
                <a:gd name="T17" fmla="*/ 32 h 46"/>
                <a:gd name="T18" fmla="*/ 25 w 63"/>
                <a:gd name="T19" fmla="*/ 35 h 46"/>
                <a:gd name="T20" fmla="*/ 17 w 63"/>
                <a:gd name="T21" fmla="*/ 46 h 46"/>
                <a:gd name="T22" fmla="*/ 0 w 63"/>
                <a:gd name="T23" fmla="*/ 46 h 46"/>
                <a:gd name="T24" fmla="*/ 23 w 63"/>
                <a:gd name="T25" fmla="*/ 22 h 46"/>
                <a:gd name="T26" fmla="*/ 0 w 63"/>
                <a:gd name="T27" fmla="*/ 0 h 46"/>
                <a:gd name="T28" fmla="*/ 17 w 63"/>
                <a:gd name="T29" fmla="*/ 0 h 46"/>
                <a:gd name="T30" fmla="*/ 18 w 63"/>
                <a:gd name="T31" fmla="*/ 0 h 46"/>
                <a:gd name="T32" fmla="*/ 27 w 63"/>
                <a:gd name="T33" fmla="*/ 10 h 46"/>
                <a:gd name="T34" fmla="*/ 27 w 63"/>
                <a:gd name="T35" fmla="*/ 10 h 46"/>
                <a:gd name="T36" fmla="*/ 27 w 63"/>
                <a:gd name="T37" fmla="*/ 10 h 46"/>
                <a:gd name="T38" fmla="*/ 30 w 63"/>
                <a:gd name="T39" fmla="*/ 12 h 46"/>
                <a:gd name="T40" fmla="*/ 31 w 63"/>
                <a:gd name="T41" fmla="*/ 15 h 46"/>
                <a:gd name="T42" fmla="*/ 34 w 63"/>
                <a:gd name="T43" fmla="*/ 12 h 46"/>
                <a:gd name="T44" fmla="*/ 34 w 63"/>
                <a:gd name="T45" fmla="*/ 12 h 46"/>
                <a:gd name="T46" fmla="*/ 37 w 63"/>
                <a:gd name="T47" fmla="*/ 10 h 46"/>
                <a:gd name="T48" fmla="*/ 45 w 63"/>
                <a:gd name="T49" fmla="*/ 0 h 46"/>
                <a:gd name="T50" fmla="*/ 62 w 63"/>
                <a:gd name="T51" fmla="*/ 0 h 46"/>
                <a:gd name="T52" fmla="*/ 40 w 63"/>
                <a:gd name="T53" fmla="*/ 22 h 46"/>
                <a:gd name="T54" fmla="*/ 42 w 63"/>
                <a:gd name="T55" fmla="*/ 24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46"/>
                <a:gd name="T86" fmla="*/ 63 w 63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46">
                  <a:moveTo>
                    <a:pt x="42" y="24"/>
                  </a:moveTo>
                  <a:lnTo>
                    <a:pt x="63" y="46"/>
                  </a:lnTo>
                  <a:lnTo>
                    <a:pt x="45" y="46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23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40" y="22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2" name="Freeform 569"/>
            <p:cNvSpPr>
              <a:spLocks noEditPoints="1"/>
            </p:cNvSpPr>
            <p:nvPr/>
          </p:nvSpPr>
          <p:spPr bwMode="auto">
            <a:xfrm>
              <a:off x="5257" y="1951"/>
              <a:ext cx="70" cy="22"/>
            </a:xfrm>
            <a:custGeom>
              <a:avLst/>
              <a:gdLst>
                <a:gd name="T0" fmla="*/ 3 w 70"/>
                <a:gd name="T1" fmla="*/ 19 h 22"/>
                <a:gd name="T2" fmla="*/ 65 w 70"/>
                <a:gd name="T3" fmla="*/ 19 h 22"/>
                <a:gd name="T4" fmla="*/ 67 w 70"/>
                <a:gd name="T5" fmla="*/ 19 h 22"/>
                <a:gd name="T6" fmla="*/ 67 w 70"/>
                <a:gd name="T7" fmla="*/ 17 h 22"/>
                <a:gd name="T8" fmla="*/ 67 w 70"/>
                <a:gd name="T9" fmla="*/ 3 h 22"/>
                <a:gd name="T10" fmla="*/ 3 w 70"/>
                <a:gd name="T11" fmla="*/ 3 h 22"/>
                <a:gd name="T12" fmla="*/ 3 w 70"/>
                <a:gd name="T13" fmla="*/ 19 h 22"/>
                <a:gd name="T14" fmla="*/ 70 w 70"/>
                <a:gd name="T15" fmla="*/ 22 h 22"/>
                <a:gd name="T16" fmla="*/ 0 w 70"/>
                <a:gd name="T17" fmla="*/ 22 h 22"/>
                <a:gd name="T18" fmla="*/ 0 w 70"/>
                <a:gd name="T19" fmla="*/ 0 h 22"/>
                <a:gd name="T20" fmla="*/ 70 w 70"/>
                <a:gd name="T21" fmla="*/ 0 h 22"/>
                <a:gd name="T22" fmla="*/ 70 w 70"/>
                <a:gd name="T23" fmla="*/ 19 h 22"/>
                <a:gd name="T24" fmla="*/ 70 w 70"/>
                <a:gd name="T25" fmla="*/ 2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2"/>
                <a:gd name="T41" fmla="*/ 70 w 70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2">
                  <a:moveTo>
                    <a:pt x="3" y="19"/>
                  </a:moveTo>
                  <a:lnTo>
                    <a:pt x="65" y="19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7" y="3"/>
                  </a:lnTo>
                  <a:lnTo>
                    <a:pt x="3" y="3"/>
                  </a:lnTo>
                  <a:lnTo>
                    <a:pt x="3" y="19"/>
                  </a:lnTo>
                  <a:close/>
                  <a:moveTo>
                    <a:pt x="7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3" name="Freeform 570"/>
            <p:cNvSpPr>
              <a:spLocks/>
            </p:cNvSpPr>
            <p:nvPr/>
          </p:nvSpPr>
          <p:spPr bwMode="auto">
            <a:xfrm>
              <a:off x="5405" y="1946"/>
              <a:ext cx="35" cy="30"/>
            </a:xfrm>
            <a:custGeom>
              <a:avLst/>
              <a:gdLst>
                <a:gd name="T0" fmla="*/ 23 w 35"/>
                <a:gd name="T1" fmla="*/ 30 h 30"/>
                <a:gd name="T2" fmla="*/ 23 w 35"/>
                <a:gd name="T3" fmla="*/ 27 h 30"/>
                <a:gd name="T4" fmla="*/ 23 w 35"/>
                <a:gd name="T5" fmla="*/ 10 h 30"/>
                <a:gd name="T6" fmla="*/ 1 w 35"/>
                <a:gd name="T7" fmla="*/ 10 h 30"/>
                <a:gd name="T8" fmla="*/ 1 w 35"/>
                <a:gd name="T9" fmla="*/ 30 h 30"/>
                <a:gd name="T10" fmla="*/ 0 w 35"/>
                <a:gd name="T11" fmla="*/ 30 h 30"/>
                <a:gd name="T12" fmla="*/ 0 w 35"/>
                <a:gd name="T13" fmla="*/ 0 h 30"/>
                <a:gd name="T14" fmla="*/ 35 w 35"/>
                <a:gd name="T15" fmla="*/ 0 h 30"/>
                <a:gd name="T16" fmla="*/ 35 w 35"/>
                <a:gd name="T17" fmla="*/ 30 h 30"/>
                <a:gd name="T18" fmla="*/ 23 w 3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3" y="30"/>
                  </a:moveTo>
                  <a:lnTo>
                    <a:pt x="23" y="27"/>
                  </a:lnTo>
                  <a:lnTo>
                    <a:pt x="23" y="10"/>
                  </a:lnTo>
                  <a:lnTo>
                    <a:pt x="1" y="1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4" name="Freeform 571"/>
            <p:cNvSpPr>
              <a:spLocks noEditPoints="1"/>
            </p:cNvSpPr>
            <p:nvPr/>
          </p:nvSpPr>
          <p:spPr bwMode="auto">
            <a:xfrm>
              <a:off x="5406" y="1956"/>
              <a:ext cx="22" cy="20"/>
            </a:xfrm>
            <a:custGeom>
              <a:avLst/>
              <a:gdLst>
                <a:gd name="T0" fmla="*/ 17 w 22"/>
                <a:gd name="T1" fmla="*/ 17 h 20"/>
                <a:gd name="T2" fmla="*/ 20 w 22"/>
                <a:gd name="T3" fmla="*/ 17 h 20"/>
                <a:gd name="T4" fmla="*/ 20 w 22"/>
                <a:gd name="T5" fmla="*/ 14 h 20"/>
                <a:gd name="T6" fmla="*/ 20 w 22"/>
                <a:gd name="T7" fmla="*/ 3 h 20"/>
                <a:gd name="T8" fmla="*/ 3 w 22"/>
                <a:gd name="T9" fmla="*/ 3 h 20"/>
                <a:gd name="T10" fmla="*/ 3 w 22"/>
                <a:gd name="T11" fmla="*/ 17 h 20"/>
                <a:gd name="T12" fmla="*/ 17 w 22"/>
                <a:gd name="T13" fmla="*/ 17 h 20"/>
                <a:gd name="T14" fmla="*/ 0 w 22"/>
                <a:gd name="T15" fmla="*/ 20 h 20"/>
                <a:gd name="T16" fmla="*/ 0 w 22"/>
                <a:gd name="T17" fmla="*/ 0 h 20"/>
                <a:gd name="T18" fmla="*/ 22 w 22"/>
                <a:gd name="T19" fmla="*/ 0 h 20"/>
                <a:gd name="T20" fmla="*/ 22 w 22"/>
                <a:gd name="T21" fmla="*/ 17 h 20"/>
                <a:gd name="T22" fmla="*/ 22 w 22"/>
                <a:gd name="T23" fmla="*/ 20 h 20"/>
                <a:gd name="T24" fmla="*/ 0 w 22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7" y="17"/>
                  </a:moveTo>
                  <a:lnTo>
                    <a:pt x="20" y="17"/>
                  </a:lnTo>
                  <a:lnTo>
                    <a:pt x="20" y="14"/>
                  </a:lnTo>
                  <a:lnTo>
                    <a:pt x="20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7" y="17"/>
                  </a:lnTo>
                  <a:close/>
                  <a:moveTo>
                    <a:pt x="0" y="2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45" name="Rectangle 572"/>
            <p:cNvSpPr>
              <a:spLocks noChangeArrowheads="1"/>
            </p:cNvSpPr>
            <p:nvPr/>
          </p:nvSpPr>
          <p:spPr bwMode="auto">
            <a:xfrm>
              <a:off x="5406" y="1976"/>
              <a:ext cx="2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573"/>
            <p:cNvSpPr>
              <a:spLocks noChangeArrowheads="1"/>
            </p:cNvSpPr>
            <p:nvPr/>
          </p:nvSpPr>
          <p:spPr bwMode="auto">
            <a:xfrm>
              <a:off x="544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7" name="Rectangle 574"/>
            <p:cNvSpPr>
              <a:spLocks noChangeArrowheads="1"/>
            </p:cNvSpPr>
            <p:nvPr/>
          </p:nvSpPr>
          <p:spPr bwMode="auto">
            <a:xfrm>
              <a:off x="5442" y="1976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8" name="Rectangle 575"/>
            <p:cNvSpPr>
              <a:spLocks noChangeArrowheads="1"/>
            </p:cNvSpPr>
            <p:nvPr/>
          </p:nvSpPr>
          <p:spPr bwMode="auto">
            <a:xfrm>
              <a:off x="5445" y="1976"/>
              <a:ext cx="5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Rectangle 576"/>
            <p:cNvSpPr>
              <a:spLocks noChangeArrowheads="1"/>
            </p:cNvSpPr>
            <p:nvPr/>
          </p:nvSpPr>
          <p:spPr bwMode="auto">
            <a:xfrm>
              <a:off x="5450" y="1976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577"/>
            <p:cNvSpPr>
              <a:spLocks/>
            </p:cNvSpPr>
            <p:nvPr/>
          </p:nvSpPr>
          <p:spPr bwMode="auto">
            <a:xfrm>
              <a:off x="5399" y="193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53 w 56"/>
                <a:gd name="T3" fmla="*/ 47 h 47"/>
                <a:gd name="T4" fmla="*/ 53 w 56"/>
                <a:gd name="T5" fmla="*/ 44 h 47"/>
                <a:gd name="T6" fmla="*/ 53 w 56"/>
                <a:gd name="T7" fmla="*/ 3 h 47"/>
                <a:gd name="T8" fmla="*/ 3 w 56"/>
                <a:gd name="T9" fmla="*/ 3 h 47"/>
                <a:gd name="T10" fmla="*/ 3 w 56"/>
                <a:gd name="T11" fmla="*/ 9 h 47"/>
                <a:gd name="T12" fmla="*/ 0 w 56"/>
                <a:gd name="T13" fmla="*/ 9 h 47"/>
                <a:gd name="T14" fmla="*/ 0 w 56"/>
                <a:gd name="T15" fmla="*/ 0 h 47"/>
                <a:gd name="T16" fmla="*/ 56 w 56"/>
                <a:gd name="T17" fmla="*/ 0 h 47"/>
                <a:gd name="T18" fmla="*/ 56 w 56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56" y="47"/>
                  </a:moveTo>
                  <a:lnTo>
                    <a:pt x="53" y="47"/>
                  </a:lnTo>
                  <a:lnTo>
                    <a:pt x="53" y="44"/>
                  </a:lnTo>
                  <a:lnTo>
                    <a:pt x="5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1" name="Freeform 578"/>
            <p:cNvSpPr>
              <a:spLocks/>
            </p:cNvSpPr>
            <p:nvPr/>
          </p:nvSpPr>
          <p:spPr bwMode="auto">
            <a:xfrm>
              <a:off x="5402" y="1946"/>
              <a:ext cx="38" cy="33"/>
            </a:xfrm>
            <a:custGeom>
              <a:avLst/>
              <a:gdLst>
                <a:gd name="T0" fmla="*/ 38 w 38"/>
                <a:gd name="T1" fmla="*/ 33 h 33"/>
                <a:gd name="T2" fmla="*/ 0 w 38"/>
                <a:gd name="T3" fmla="*/ 33 h 33"/>
                <a:gd name="T4" fmla="*/ 0 w 38"/>
                <a:gd name="T5" fmla="*/ 0 h 33"/>
                <a:gd name="T6" fmla="*/ 3 w 38"/>
                <a:gd name="T7" fmla="*/ 0 h 33"/>
                <a:gd name="T8" fmla="*/ 3 w 38"/>
                <a:gd name="T9" fmla="*/ 30 h 33"/>
                <a:gd name="T10" fmla="*/ 4 w 38"/>
                <a:gd name="T11" fmla="*/ 30 h 33"/>
                <a:gd name="T12" fmla="*/ 4 w 38"/>
                <a:gd name="T13" fmla="*/ 30 h 33"/>
                <a:gd name="T14" fmla="*/ 26 w 38"/>
                <a:gd name="T15" fmla="*/ 30 h 33"/>
                <a:gd name="T16" fmla="*/ 26 w 38"/>
                <a:gd name="T17" fmla="*/ 30 h 33"/>
                <a:gd name="T18" fmla="*/ 38 w 38"/>
                <a:gd name="T19" fmla="*/ 30 h 33"/>
                <a:gd name="T20" fmla="*/ 38 w 38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3"/>
                <a:gd name="T35" fmla="*/ 38 w 3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3">
                  <a:moveTo>
                    <a:pt x="38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2" name="Freeform 579"/>
            <p:cNvSpPr>
              <a:spLocks/>
            </p:cNvSpPr>
            <p:nvPr/>
          </p:nvSpPr>
          <p:spPr bwMode="auto">
            <a:xfrm>
              <a:off x="5399" y="1946"/>
              <a:ext cx="41" cy="36"/>
            </a:xfrm>
            <a:custGeom>
              <a:avLst/>
              <a:gdLst>
                <a:gd name="T0" fmla="*/ 41 w 41"/>
                <a:gd name="T1" fmla="*/ 36 h 36"/>
                <a:gd name="T2" fmla="*/ 0 w 41"/>
                <a:gd name="T3" fmla="*/ 36 h 36"/>
                <a:gd name="T4" fmla="*/ 0 w 41"/>
                <a:gd name="T5" fmla="*/ 0 h 36"/>
                <a:gd name="T6" fmla="*/ 3 w 41"/>
                <a:gd name="T7" fmla="*/ 0 h 36"/>
                <a:gd name="T8" fmla="*/ 3 w 41"/>
                <a:gd name="T9" fmla="*/ 33 h 36"/>
                <a:gd name="T10" fmla="*/ 41 w 41"/>
                <a:gd name="T11" fmla="*/ 33 h 36"/>
                <a:gd name="T12" fmla="*/ 41 w 4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41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3"/>
                  </a:lnTo>
                  <a:lnTo>
                    <a:pt x="41" y="33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3" name="Rectangle 580"/>
            <p:cNvSpPr>
              <a:spLocks noChangeArrowheads="1"/>
            </p:cNvSpPr>
            <p:nvPr/>
          </p:nvSpPr>
          <p:spPr bwMode="auto">
            <a:xfrm>
              <a:off x="5440" y="1979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Rectangle 581"/>
            <p:cNvSpPr>
              <a:spLocks noChangeArrowheads="1"/>
            </p:cNvSpPr>
            <p:nvPr/>
          </p:nvSpPr>
          <p:spPr bwMode="auto">
            <a:xfrm>
              <a:off x="5442" y="1979"/>
              <a:ext cx="3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582"/>
            <p:cNvSpPr>
              <a:spLocks noEditPoints="1"/>
            </p:cNvSpPr>
            <p:nvPr/>
          </p:nvSpPr>
          <p:spPr bwMode="auto">
            <a:xfrm>
              <a:off x="5580" y="1931"/>
              <a:ext cx="76" cy="52"/>
            </a:xfrm>
            <a:custGeom>
              <a:avLst/>
              <a:gdLst>
                <a:gd name="T0" fmla="*/ 7 w 76"/>
                <a:gd name="T1" fmla="*/ 49 h 52"/>
                <a:gd name="T2" fmla="*/ 24 w 76"/>
                <a:gd name="T3" fmla="*/ 49 h 52"/>
                <a:gd name="T4" fmla="*/ 32 w 76"/>
                <a:gd name="T5" fmla="*/ 38 h 52"/>
                <a:gd name="T6" fmla="*/ 32 w 76"/>
                <a:gd name="T7" fmla="*/ 38 h 52"/>
                <a:gd name="T8" fmla="*/ 35 w 76"/>
                <a:gd name="T9" fmla="*/ 35 h 52"/>
                <a:gd name="T10" fmla="*/ 38 w 76"/>
                <a:gd name="T11" fmla="*/ 34 h 52"/>
                <a:gd name="T12" fmla="*/ 40 w 76"/>
                <a:gd name="T13" fmla="*/ 35 h 52"/>
                <a:gd name="T14" fmla="*/ 40 w 76"/>
                <a:gd name="T15" fmla="*/ 35 h 52"/>
                <a:gd name="T16" fmla="*/ 42 w 76"/>
                <a:gd name="T17" fmla="*/ 38 h 52"/>
                <a:gd name="T18" fmla="*/ 52 w 76"/>
                <a:gd name="T19" fmla="*/ 49 h 52"/>
                <a:gd name="T20" fmla="*/ 70 w 76"/>
                <a:gd name="T21" fmla="*/ 49 h 52"/>
                <a:gd name="T22" fmla="*/ 49 w 76"/>
                <a:gd name="T23" fmla="*/ 27 h 52"/>
                <a:gd name="T24" fmla="*/ 47 w 76"/>
                <a:gd name="T25" fmla="*/ 25 h 52"/>
                <a:gd name="T26" fmla="*/ 69 w 76"/>
                <a:gd name="T27" fmla="*/ 3 h 52"/>
                <a:gd name="T28" fmla="*/ 52 w 76"/>
                <a:gd name="T29" fmla="*/ 3 h 52"/>
                <a:gd name="T30" fmla="*/ 44 w 76"/>
                <a:gd name="T31" fmla="*/ 13 h 52"/>
                <a:gd name="T32" fmla="*/ 44 w 76"/>
                <a:gd name="T33" fmla="*/ 13 h 52"/>
                <a:gd name="T34" fmla="*/ 41 w 76"/>
                <a:gd name="T35" fmla="*/ 15 h 52"/>
                <a:gd name="T36" fmla="*/ 38 w 76"/>
                <a:gd name="T37" fmla="*/ 18 h 52"/>
                <a:gd name="T38" fmla="*/ 37 w 76"/>
                <a:gd name="T39" fmla="*/ 15 h 52"/>
                <a:gd name="T40" fmla="*/ 37 w 76"/>
                <a:gd name="T41" fmla="*/ 15 h 52"/>
                <a:gd name="T42" fmla="*/ 34 w 76"/>
                <a:gd name="T43" fmla="*/ 13 h 52"/>
                <a:gd name="T44" fmla="*/ 34 w 76"/>
                <a:gd name="T45" fmla="*/ 13 h 52"/>
                <a:gd name="T46" fmla="*/ 25 w 76"/>
                <a:gd name="T47" fmla="*/ 3 h 52"/>
                <a:gd name="T48" fmla="*/ 24 w 76"/>
                <a:gd name="T49" fmla="*/ 3 h 52"/>
                <a:gd name="T50" fmla="*/ 7 w 76"/>
                <a:gd name="T51" fmla="*/ 3 h 52"/>
                <a:gd name="T52" fmla="*/ 30 w 76"/>
                <a:gd name="T53" fmla="*/ 25 h 52"/>
                <a:gd name="T54" fmla="*/ 7 w 76"/>
                <a:gd name="T55" fmla="*/ 49 h 52"/>
                <a:gd name="T56" fmla="*/ 51 w 76"/>
                <a:gd name="T57" fmla="*/ 52 h 52"/>
                <a:gd name="T58" fmla="*/ 41 w 76"/>
                <a:gd name="T59" fmla="*/ 41 h 52"/>
                <a:gd name="T60" fmla="*/ 40 w 76"/>
                <a:gd name="T61" fmla="*/ 39 h 52"/>
                <a:gd name="T62" fmla="*/ 40 w 76"/>
                <a:gd name="T63" fmla="*/ 39 h 52"/>
                <a:gd name="T64" fmla="*/ 38 w 76"/>
                <a:gd name="T65" fmla="*/ 38 h 52"/>
                <a:gd name="T66" fmla="*/ 38 w 76"/>
                <a:gd name="T67" fmla="*/ 38 h 52"/>
                <a:gd name="T68" fmla="*/ 38 w 76"/>
                <a:gd name="T69" fmla="*/ 38 h 52"/>
                <a:gd name="T70" fmla="*/ 35 w 76"/>
                <a:gd name="T71" fmla="*/ 39 h 52"/>
                <a:gd name="T72" fmla="*/ 37 w 76"/>
                <a:gd name="T73" fmla="*/ 39 h 52"/>
                <a:gd name="T74" fmla="*/ 35 w 76"/>
                <a:gd name="T75" fmla="*/ 41 h 52"/>
                <a:gd name="T76" fmla="*/ 25 w 76"/>
                <a:gd name="T77" fmla="*/ 52 h 52"/>
                <a:gd name="T78" fmla="*/ 0 w 76"/>
                <a:gd name="T79" fmla="*/ 52 h 52"/>
                <a:gd name="T80" fmla="*/ 25 w 76"/>
                <a:gd name="T81" fmla="*/ 25 h 52"/>
                <a:gd name="T82" fmla="*/ 0 w 76"/>
                <a:gd name="T83" fmla="*/ 0 h 52"/>
                <a:gd name="T84" fmla="*/ 24 w 76"/>
                <a:gd name="T85" fmla="*/ 0 h 52"/>
                <a:gd name="T86" fmla="*/ 25 w 76"/>
                <a:gd name="T87" fmla="*/ 0 h 52"/>
                <a:gd name="T88" fmla="*/ 37 w 76"/>
                <a:gd name="T89" fmla="*/ 11 h 52"/>
                <a:gd name="T90" fmla="*/ 37 w 76"/>
                <a:gd name="T91" fmla="*/ 11 h 52"/>
                <a:gd name="T92" fmla="*/ 37 w 76"/>
                <a:gd name="T93" fmla="*/ 11 h 52"/>
                <a:gd name="T94" fmla="*/ 38 w 76"/>
                <a:gd name="T95" fmla="*/ 14 h 52"/>
                <a:gd name="T96" fmla="*/ 38 w 76"/>
                <a:gd name="T97" fmla="*/ 14 h 52"/>
                <a:gd name="T98" fmla="*/ 38 w 76"/>
                <a:gd name="T99" fmla="*/ 14 h 52"/>
                <a:gd name="T100" fmla="*/ 40 w 76"/>
                <a:gd name="T101" fmla="*/ 14 h 52"/>
                <a:gd name="T102" fmla="*/ 41 w 76"/>
                <a:gd name="T103" fmla="*/ 11 h 52"/>
                <a:gd name="T104" fmla="*/ 41 w 76"/>
                <a:gd name="T105" fmla="*/ 11 h 52"/>
                <a:gd name="T106" fmla="*/ 41 w 76"/>
                <a:gd name="T107" fmla="*/ 11 h 52"/>
                <a:gd name="T108" fmla="*/ 51 w 76"/>
                <a:gd name="T109" fmla="*/ 0 h 52"/>
                <a:gd name="T110" fmla="*/ 76 w 76"/>
                <a:gd name="T111" fmla="*/ 0 h 52"/>
                <a:gd name="T112" fmla="*/ 54 w 76"/>
                <a:gd name="T113" fmla="*/ 24 h 52"/>
                <a:gd name="T114" fmla="*/ 51 w 76"/>
                <a:gd name="T115" fmla="*/ 25 h 52"/>
                <a:gd name="T116" fmla="*/ 54 w 76"/>
                <a:gd name="T117" fmla="*/ 27 h 52"/>
                <a:gd name="T118" fmla="*/ 76 w 76"/>
                <a:gd name="T119" fmla="*/ 52 h 52"/>
                <a:gd name="T120" fmla="*/ 51 w 76"/>
                <a:gd name="T121" fmla="*/ 5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52"/>
                <a:gd name="T185" fmla="*/ 76 w 76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52">
                  <a:moveTo>
                    <a:pt x="7" y="49"/>
                  </a:moveTo>
                  <a:lnTo>
                    <a:pt x="24" y="49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4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52" y="49"/>
                  </a:lnTo>
                  <a:lnTo>
                    <a:pt x="70" y="49"/>
                  </a:lnTo>
                  <a:lnTo>
                    <a:pt x="49" y="27"/>
                  </a:lnTo>
                  <a:lnTo>
                    <a:pt x="47" y="25"/>
                  </a:lnTo>
                  <a:lnTo>
                    <a:pt x="69" y="3"/>
                  </a:lnTo>
                  <a:lnTo>
                    <a:pt x="52" y="3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7" y="3"/>
                  </a:lnTo>
                  <a:lnTo>
                    <a:pt x="30" y="25"/>
                  </a:lnTo>
                  <a:lnTo>
                    <a:pt x="7" y="49"/>
                  </a:lnTo>
                  <a:close/>
                  <a:moveTo>
                    <a:pt x="51" y="52"/>
                  </a:moveTo>
                  <a:lnTo>
                    <a:pt x="41" y="41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5" y="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1" y="11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54" y="24"/>
                  </a:lnTo>
                  <a:lnTo>
                    <a:pt x="51" y="25"/>
                  </a:lnTo>
                  <a:lnTo>
                    <a:pt x="54" y="27"/>
                  </a:lnTo>
                  <a:lnTo>
                    <a:pt x="76" y="52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6" name="Freeform 583"/>
            <p:cNvSpPr>
              <a:spLocks/>
            </p:cNvSpPr>
            <p:nvPr/>
          </p:nvSpPr>
          <p:spPr bwMode="auto">
            <a:xfrm>
              <a:off x="5445" y="1979"/>
              <a:ext cx="10" cy="3"/>
            </a:xfrm>
            <a:custGeom>
              <a:avLst/>
              <a:gdLst>
                <a:gd name="T0" fmla="*/ 7 w 10"/>
                <a:gd name="T1" fmla="*/ 0 h 3"/>
                <a:gd name="T2" fmla="*/ 10 w 10"/>
                <a:gd name="T3" fmla="*/ 0 h 3"/>
                <a:gd name="T4" fmla="*/ 10 w 10"/>
                <a:gd name="T5" fmla="*/ 3 h 3"/>
                <a:gd name="T6" fmla="*/ 0 w 10"/>
                <a:gd name="T7" fmla="*/ 3 h 3"/>
                <a:gd name="T8" fmla="*/ 0 w 10"/>
                <a:gd name="T9" fmla="*/ 0 h 3"/>
                <a:gd name="T10" fmla="*/ 5 w 10"/>
                <a:gd name="T11" fmla="*/ 0 h 3"/>
                <a:gd name="T12" fmla="*/ 7 w 1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7" name="Freeform 584"/>
            <p:cNvSpPr>
              <a:spLocks/>
            </p:cNvSpPr>
            <p:nvPr/>
          </p:nvSpPr>
          <p:spPr bwMode="auto">
            <a:xfrm>
              <a:off x="5395" y="1946"/>
              <a:ext cx="45" cy="38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38 h 38"/>
                <a:gd name="T4" fmla="*/ 0 w 45"/>
                <a:gd name="T5" fmla="*/ 0 h 38"/>
                <a:gd name="T6" fmla="*/ 4 w 45"/>
                <a:gd name="T7" fmla="*/ 0 h 38"/>
                <a:gd name="T8" fmla="*/ 4 w 45"/>
                <a:gd name="T9" fmla="*/ 36 h 38"/>
                <a:gd name="T10" fmla="*/ 45 w 45"/>
                <a:gd name="T11" fmla="*/ 36 h 38"/>
                <a:gd name="T12" fmla="*/ 45 w 4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8"/>
                <a:gd name="T23" fmla="*/ 45 w 4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8">
                  <a:moveTo>
                    <a:pt x="45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6"/>
                  </a:lnTo>
                  <a:lnTo>
                    <a:pt x="45" y="36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58" name="Rectangle 585"/>
            <p:cNvSpPr>
              <a:spLocks noChangeArrowheads="1"/>
            </p:cNvSpPr>
            <p:nvPr/>
          </p:nvSpPr>
          <p:spPr bwMode="auto">
            <a:xfrm>
              <a:off x="5440" y="1982"/>
              <a:ext cx="2" cy="2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586"/>
            <p:cNvSpPr>
              <a:spLocks/>
            </p:cNvSpPr>
            <p:nvPr/>
          </p:nvSpPr>
          <p:spPr bwMode="auto">
            <a:xfrm>
              <a:off x="5573" y="1928"/>
              <a:ext cx="45" cy="58"/>
            </a:xfrm>
            <a:custGeom>
              <a:avLst/>
              <a:gdLst>
                <a:gd name="T0" fmla="*/ 34 w 45"/>
                <a:gd name="T1" fmla="*/ 58 h 58"/>
                <a:gd name="T2" fmla="*/ 0 w 45"/>
                <a:gd name="T3" fmla="*/ 58 h 58"/>
                <a:gd name="T4" fmla="*/ 28 w 45"/>
                <a:gd name="T5" fmla="*/ 28 h 58"/>
                <a:gd name="T6" fmla="*/ 2 w 45"/>
                <a:gd name="T7" fmla="*/ 0 h 58"/>
                <a:gd name="T8" fmla="*/ 31 w 45"/>
                <a:gd name="T9" fmla="*/ 0 h 58"/>
                <a:gd name="T10" fmla="*/ 34 w 45"/>
                <a:gd name="T11" fmla="*/ 0 h 58"/>
                <a:gd name="T12" fmla="*/ 45 w 45"/>
                <a:gd name="T13" fmla="*/ 11 h 58"/>
                <a:gd name="T14" fmla="*/ 45 w 45"/>
                <a:gd name="T15" fmla="*/ 13 h 58"/>
                <a:gd name="T16" fmla="*/ 44 w 45"/>
                <a:gd name="T17" fmla="*/ 13 h 58"/>
                <a:gd name="T18" fmla="*/ 44 w 45"/>
                <a:gd name="T19" fmla="*/ 14 h 58"/>
                <a:gd name="T20" fmla="*/ 32 w 45"/>
                <a:gd name="T21" fmla="*/ 3 h 58"/>
                <a:gd name="T22" fmla="*/ 31 w 45"/>
                <a:gd name="T23" fmla="*/ 3 h 58"/>
                <a:gd name="T24" fmla="*/ 7 w 45"/>
                <a:gd name="T25" fmla="*/ 3 h 58"/>
                <a:gd name="T26" fmla="*/ 32 w 45"/>
                <a:gd name="T27" fmla="*/ 28 h 58"/>
                <a:gd name="T28" fmla="*/ 7 w 45"/>
                <a:gd name="T29" fmla="*/ 55 h 58"/>
                <a:gd name="T30" fmla="*/ 32 w 45"/>
                <a:gd name="T31" fmla="*/ 55 h 58"/>
                <a:gd name="T32" fmla="*/ 42 w 45"/>
                <a:gd name="T33" fmla="*/ 44 h 58"/>
                <a:gd name="T34" fmla="*/ 44 w 45"/>
                <a:gd name="T35" fmla="*/ 42 h 58"/>
                <a:gd name="T36" fmla="*/ 44 w 45"/>
                <a:gd name="T37" fmla="*/ 42 h 58"/>
                <a:gd name="T38" fmla="*/ 45 w 45"/>
                <a:gd name="T39" fmla="*/ 45 h 58"/>
                <a:gd name="T40" fmla="*/ 44 w 45"/>
                <a:gd name="T41" fmla="*/ 45 h 58"/>
                <a:gd name="T42" fmla="*/ 34 w 45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58"/>
                <a:gd name="T68" fmla="*/ 45 w 45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58">
                  <a:moveTo>
                    <a:pt x="34" y="58"/>
                  </a:moveTo>
                  <a:lnTo>
                    <a:pt x="0" y="58"/>
                  </a:lnTo>
                  <a:lnTo>
                    <a:pt x="28" y="28"/>
                  </a:lnTo>
                  <a:lnTo>
                    <a:pt x="2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7" y="3"/>
                  </a:lnTo>
                  <a:lnTo>
                    <a:pt x="32" y="28"/>
                  </a:lnTo>
                  <a:lnTo>
                    <a:pt x="7" y="55"/>
                  </a:lnTo>
                  <a:lnTo>
                    <a:pt x="32" y="55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0" name="Freeform 587"/>
            <p:cNvSpPr>
              <a:spLocks/>
            </p:cNvSpPr>
            <p:nvPr/>
          </p:nvSpPr>
          <p:spPr bwMode="auto">
            <a:xfrm>
              <a:off x="5618" y="1956"/>
              <a:ext cx="45" cy="30"/>
            </a:xfrm>
            <a:custGeom>
              <a:avLst/>
              <a:gdLst>
                <a:gd name="T0" fmla="*/ 38 w 45"/>
                <a:gd name="T1" fmla="*/ 27 h 30"/>
                <a:gd name="T2" fmla="*/ 16 w 45"/>
                <a:gd name="T3" fmla="*/ 2 h 30"/>
                <a:gd name="T4" fmla="*/ 17 w 45"/>
                <a:gd name="T5" fmla="*/ 0 h 30"/>
                <a:gd name="T6" fmla="*/ 45 w 45"/>
                <a:gd name="T7" fmla="*/ 30 h 30"/>
                <a:gd name="T8" fmla="*/ 11 w 45"/>
                <a:gd name="T9" fmla="*/ 30 h 30"/>
                <a:gd name="T10" fmla="*/ 0 w 45"/>
                <a:gd name="T11" fmla="*/ 17 h 30"/>
                <a:gd name="T12" fmla="*/ 0 w 45"/>
                <a:gd name="T13" fmla="*/ 17 h 30"/>
                <a:gd name="T14" fmla="*/ 0 w 45"/>
                <a:gd name="T15" fmla="*/ 17 h 30"/>
                <a:gd name="T16" fmla="*/ 2 w 45"/>
                <a:gd name="T17" fmla="*/ 14 h 30"/>
                <a:gd name="T18" fmla="*/ 3 w 45"/>
                <a:gd name="T19" fmla="*/ 16 h 30"/>
                <a:gd name="T20" fmla="*/ 13 w 45"/>
                <a:gd name="T21" fmla="*/ 27 h 30"/>
                <a:gd name="T22" fmla="*/ 38 w 45"/>
                <a:gd name="T23" fmla="*/ 2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0"/>
                <a:gd name="T38" fmla="*/ 45 w 45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0">
                  <a:moveTo>
                    <a:pt x="38" y="27"/>
                  </a:moveTo>
                  <a:lnTo>
                    <a:pt x="16" y="2"/>
                  </a:lnTo>
                  <a:lnTo>
                    <a:pt x="17" y="0"/>
                  </a:lnTo>
                  <a:lnTo>
                    <a:pt x="45" y="30"/>
                  </a:lnTo>
                  <a:lnTo>
                    <a:pt x="11" y="3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13" y="27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1" name="Freeform 588"/>
            <p:cNvSpPr>
              <a:spLocks/>
            </p:cNvSpPr>
            <p:nvPr/>
          </p:nvSpPr>
          <p:spPr bwMode="auto">
            <a:xfrm>
              <a:off x="5392" y="1944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0 w 48"/>
                <a:gd name="T3" fmla="*/ 0 h 43"/>
                <a:gd name="T4" fmla="*/ 7 w 48"/>
                <a:gd name="T5" fmla="*/ 0 h 43"/>
                <a:gd name="T6" fmla="*/ 7 w 48"/>
                <a:gd name="T7" fmla="*/ 2 h 43"/>
                <a:gd name="T8" fmla="*/ 3 w 48"/>
                <a:gd name="T9" fmla="*/ 2 h 43"/>
                <a:gd name="T10" fmla="*/ 3 w 48"/>
                <a:gd name="T11" fmla="*/ 40 h 43"/>
                <a:gd name="T12" fmla="*/ 48 w 48"/>
                <a:gd name="T13" fmla="*/ 40 h 43"/>
                <a:gd name="T14" fmla="*/ 48 w 48"/>
                <a:gd name="T15" fmla="*/ 43 h 43"/>
                <a:gd name="T16" fmla="*/ 0 w 48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3"/>
                <a:gd name="T29" fmla="*/ 48 w 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3">
                  <a:moveTo>
                    <a:pt x="0" y="43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2" name="Rectangle 589"/>
            <p:cNvSpPr>
              <a:spLocks noChangeArrowheads="1"/>
            </p:cNvSpPr>
            <p:nvPr/>
          </p:nvSpPr>
          <p:spPr bwMode="auto">
            <a:xfrm>
              <a:off x="5440" y="1984"/>
              <a:ext cx="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590"/>
            <p:cNvSpPr>
              <a:spLocks/>
            </p:cNvSpPr>
            <p:nvPr/>
          </p:nvSpPr>
          <p:spPr bwMode="auto">
            <a:xfrm>
              <a:off x="5442" y="1982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5 h 5"/>
                <a:gd name="T8" fmla="*/ 0 w 3"/>
                <a:gd name="T9" fmla="*/ 5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" name="Freeform 591"/>
            <p:cNvSpPr>
              <a:spLocks/>
            </p:cNvSpPr>
            <p:nvPr/>
          </p:nvSpPr>
          <p:spPr bwMode="auto">
            <a:xfrm>
              <a:off x="5389" y="1941"/>
              <a:ext cx="56" cy="49"/>
            </a:xfrm>
            <a:custGeom>
              <a:avLst/>
              <a:gdLst>
                <a:gd name="T0" fmla="*/ 3 w 56"/>
                <a:gd name="T1" fmla="*/ 46 h 49"/>
                <a:gd name="T2" fmla="*/ 51 w 56"/>
                <a:gd name="T3" fmla="*/ 46 h 49"/>
                <a:gd name="T4" fmla="*/ 53 w 56"/>
                <a:gd name="T5" fmla="*/ 46 h 49"/>
                <a:gd name="T6" fmla="*/ 56 w 56"/>
                <a:gd name="T7" fmla="*/ 46 h 49"/>
                <a:gd name="T8" fmla="*/ 56 w 56"/>
                <a:gd name="T9" fmla="*/ 49 h 49"/>
                <a:gd name="T10" fmla="*/ 0 w 56"/>
                <a:gd name="T11" fmla="*/ 49 h 49"/>
                <a:gd name="T12" fmla="*/ 0 w 56"/>
                <a:gd name="T13" fmla="*/ 0 h 49"/>
                <a:gd name="T14" fmla="*/ 10 w 56"/>
                <a:gd name="T15" fmla="*/ 0 h 49"/>
                <a:gd name="T16" fmla="*/ 10 w 56"/>
                <a:gd name="T17" fmla="*/ 3 h 49"/>
                <a:gd name="T18" fmla="*/ 3 w 56"/>
                <a:gd name="T19" fmla="*/ 3 h 49"/>
                <a:gd name="T20" fmla="*/ 3 w 56"/>
                <a:gd name="T21" fmla="*/ 46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49"/>
                <a:gd name="T35" fmla="*/ 56 w 5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49">
                  <a:moveTo>
                    <a:pt x="3" y="46"/>
                  </a:moveTo>
                  <a:lnTo>
                    <a:pt x="51" y="46"/>
                  </a:lnTo>
                  <a:lnTo>
                    <a:pt x="53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5" name="Rectangle 592"/>
            <p:cNvSpPr>
              <a:spLocks noChangeArrowheads="1"/>
            </p:cNvSpPr>
            <p:nvPr/>
          </p:nvSpPr>
          <p:spPr bwMode="auto">
            <a:xfrm>
              <a:off x="5236" y="2004"/>
              <a:ext cx="1" cy="1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593"/>
            <p:cNvSpPr>
              <a:spLocks/>
            </p:cNvSpPr>
            <p:nvPr/>
          </p:nvSpPr>
          <p:spPr bwMode="auto">
            <a:xfrm>
              <a:off x="5740" y="2004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"/>
                <a:gd name="T15" fmla="*/ 1 h 1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7" name="Freeform 594"/>
            <p:cNvSpPr>
              <a:spLocks/>
            </p:cNvSpPr>
            <p:nvPr/>
          </p:nvSpPr>
          <p:spPr bwMode="auto">
            <a:xfrm>
              <a:off x="5235" y="2004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1 w 1"/>
              </a:gdLst>
              <a:ahLst/>
              <a:cxnLst>
                <a:cxn ang="T9">
                  <a:pos x="T0" y="0"/>
                </a:cxn>
                <a:cxn ang="T10">
                  <a:pos x="T1" y="0"/>
                </a:cxn>
                <a:cxn ang="T11">
                  <a:pos x="T2" y="0"/>
                </a:cxn>
                <a:cxn ang="T12">
                  <a:pos x="T3" y="0"/>
                </a:cxn>
                <a:cxn ang="T13">
                  <a:pos x="T4" y="0"/>
                </a:cxn>
                <a:cxn ang="T14">
                  <a:pos x="T5" y="0"/>
                </a:cxn>
                <a:cxn ang="T15">
                  <a:pos x="T6" y="0"/>
                </a:cxn>
                <a:cxn ang="T16">
                  <a:pos x="T7" y="0"/>
                </a:cxn>
                <a:cxn ang="T17">
                  <a:pos x="T8" y="0"/>
                </a:cxn>
              </a:cxnLst>
              <a:rect l="T18" t="0" r="T19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8" name="Freeform 595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2 w 2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1"/>
                <a:gd name="T38" fmla="*/ 2 w 2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9" name="Rectangle 596"/>
            <p:cNvSpPr>
              <a:spLocks noChangeArrowheads="1"/>
            </p:cNvSpPr>
            <p:nvPr/>
          </p:nvSpPr>
          <p:spPr bwMode="auto">
            <a:xfrm>
              <a:off x="5362" y="2005"/>
              <a:ext cx="3" cy="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597"/>
            <p:cNvSpPr>
              <a:spLocks/>
            </p:cNvSpPr>
            <p:nvPr/>
          </p:nvSpPr>
          <p:spPr bwMode="auto">
            <a:xfrm>
              <a:off x="5365" y="1917"/>
              <a:ext cx="115" cy="91"/>
            </a:xfrm>
            <a:custGeom>
              <a:avLst/>
              <a:gdLst>
                <a:gd name="T0" fmla="*/ 115 w 115"/>
                <a:gd name="T1" fmla="*/ 91 h 91"/>
                <a:gd name="T2" fmla="*/ 0 w 115"/>
                <a:gd name="T3" fmla="*/ 91 h 91"/>
                <a:gd name="T4" fmla="*/ 0 w 115"/>
                <a:gd name="T5" fmla="*/ 88 h 91"/>
                <a:gd name="T6" fmla="*/ 113 w 115"/>
                <a:gd name="T7" fmla="*/ 88 h 91"/>
                <a:gd name="T8" fmla="*/ 113 w 115"/>
                <a:gd name="T9" fmla="*/ 0 h 91"/>
                <a:gd name="T10" fmla="*/ 115 w 115"/>
                <a:gd name="T11" fmla="*/ 0 h 91"/>
                <a:gd name="T12" fmla="*/ 115 w 115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1"/>
                <a:gd name="T23" fmla="*/ 115 w 115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1">
                  <a:moveTo>
                    <a:pt x="115" y="91"/>
                  </a:moveTo>
                  <a:lnTo>
                    <a:pt x="0" y="91"/>
                  </a:lnTo>
                  <a:lnTo>
                    <a:pt x="0" y="88"/>
                  </a:lnTo>
                  <a:lnTo>
                    <a:pt x="113" y="88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1" name="Freeform 598"/>
            <p:cNvSpPr>
              <a:spLocks/>
            </p:cNvSpPr>
            <p:nvPr/>
          </p:nvSpPr>
          <p:spPr bwMode="auto">
            <a:xfrm>
              <a:off x="5233" y="1917"/>
              <a:ext cx="118" cy="91"/>
            </a:xfrm>
            <a:custGeom>
              <a:avLst/>
              <a:gdLst>
                <a:gd name="T0" fmla="*/ 14 w 118"/>
                <a:gd name="T1" fmla="*/ 91 h 91"/>
                <a:gd name="T2" fmla="*/ 14 w 118"/>
                <a:gd name="T3" fmla="*/ 91 h 91"/>
                <a:gd name="T4" fmla="*/ 4 w 118"/>
                <a:gd name="T5" fmla="*/ 90 h 91"/>
                <a:gd name="T6" fmla="*/ 2 w 118"/>
                <a:gd name="T7" fmla="*/ 88 h 91"/>
                <a:gd name="T8" fmla="*/ 0 w 118"/>
                <a:gd name="T9" fmla="*/ 87 h 91"/>
                <a:gd name="T10" fmla="*/ 0 w 118"/>
                <a:gd name="T11" fmla="*/ 0 h 91"/>
                <a:gd name="T12" fmla="*/ 3 w 118"/>
                <a:gd name="T13" fmla="*/ 0 h 91"/>
                <a:gd name="T14" fmla="*/ 3 w 118"/>
                <a:gd name="T15" fmla="*/ 87 h 91"/>
                <a:gd name="T16" fmla="*/ 3 w 118"/>
                <a:gd name="T17" fmla="*/ 87 h 91"/>
                <a:gd name="T18" fmla="*/ 3 w 118"/>
                <a:gd name="T19" fmla="*/ 87 h 91"/>
                <a:gd name="T20" fmla="*/ 3 w 118"/>
                <a:gd name="T21" fmla="*/ 87 h 91"/>
                <a:gd name="T22" fmla="*/ 2 w 118"/>
                <a:gd name="T23" fmla="*/ 87 h 91"/>
                <a:gd name="T24" fmla="*/ 2 w 118"/>
                <a:gd name="T25" fmla="*/ 87 h 91"/>
                <a:gd name="T26" fmla="*/ 3 w 118"/>
                <a:gd name="T27" fmla="*/ 87 h 91"/>
                <a:gd name="T28" fmla="*/ 3 w 118"/>
                <a:gd name="T29" fmla="*/ 87 h 91"/>
                <a:gd name="T30" fmla="*/ 3 w 118"/>
                <a:gd name="T31" fmla="*/ 87 h 91"/>
                <a:gd name="T32" fmla="*/ 3 w 118"/>
                <a:gd name="T33" fmla="*/ 87 h 91"/>
                <a:gd name="T34" fmla="*/ 3 w 118"/>
                <a:gd name="T35" fmla="*/ 87 h 91"/>
                <a:gd name="T36" fmla="*/ 4 w 118"/>
                <a:gd name="T37" fmla="*/ 87 h 91"/>
                <a:gd name="T38" fmla="*/ 4 w 118"/>
                <a:gd name="T39" fmla="*/ 87 h 91"/>
                <a:gd name="T40" fmla="*/ 14 w 118"/>
                <a:gd name="T41" fmla="*/ 88 h 91"/>
                <a:gd name="T42" fmla="*/ 115 w 118"/>
                <a:gd name="T43" fmla="*/ 88 h 91"/>
                <a:gd name="T44" fmla="*/ 115 w 118"/>
                <a:gd name="T45" fmla="*/ 0 h 91"/>
                <a:gd name="T46" fmla="*/ 118 w 118"/>
                <a:gd name="T47" fmla="*/ 0 h 91"/>
                <a:gd name="T48" fmla="*/ 118 w 118"/>
                <a:gd name="T49" fmla="*/ 91 h 91"/>
                <a:gd name="T50" fmla="*/ 14 w 118"/>
                <a:gd name="T51" fmla="*/ 91 h 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91"/>
                <a:gd name="T80" fmla="*/ 118 w 118"/>
                <a:gd name="T81" fmla="*/ 91 h 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91">
                  <a:moveTo>
                    <a:pt x="14" y="91"/>
                  </a:moveTo>
                  <a:lnTo>
                    <a:pt x="14" y="91"/>
                  </a:lnTo>
                  <a:lnTo>
                    <a:pt x="4" y="90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14" y="88"/>
                  </a:lnTo>
                  <a:lnTo>
                    <a:pt x="115" y="88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91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2" name="Freeform 599"/>
            <p:cNvSpPr>
              <a:spLocks/>
            </p:cNvSpPr>
            <p:nvPr/>
          </p:nvSpPr>
          <p:spPr bwMode="auto">
            <a:xfrm>
              <a:off x="5493" y="1917"/>
              <a:ext cx="250" cy="91"/>
            </a:xfrm>
            <a:custGeom>
              <a:avLst/>
              <a:gdLst>
                <a:gd name="T0" fmla="*/ 250 w 250"/>
                <a:gd name="T1" fmla="*/ 88 h 91"/>
                <a:gd name="T2" fmla="*/ 250 w 250"/>
                <a:gd name="T3" fmla="*/ 88 h 91"/>
                <a:gd name="T4" fmla="*/ 240 w 250"/>
                <a:gd name="T5" fmla="*/ 91 h 91"/>
                <a:gd name="T6" fmla="*/ 219 w 250"/>
                <a:gd name="T7" fmla="*/ 91 h 91"/>
                <a:gd name="T8" fmla="*/ 0 w 250"/>
                <a:gd name="T9" fmla="*/ 91 h 91"/>
                <a:gd name="T10" fmla="*/ 0 w 250"/>
                <a:gd name="T11" fmla="*/ 0 h 91"/>
                <a:gd name="T12" fmla="*/ 3 w 250"/>
                <a:gd name="T13" fmla="*/ 0 h 91"/>
                <a:gd name="T14" fmla="*/ 3 w 250"/>
                <a:gd name="T15" fmla="*/ 88 h 91"/>
                <a:gd name="T16" fmla="*/ 219 w 250"/>
                <a:gd name="T17" fmla="*/ 88 h 91"/>
                <a:gd name="T18" fmla="*/ 219 w 250"/>
                <a:gd name="T19" fmla="*/ 88 h 91"/>
                <a:gd name="T20" fmla="*/ 245 w 250"/>
                <a:gd name="T21" fmla="*/ 87 h 91"/>
                <a:gd name="T22" fmla="*/ 245 w 250"/>
                <a:gd name="T23" fmla="*/ 87 h 91"/>
                <a:gd name="T24" fmla="*/ 247 w 250"/>
                <a:gd name="T25" fmla="*/ 87 h 91"/>
                <a:gd name="T26" fmla="*/ 247 w 250"/>
                <a:gd name="T27" fmla="*/ 88 h 91"/>
                <a:gd name="T28" fmla="*/ 249 w 250"/>
                <a:gd name="T29" fmla="*/ 88 h 91"/>
                <a:gd name="T30" fmla="*/ 250 w 250"/>
                <a:gd name="T31" fmla="*/ 88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91"/>
                <a:gd name="T50" fmla="*/ 250 w 250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91">
                  <a:moveTo>
                    <a:pt x="250" y="88"/>
                  </a:moveTo>
                  <a:lnTo>
                    <a:pt x="250" y="88"/>
                  </a:lnTo>
                  <a:lnTo>
                    <a:pt x="240" y="91"/>
                  </a:lnTo>
                  <a:lnTo>
                    <a:pt x="21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19" y="88"/>
                  </a:lnTo>
                  <a:lnTo>
                    <a:pt x="245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0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3" name="Freeform 600"/>
            <p:cNvSpPr>
              <a:spLocks/>
            </p:cNvSpPr>
            <p:nvPr/>
          </p:nvSpPr>
          <p:spPr bwMode="auto">
            <a:xfrm>
              <a:off x="5740" y="2004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"/>
                <a:gd name="T32" fmla="*/ 2 w 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4" name="Freeform 601"/>
            <p:cNvSpPr>
              <a:spLocks/>
            </p:cNvSpPr>
            <p:nvPr/>
          </p:nvSpPr>
          <p:spPr bwMode="auto">
            <a:xfrm>
              <a:off x="5740" y="1917"/>
              <a:ext cx="3" cy="88"/>
            </a:xfrm>
            <a:custGeom>
              <a:avLst/>
              <a:gdLst>
                <a:gd name="T0" fmla="*/ 2 w 3"/>
                <a:gd name="T1" fmla="*/ 88 h 88"/>
                <a:gd name="T2" fmla="*/ 2 w 3"/>
                <a:gd name="T3" fmla="*/ 87 h 88"/>
                <a:gd name="T4" fmla="*/ 2 w 3"/>
                <a:gd name="T5" fmla="*/ 87 h 88"/>
                <a:gd name="T6" fmla="*/ 0 w 3"/>
                <a:gd name="T7" fmla="*/ 87 h 88"/>
                <a:gd name="T8" fmla="*/ 0 w 3"/>
                <a:gd name="T9" fmla="*/ 87 h 88"/>
                <a:gd name="T10" fmla="*/ 0 w 3"/>
                <a:gd name="T11" fmla="*/ 87 h 88"/>
                <a:gd name="T12" fmla="*/ 0 w 3"/>
                <a:gd name="T13" fmla="*/ 87 h 88"/>
                <a:gd name="T14" fmla="*/ 0 w 3"/>
                <a:gd name="T15" fmla="*/ 87 h 88"/>
                <a:gd name="T16" fmla="*/ 0 w 3"/>
                <a:gd name="T17" fmla="*/ 0 h 88"/>
                <a:gd name="T18" fmla="*/ 3 w 3"/>
                <a:gd name="T19" fmla="*/ 0 h 88"/>
                <a:gd name="T20" fmla="*/ 3 w 3"/>
                <a:gd name="T21" fmla="*/ 88 h 88"/>
                <a:gd name="T22" fmla="*/ 3 w 3"/>
                <a:gd name="T23" fmla="*/ 88 h 88"/>
                <a:gd name="T24" fmla="*/ 2 w 3"/>
                <a:gd name="T25" fmla="*/ 88 h 88"/>
                <a:gd name="T26" fmla="*/ 2 w 3"/>
                <a:gd name="T27" fmla="*/ 88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8"/>
                <a:gd name="T44" fmla="*/ 3 w 3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8">
                  <a:moveTo>
                    <a:pt x="2" y="88"/>
                  </a:moveTo>
                  <a:lnTo>
                    <a:pt x="2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8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5" name="Freeform 602"/>
            <p:cNvSpPr>
              <a:spLocks/>
            </p:cNvSpPr>
            <p:nvPr/>
          </p:nvSpPr>
          <p:spPr bwMode="auto">
            <a:xfrm>
              <a:off x="5360" y="1917"/>
              <a:ext cx="2" cy="94"/>
            </a:xfrm>
            <a:custGeom>
              <a:avLst/>
              <a:gdLst>
                <a:gd name="T0" fmla="*/ 2 w 2"/>
                <a:gd name="T1" fmla="*/ 88 h 94"/>
                <a:gd name="T2" fmla="*/ 2 w 2"/>
                <a:gd name="T3" fmla="*/ 91 h 94"/>
                <a:gd name="T4" fmla="*/ 2 w 2"/>
                <a:gd name="T5" fmla="*/ 94 h 94"/>
                <a:gd name="T6" fmla="*/ 0 w 2"/>
                <a:gd name="T7" fmla="*/ 94 h 94"/>
                <a:gd name="T8" fmla="*/ 0 w 2"/>
                <a:gd name="T9" fmla="*/ 0 h 94"/>
                <a:gd name="T10" fmla="*/ 2 w 2"/>
                <a:gd name="T11" fmla="*/ 0 h 94"/>
                <a:gd name="T12" fmla="*/ 2 w 2"/>
                <a:gd name="T13" fmla="*/ 88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94"/>
                <a:gd name="T23" fmla="*/ 2 w 2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94">
                  <a:moveTo>
                    <a:pt x="2" y="88"/>
                  </a:moveTo>
                  <a:lnTo>
                    <a:pt x="2" y="91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6" name="Freeform 603"/>
            <p:cNvSpPr>
              <a:spLocks/>
            </p:cNvSpPr>
            <p:nvPr/>
          </p:nvSpPr>
          <p:spPr bwMode="auto">
            <a:xfrm>
              <a:off x="5362" y="1917"/>
              <a:ext cx="121" cy="94"/>
            </a:xfrm>
            <a:custGeom>
              <a:avLst/>
              <a:gdLst>
                <a:gd name="T0" fmla="*/ 121 w 121"/>
                <a:gd name="T1" fmla="*/ 0 h 94"/>
                <a:gd name="T2" fmla="*/ 121 w 121"/>
                <a:gd name="T3" fmla="*/ 94 h 94"/>
                <a:gd name="T4" fmla="*/ 0 w 121"/>
                <a:gd name="T5" fmla="*/ 94 h 94"/>
                <a:gd name="T6" fmla="*/ 0 w 121"/>
                <a:gd name="T7" fmla="*/ 91 h 94"/>
                <a:gd name="T8" fmla="*/ 3 w 121"/>
                <a:gd name="T9" fmla="*/ 91 h 94"/>
                <a:gd name="T10" fmla="*/ 118 w 121"/>
                <a:gd name="T11" fmla="*/ 91 h 94"/>
                <a:gd name="T12" fmla="*/ 118 w 121"/>
                <a:gd name="T13" fmla="*/ 0 h 94"/>
                <a:gd name="T14" fmla="*/ 121 w 121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94"/>
                <a:gd name="T26" fmla="*/ 121 w 121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94">
                  <a:moveTo>
                    <a:pt x="121" y="0"/>
                  </a:moveTo>
                  <a:lnTo>
                    <a:pt x="121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8" y="91"/>
                  </a:lnTo>
                  <a:lnTo>
                    <a:pt x="11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7" name="Freeform 604"/>
            <p:cNvSpPr>
              <a:spLocks/>
            </p:cNvSpPr>
            <p:nvPr/>
          </p:nvSpPr>
          <p:spPr bwMode="auto">
            <a:xfrm>
              <a:off x="5230" y="1917"/>
              <a:ext cx="124" cy="94"/>
            </a:xfrm>
            <a:custGeom>
              <a:avLst/>
              <a:gdLst>
                <a:gd name="T0" fmla="*/ 17 w 124"/>
                <a:gd name="T1" fmla="*/ 94 h 94"/>
                <a:gd name="T2" fmla="*/ 17 w 124"/>
                <a:gd name="T3" fmla="*/ 94 h 94"/>
                <a:gd name="T4" fmla="*/ 10 w 124"/>
                <a:gd name="T5" fmla="*/ 93 h 94"/>
                <a:gd name="T6" fmla="*/ 5 w 124"/>
                <a:gd name="T7" fmla="*/ 91 h 94"/>
                <a:gd name="T8" fmla="*/ 5 w 124"/>
                <a:gd name="T9" fmla="*/ 91 h 94"/>
                <a:gd name="T10" fmla="*/ 2 w 124"/>
                <a:gd name="T11" fmla="*/ 90 h 94"/>
                <a:gd name="T12" fmla="*/ 2 w 124"/>
                <a:gd name="T13" fmla="*/ 90 h 94"/>
                <a:gd name="T14" fmla="*/ 0 w 124"/>
                <a:gd name="T15" fmla="*/ 87 h 94"/>
                <a:gd name="T16" fmla="*/ 0 w 124"/>
                <a:gd name="T17" fmla="*/ 0 h 94"/>
                <a:gd name="T18" fmla="*/ 3 w 124"/>
                <a:gd name="T19" fmla="*/ 0 h 94"/>
                <a:gd name="T20" fmla="*/ 3 w 124"/>
                <a:gd name="T21" fmla="*/ 87 h 94"/>
                <a:gd name="T22" fmla="*/ 3 w 124"/>
                <a:gd name="T23" fmla="*/ 87 h 94"/>
                <a:gd name="T24" fmla="*/ 5 w 124"/>
                <a:gd name="T25" fmla="*/ 88 h 94"/>
                <a:gd name="T26" fmla="*/ 7 w 124"/>
                <a:gd name="T27" fmla="*/ 90 h 94"/>
                <a:gd name="T28" fmla="*/ 17 w 124"/>
                <a:gd name="T29" fmla="*/ 91 h 94"/>
                <a:gd name="T30" fmla="*/ 121 w 124"/>
                <a:gd name="T31" fmla="*/ 91 h 94"/>
                <a:gd name="T32" fmla="*/ 121 w 124"/>
                <a:gd name="T33" fmla="*/ 0 h 94"/>
                <a:gd name="T34" fmla="*/ 124 w 124"/>
                <a:gd name="T35" fmla="*/ 0 h 94"/>
                <a:gd name="T36" fmla="*/ 124 w 124"/>
                <a:gd name="T37" fmla="*/ 94 h 94"/>
                <a:gd name="T38" fmla="*/ 17 w 124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94"/>
                <a:gd name="T62" fmla="*/ 124 w 124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94">
                  <a:moveTo>
                    <a:pt x="17" y="94"/>
                  </a:moveTo>
                  <a:lnTo>
                    <a:pt x="17" y="94"/>
                  </a:lnTo>
                  <a:lnTo>
                    <a:pt x="10" y="93"/>
                  </a:lnTo>
                  <a:lnTo>
                    <a:pt x="5" y="91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7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7" y="91"/>
                  </a:lnTo>
                  <a:lnTo>
                    <a:pt x="121" y="9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4" y="94"/>
                  </a:lnTo>
                  <a:lnTo>
                    <a:pt x="17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8" name="Freeform 605"/>
            <p:cNvSpPr>
              <a:spLocks/>
            </p:cNvSpPr>
            <p:nvPr/>
          </p:nvSpPr>
          <p:spPr bwMode="auto">
            <a:xfrm>
              <a:off x="5490" y="1917"/>
              <a:ext cx="256" cy="94"/>
            </a:xfrm>
            <a:custGeom>
              <a:avLst/>
              <a:gdLst>
                <a:gd name="T0" fmla="*/ 222 w 256"/>
                <a:gd name="T1" fmla="*/ 94 h 94"/>
                <a:gd name="T2" fmla="*/ 0 w 256"/>
                <a:gd name="T3" fmla="*/ 94 h 94"/>
                <a:gd name="T4" fmla="*/ 0 w 256"/>
                <a:gd name="T5" fmla="*/ 0 h 94"/>
                <a:gd name="T6" fmla="*/ 3 w 256"/>
                <a:gd name="T7" fmla="*/ 0 h 94"/>
                <a:gd name="T8" fmla="*/ 3 w 256"/>
                <a:gd name="T9" fmla="*/ 91 h 94"/>
                <a:gd name="T10" fmla="*/ 222 w 256"/>
                <a:gd name="T11" fmla="*/ 91 h 94"/>
                <a:gd name="T12" fmla="*/ 222 w 256"/>
                <a:gd name="T13" fmla="*/ 91 h 94"/>
                <a:gd name="T14" fmla="*/ 243 w 256"/>
                <a:gd name="T15" fmla="*/ 91 h 94"/>
                <a:gd name="T16" fmla="*/ 253 w 256"/>
                <a:gd name="T17" fmla="*/ 88 h 94"/>
                <a:gd name="T18" fmla="*/ 253 w 256"/>
                <a:gd name="T19" fmla="*/ 88 h 94"/>
                <a:gd name="T20" fmla="*/ 253 w 256"/>
                <a:gd name="T21" fmla="*/ 0 h 94"/>
                <a:gd name="T22" fmla="*/ 256 w 256"/>
                <a:gd name="T23" fmla="*/ 0 h 94"/>
                <a:gd name="T24" fmla="*/ 256 w 256"/>
                <a:gd name="T25" fmla="*/ 88 h 94"/>
                <a:gd name="T26" fmla="*/ 256 w 256"/>
                <a:gd name="T27" fmla="*/ 88 h 94"/>
                <a:gd name="T28" fmla="*/ 255 w 256"/>
                <a:gd name="T29" fmla="*/ 91 h 94"/>
                <a:gd name="T30" fmla="*/ 253 w 256"/>
                <a:gd name="T31" fmla="*/ 91 h 94"/>
                <a:gd name="T32" fmla="*/ 253 w 256"/>
                <a:gd name="T33" fmla="*/ 91 h 94"/>
                <a:gd name="T34" fmla="*/ 250 w 256"/>
                <a:gd name="T35" fmla="*/ 93 h 94"/>
                <a:gd name="T36" fmla="*/ 250 w 256"/>
                <a:gd name="T37" fmla="*/ 93 h 94"/>
                <a:gd name="T38" fmla="*/ 245 w 256"/>
                <a:gd name="T39" fmla="*/ 93 h 94"/>
                <a:gd name="T40" fmla="*/ 245 w 256"/>
                <a:gd name="T41" fmla="*/ 93 h 94"/>
                <a:gd name="T42" fmla="*/ 222 w 256"/>
                <a:gd name="T43" fmla="*/ 94 h 94"/>
                <a:gd name="T44" fmla="*/ 222 w 256"/>
                <a:gd name="T45" fmla="*/ 94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94"/>
                <a:gd name="T71" fmla="*/ 256 w 256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94">
                  <a:moveTo>
                    <a:pt x="222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91"/>
                  </a:lnTo>
                  <a:lnTo>
                    <a:pt x="222" y="91"/>
                  </a:lnTo>
                  <a:lnTo>
                    <a:pt x="243" y="91"/>
                  </a:lnTo>
                  <a:lnTo>
                    <a:pt x="253" y="88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6" y="88"/>
                  </a:lnTo>
                  <a:lnTo>
                    <a:pt x="255" y="91"/>
                  </a:lnTo>
                  <a:lnTo>
                    <a:pt x="253" y="91"/>
                  </a:lnTo>
                  <a:lnTo>
                    <a:pt x="250" y="93"/>
                  </a:lnTo>
                  <a:lnTo>
                    <a:pt x="245" y="93"/>
                  </a:lnTo>
                  <a:lnTo>
                    <a:pt x="222" y="9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79" name="Freeform 606"/>
            <p:cNvSpPr>
              <a:spLocks/>
            </p:cNvSpPr>
            <p:nvPr/>
          </p:nvSpPr>
          <p:spPr bwMode="auto">
            <a:xfrm>
              <a:off x="5225" y="1917"/>
              <a:ext cx="527" cy="98"/>
            </a:xfrm>
            <a:custGeom>
              <a:avLst/>
              <a:gdLst>
                <a:gd name="T0" fmla="*/ 522 w 527"/>
                <a:gd name="T1" fmla="*/ 94 h 98"/>
                <a:gd name="T2" fmla="*/ 522 w 527"/>
                <a:gd name="T3" fmla="*/ 94 h 98"/>
                <a:gd name="T4" fmla="*/ 520 w 527"/>
                <a:gd name="T5" fmla="*/ 97 h 98"/>
                <a:gd name="T6" fmla="*/ 515 w 527"/>
                <a:gd name="T7" fmla="*/ 98 h 98"/>
                <a:gd name="T8" fmla="*/ 11 w 527"/>
                <a:gd name="T9" fmla="*/ 98 h 98"/>
                <a:gd name="T10" fmla="*/ 11 w 527"/>
                <a:gd name="T11" fmla="*/ 98 h 98"/>
                <a:gd name="T12" fmla="*/ 7 w 527"/>
                <a:gd name="T13" fmla="*/ 97 h 98"/>
                <a:gd name="T14" fmla="*/ 3 w 527"/>
                <a:gd name="T15" fmla="*/ 94 h 98"/>
                <a:gd name="T16" fmla="*/ 3 w 527"/>
                <a:gd name="T17" fmla="*/ 94 h 98"/>
                <a:gd name="T18" fmla="*/ 1 w 527"/>
                <a:gd name="T19" fmla="*/ 90 h 98"/>
                <a:gd name="T20" fmla="*/ 0 w 527"/>
                <a:gd name="T21" fmla="*/ 86 h 98"/>
                <a:gd name="T22" fmla="*/ 0 w 527"/>
                <a:gd name="T23" fmla="*/ 0 h 98"/>
                <a:gd name="T24" fmla="*/ 5 w 527"/>
                <a:gd name="T25" fmla="*/ 0 h 98"/>
                <a:gd name="T26" fmla="*/ 5 w 527"/>
                <a:gd name="T27" fmla="*/ 87 h 98"/>
                <a:gd name="T28" fmla="*/ 5 w 527"/>
                <a:gd name="T29" fmla="*/ 87 h 98"/>
                <a:gd name="T30" fmla="*/ 7 w 527"/>
                <a:gd name="T31" fmla="*/ 90 h 98"/>
                <a:gd name="T32" fmla="*/ 7 w 527"/>
                <a:gd name="T33" fmla="*/ 90 h 98"/>
                <a:gd name="T34" fmla="*/ 10 w 527"/>
                <a:gd name="T35" fmla="*/ 91 h 98"/>
                <a:gd name="T36" fmla="*/ 10 w 527"/>
                <a:gd name="T37" fmla="*/ 91 h 98"/>
                <a:gd name="T38" fmla="*/ 15 w 527"/>
                <a:gd name="T39" fmla="*/ 93 h 98"/>
                <a:gd name="T40" fmla="*/ 22 w 527"/>
                <a:gd name="T41" fmla="*/ 94 h 98"/>
                <a:gd name="T42" fmla="*/ 129 w 527"/>
                <a:gd name="T43" fmla="*/ 94 h 98"/>
                <a:gd name="T44" fmla="*/ 129 w 527"/>
                <a:gd name="T45" fmla="*/ 0 h 98"/>
                <a:gd name="T46" fmla="*/ 135 w 527"/>
                <a:gd name="T47" fmla="*/ 0 h 98"/>
                <a:gd name="T48" fmla="*/ 135 w 527"/>
                <a:gd name="T49" fmla="*/ 94 h 98"/>
                <a:gd name="T50" fmla="*/ 137 w 527"/>
                <a:gd name="T51" fmla="*/ 94 h 98"/>
                <a:gd name="T52" fmla="*/ 258 w 527"/>
                <a:gd name="T53" fmla="*/ 94 h 98"/>
                <a:gd name="T54" fmla="*/ 258 w 527"/>
                <a:gd name="T55" fmla="*/ 0 h 98"/>
                <a:gd name="T56" fmla="*/ 265 w 527"/>
                <a:gd name="T57" fmla="*/ 0 h 98"/>
                <a:gd name="T58" fmla="*/ 265 w 527"/>
                <a:gd name="T59" fmla="*/ 94 h 98"/>
                <a:gd name="T60" fmla="*/ 487 w 527"/>
                <a:gd name="T61" fmla="*/ 94 h 98"/>
                <a:gd name="T62" fmla="*/ 487 w 527"/>
                <a:gd name="T63" fmla="*/ 94 h 98"/>
                <a:gd name="T64" fmla="*/ 510 w 527"/>
                <a:gd name="T65" fmla="*/ 93 h 98"/>
                <a:gd name="T66" fmla="*/ 510 w 527"/>
                <a:gd name="T67" fmla="*/ 93 h 98"/>
                <a:gd name="T68" fmla="*/ 515 w 527"/>
                <a:gd name="T69" fmla="*/ 93 h 98"/>
                <a:gd name="T70" fmla="*/ 515 w 527"/>
                <a:gd name="T71" fmla="*/ 93 h 98"/>
                <a:gd name="T72" fmla="*/ 518 w 527"/>
                <a:gd name="T73" fmla="*/ 91 h 98"/>
                <a:gd name="T74" fmla="*/ 520 w 527"/>
                <a:gd name="T75" fmla="*/ 91 h 98"/>
                <a:gd name="T76" fmla="*/ 520 w 527"/>
                <a:gd name="T77" fmla="*/ 91 h 98"/>
                <a:gd name="T78" fmla="*/ 521 w 527"/>
                <a:gd name="T79" fmla="*/ 88 h 98"/>
                <a:gd name="T80" fmla="*/ 521 w 527"/>
                <a:gd name="T81" fmla="*/ 0 h 98"/>
                <a:gd name="T82" fmla="*/ 527 w 527"/>
                <a:gd name="T83" fmla="*/ 0 h 98"/>
                <a:gd name="T84" fmla="*/ 527 w 527"/>
                <a:gd name="T85" fmla="*/ 86 h 98"/>
                <a:gd name="T86" fmla="*/ 527 w 527"/>
                <a:gd name="T87" fmla="*/ 86 h 98"/>
                <a:gd name="T88" fmla="*/ 525 w 527"/>
                <a:gd name="T89" fmla="*/ 90 h 98"/>
                <a:gd name="T90" fmla="*/ 522 w 527"/>
                <a:gd name="T91" fmla="*/ 94 h 98"/>
                <a:gd name="T92" fmla="*/ 522 w 527"/>
                <a:gd name="T93" fmla="*/ 94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7"/>
                <a:gd name="T142" fmla="*/ 0 h 98"/>
                <a:gd name="T143" fmla="*/ 527 w 527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7" h="98">
                  <a:moveTo>
                    <a:pt x="522" y="94"/>
                  </a:moveTo>
                  <a:lnTo>
                    <a:pt x="522" y="94"/>
                  </a:lnTo>
                  <a:lnTo>
                    <a:pt x="520" y="97"/>
                  </a:lnTo>
                  <a:lnTo>
                    <a:pt x="515" y="98"/>
                  </a:lnTo>
                  <a:lnTo>
                    <a:pt x="11" y="98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87"/>
                  </a:lnTo>
                  <a:lnTo>
                    <a:pt x="7" y="90"/>
                  </a:lnTo>
                  <a:lnTo>
                    <a:pt x="10" y="91"/>
                  </a:lnTo>
                  <a:lnTo>
                    <a:pt x="15" y="93"/>
                  </a:lnTo>
                  <a:lnTo>
                    <a:pt x="22" y="94"/>
                  </a:lnTo>
                  <a:lnTo>
                    <a:pt x="129" y="94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258" y="94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65" y="94"/>
                  </a:lnTo>
                  <a:lnTo>
                    <a:pt x="487" y="94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8" y="91"/>
                  </a:lnTo>
                  <a:lnTo>
                    <a:pt x="520" y="91"/>
                  </a:lnTo>
                  <a:lnTo>
                    <a:pt x="521" y="88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27" y="86"/>
                  </a:lnTo>
                  <a:lnTo>
                    <a:pt x="525" y="90"/>
                  </a:lnTo>
                  <a:lnTo>
                    <a:pt x="522" y="94"/>
                  </a:lnTo>
                  <a:close/>
                </a:path>
              </a:pathLst>
            </a:custGeom>
            <a:solidFill>
              <a:srgbClr val="0E2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0" name="Freeform 607"/>
            <p:cNvSpPr>
              <a:spLocks/>
            </p:cNvSpPr>
            <p:nvPr/>
          </p:nvSpPr>
          <p:spPr bwMode="auto">
            <a:xfrm>
              <a:off x="5222" y="1917"/>
              <a:ext cx="532" cy="101"/>
            </a:xfrm>
            <a:custGeom>
              <a:avLst/>
              <a:gdLst>
                <a:gd name="T0" fmla="*/ 518 w 532"/>
                <a:gd name="T1" fmla="*/ 98 h 101"/>
                <a:gd name="T2" fmla="*/ 518 w 532"/>
                <a:gd name="T3" fmla="*/ 98 h 101"/>
                <a:gd name="T4" fmla="*/ 523 w 532"/>
                <a:gd name="T5" fmla="*/ 97 h 101"/>
                <a:gd name="T6" fmla="*/ 525 w 532"/>
                <a:gd name="T7" fmla="*/ 94 h 101"/>
                <a:gd name="T8" fmla="*/ 525 w 532"/>
                <a:gd name="T9" fmla="*/ 94 h 101"/>
                <a:gd name="T10" fmla="*/ 528 w 532"/>
                <a:gd name="T11" fmla="*/ 90 h 101"/>
                <a:gd name="T12" fmla="*/ 530 w 532"/>
                <a:gd name="T13" fmla="*/ 86 h 101"/>
                <a:gd name="T14" fmla="*/ 530 w 532"/>
                <a:gd name="T15" fmla="*/ 0 h 101"/>
                <a:gd name="T16" fmla="*/ 532 w 532"/>
                <a:gd name="T17" fmla="*/ 0 h 101"/>
                <a:gd name="T18" fmla="*/ 532 w 532"/>
                <a:gd name="T19" fmla="*/ 86 h 101"/>
                <a:gd name="T20" fmla="*/ 532 w 532"/>
                <a:gd name="T21" fmla="*/ 86 h 101"/>
                <a:gd name="T22" fmla="*/ 531 w 532"/>
                <a:gd name="T23" fmla="*/ 91 h 101"/>
                <a:gd name="T24" fmla="*/ 528 w 532"/>
                <a:gd name="T25" fmla="*/ 96 h 101"/>
                <a:gd name="T26" fmla="*/ 524 w 532"/>
                <a:gd name="T27" fmla="*/ 100 h 101"/>
                <a:gd name="T28" fmla="*/ 518 w 532"/>
                <a:gd name="T29" fmla="*/ 101 h 101"/>
                <a:gd name="T30" fmla="*/ 14 w 532"/>
                <a:gd name="T31" fmla="*/ 101 h 101"/>
                <a:gd name="T32" fmla="*/ 14 w 532"/>
                <a:gd name="T33" fmla="*/ 101 h 101"/>
                <a:gd name="T34" fmla="*/ 8 w 532"/>
                <a:gd name="T35" fmla="*/ 100 h 101"/>
                <a:gd name="T36" fmla="*/ 4 w 532"/>
                <a:gd name="T37" fmla="*/ 96 h 101"/>
                <a:gd name="T38" fmla="*/ 1 w 532"/>
                <a:gd name="T39" fmla="*/ 91 h 101"/>
                <a:gd name="T40" fmla="*/ 0 w 532"/>
                <a:gd name="T41" fmla="*/ 86 h 101"/>
                <a:gd name="T42" fmla="*/ 0 w 532"/>
                <a:gd name="T43" fmla="*/ 0 h 101"/>
                <a:gd name="T44" fmla="*/ 3 w 532"/>
                <a:gd name="T45" fmla="*/ 0 h 101"/>
                <a:gd name="T46" fmla="*/ 3 w 532"/>
                <a:gd name="T47" fmla="*/ 86 h 101"/>
                <a:gd name="T48" fmla="*/ 3 w 532"/>
                <a:gd name="T49" fmla="*/ 86 h 101"/>
                <a:gd name="T50" fmla="*/ 4 w 532"/>
                <a:gd name="T51" fmla="*/ 90 h 101"/>
                <a:gd name="T52" fmla="*/ 6 w 532"/>
                <a:gd name="T53" fmla="*/ 94 h 101"/>
                <a:gd name="T54" fmla="*/ 6 w 532"/>
                <a:gd name="T55" fmla="*/ 94 h 101"/>
                <a:gd name="T56" fmla="*/ 10 w 532"/>
                <a:gd name="T57" fmla="*/ 97 h 101"/>
                <a:gd name="T58" fmla="*/ 14 w 532"/>
                <a:gd name="T59" fmla="*/ 98 h 101"/>
                <a:gd name="T60" fmla="*/ 518 w 532"/>
                <a:gd name="T61" fmla="*/ 98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2"/>
                <a:gd name="T94" fmla="*/ 0 h 101"/>
                <a:gd name="T95" fmla="*/ 532 w 532"/>
                <a:gd name="T96" fmla="*/ 101 h 1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2" h="101">
                  <a:moveTo>
                    <a:pt x="518" y="98"/>
                  </a:moveTo>
                  <a:lnTo>
                    <a:pt x="518" y="98"/>
                  </a:lnTo>
                  <a:lnTo>
                    <a:pt x="523" y="97"/>
                  </a:lnTo>
                  <a:lnTo>
                    <a:pt x="525" y="94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0" y="0"/>
                  </a:lnTo>
                  <a:lnTo>
                    <a:pt x="532" y="0"/>
                  </a:lnTo>
                  <a:lnTo>
                    <a:pt x="532" y="86"/>
                  </a:lnTo>
                  <a:lnTo>
                    <a:pt x="531" y="91"/>
                  </a:lnTo>
                  <a:lnTo>
                    <a:pt x="528" y="96"/>
                  </a:lnTo>
                  <a:lnTo>
                    <a:pt x="524" y="100"/>
                  </a:lnTo>
                  <a:lnTo>
                    <a:pt x="518" y="101"/>
                  </a:lnTo>
                  <a:lnTo>
                    <a:pt x="14" y="101"/>
                  </a:lnTo>
                  <a:lnTo>
                    <a:pt x="8" y="100"/>
                  </a:lnTo>
                  <a:lnTo>
                    <a:pt x="4" y="96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0"/>
                  </a:lnTo>
                  <a:lnTo>
                    <a:pt x="6" y="94"/>
                  </a:lnTo>
                  <a:lnTo>
                    <a:pt x="10" y="97"/>
                  </a:lnTo>
                  <a:lnTo>
                    <a:pt x="14" y="98"/>
                  </a:lnTo>
                  <a:lnTo>
                    <a:pt x="518" y="9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1" name="Freeform 608"/>
            <p:cNvSpPr>
              <a:spLocks/>
            </p:cNvSpPr>
            <p:nvPr/>
          </p:nvSpPr>
          <p:spPr bwMode="auto">
            <a:xfrm>
              <a:off x="5219" y="1917"/>
              <a:ext cx="538" cy="104"/>
            </a:xfrm>
            <a:custGeom>
              <a:avLst/>
              <a:gdLst>
                <a:gd name="T0" fmla="*/ 521 w 538"/>
                <a:gd name="T1" fmla="*/ 101 h 104"/>
                <a:gd name="T2" fmla="*/ 521 w 538"/>
                <a:gd name="T3" fmla="*/ 101 h 104"/>
                <a:gd name="T4" fmla="*/ 527 w 538"/>
                <a:gd name="T5" fmla="*/ 100 h 104"/>
                <a:gd name="T6" fmla="*/ 531 w 538"/>
                <a:gd name="T7" fmla="*/ 96 h 104"/>
                <a:gd name="T8" fmla="*/ 534 w 538"/>
                <a:gd name="T9" fmla="*/ 91 h 104"/>
                <a:gd name="T10" fmla="*/ 535 w 538"/>
                <a:gd name="T11" fmla="*/ 86 h 104"/>
                <a:gd name="T12" fmla="*/ 535 w 538"/>
                <a:gd name="T13" fmla="*/ 0 h 104"/>
                <a:gd name="T14" fmla="*/ 538 w 538"/>
                <a:gd name="T15" fmla="*/ 0 h 104"/>
                <a:gd name="T16" fmla="*/ 538 w 538"/>
                <a:gd name="T17" fmla="*/ 86 h 104"/>
                <a:gd name="T18" fmla="*/ 538 w 538"/>
                <a:gd name="T19" fmla="*/ 86 h 104"/>
                <a:gd name="T20" fmla="*/ 537 w 538"/>
                <a:gd name="T21" fmla="*/ 93 h 104"/>
                <a:gd name="T22" fmla="*/ 533 w 538"/>
                <a:gd name="T23" fmla="*/ 98 h 104"/>
                <a:gd name="T24" fmla="*/ 533 w 538"/>
                <a:gd name="T25" fmla="*/ 98 h 104"/>
                <a:gd name="T26" fmla="*/ 528 w 538"/>
                <a:gd name="T27" fmla="*/ 103 h 104"/>
                <a:gd name="T28" fmla="*/ 521 w 538"/>
                <a:gd name="T29" fmla="*/ 104 h 104"/>
                <a:gd name="T30" fmla="*/ 17 w 538"/>
                <a:gd name="T31" fmla="*/ 104 h 104"/>
                <a:gd name="T32" fmla="*/ 17 w 538"/>
                <a:gd name="T33" fmla="*/ 104 h 104"/>
                <a:gd name="T34" fmla="*/ 10 w 538"/>
                <a:gd name="T35" fmla="*/ 103 h 104"/>
                <a:gd name="T36" fmla="*/ 4 w 538"/>
                <a:gd name="T37" fmla="*/ 98 h 104"/>
                <a:gd name="T38" fmla="*/ 4 w 538"/>
                <a:gd name="T39" fmla="*/ 98 h 104"/>
                <a:gd name="T40" fmla="*/ 2 w 538"/>
                <a:gd name="T41" fmla="*/ 93 h 104"/>
                <a:gd name="T42" fmla="*/ 0 w 538"/>
                <a:gd name="T43" fmla="*/ 86 h 104"/>
                <a:gd name="T44" fmla="*/ 0 w 538"/>
                <a:gd name="T45" fmla="*/ 0 h 104"/>
                <a:gd name="T46" fmla="*/ 3 w 538"/>
                <a:gd name="T47" fmla="*/ 0 h 104"/>
                <a:gd name="T48" fmla="*/ 3 w 538"/>
                <a:gd name="T49" fmla="*/ 86 h 104"/>
                <a:gd name="T50" fmla="*/ 3 w 538"/>
                <a:gd name="T51" fmla="*/ 86 h 104"/>
                <a:gd name="T52" fmla="*/ 4 w 538"/>
                <a:gd name="T53" fmla="*/ 91 h 104"/>
                <a:gd name="T54" fmla="*/ 7 w 538"/>
                <a:gd name="T55" fmla="*/ 96 h 104"/>
                <a:gd name="T56" fmla="*/ 11 w 538"/>
                <a:gd name="T57" fmla="*/ 100 h 104"/>
                <a:gd name="T58" fmla="*/ 17 w 538"/>
                <a:gd name="T59" fmla="*/ 101 h 104"/>
                <a:gd name="T60" fmla="*/ 521 w 538"/>
                <a:gd name="T61" fmla="*/ 10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04"/>
                <a:gd name="T95" fmla="*/ 538 w 53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04">
                  <a:moveTo>
                    <a:pt x="521" y="101"/>
                  </a:moveTo>
                  <a:lnTo>
                    <a:pt x="521" y="101"/>
                  </a:lnTo>
                  <a:lnTo>
                    <a:pt x="527" y="100"/>
                  </a:lnTo>
                  <a:lnTo>
                    <a:pt x="531" y="96"/>
                  </a:lnTo>
                  <a:lnTo>
                    <a:pt x="534" y="91"/>
                  </a:lnTo>
                  <a:lnTo>
                    <a:pt x="535" y="86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38" y="86"/>
                  </a:lnTo>
                  <a:lnTo>
                    <a:pt x="537" y="93"/>
                  </a:lnTo>
                  <a:lnTo>
                    <a:pt x="533" y="98"/>
                  </a:lnTo>
                  <a:lnTo>
                    <a:pt x="528" y="103"/>
                  </a:lnTo>
                  <a:lnTo>
                    <a:pt x="521" y="104"/>
                  </a:lnTo>
                  <a:lnTo>
                    <a:pt x="17" y="104"/>
                  </a:lnTo>
                  <a:lnTo>
                    <a:pt x="10" y="103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6"/>
                  </a:lnTo>
                  <a:lnTo>
                    <a:pt x="11" y="100"/>
                  </a:lnTo>
                  <a:lnTo>
                    <a:pt x="17" y="101"/>
                  </a:lnTo>
                  <a:lnTo>
                    <a:pt x="52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2" name="Freeform 609"/>
            <p:cNvSpPr>
              <a:spLocks/>
            </p:cNvSpPr>
            <p:nvPr/>
          </p:nvSpPr>
          <p:spPr bwMode="auto">
            <a:xfrm>
              <a:off x="4383" y="2146"/>
              <a:ext cx="9" cy="7"/>
            </a:xfrm>
            <a:custGeom>
              <a:avLst/>
              <a:gdLst>
                <a:gd name="T0" fmla="*/ 7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0 w 9"/>
                <a:gd name="T7" fmla="*/ 7 h 7"/>
                <a:gd name="T8" fmla="*/ 0 w 9"/>
                <a:gd name="T9" fmla="*/ 7 h 7"/>
                <a:gd name="T10" fmla="*/ 3 w 9"/>
                <a:gd name="T11" fmla="*/ 0 h 7"/>
                <a:gd name="T12" fmla="*/ 7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7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3" name="Freeform 610"/>
            <p:cNvSpPr>
              <a:spLocks/>
            </p:cNvSpPr>
            <p:nvPr/>
          </p:nvSpPr>
          <p:spPr bwMode="auto">
            <a:xfrm>
              <a:off x="4352" y="2131"/>
              <a:ext cx="34" cy="22"/>
            </a:xfrm>
            <a:custGeom>
              <a:avLst/>
              <a:gdLst>
                <a:gd name="T0" fmla="*/ 26 w 34"/>
                <a:gd name="T1" fmla="*/ 22 h 22"/>
                <a:gd name="T2" fmla="*/ 26 w 34"/>
                <a:gd name="T3" fmla="*/ 22 h 22"/>
                <a:gd name="T4" fmla="*/ 16 w 34"/>
                <a:gd name="T5" fmla="*/ 19 h 22"/>
                <a:gd name="T6" fmla="*/ 9 w 34"/>
                <a:gd name="T7" fmla="*/ 15 h 22"/>
                <a:gd name="T8" fmla="*/ 9 w 34"/>
                <a:gd name="T9" fmla="*/ 15 h 22"/>
                <a:gd name="T10" fmla="*/ 3 w 34"/>
                <a:gd name="T11" fmla="*/ 8 h 22"/>
                <a:gd name="T12" fmla="*/ 0 w 34"/>
                <a:gd name="T13" fmla="*/ 1 h 22"/>
                <a:gd name="T14" fmla="*/ 0 w 34"/>
                <a:gd name="T15" fmla="*/ 1 h 22"/>
                <a:gd name="T16" fmla="*/ 5 w 34"/>
                <a:gd name="T17" fmla="*/ 0 h 22"/>
                <a:gd name="T18" fmla="*/ 9 w 34"/>
                <a:gd name="T19" fmla="*/ 0 h 22"/>
                <a:gd name="T20" fmla="*/ 9 w 34"/>
                <a:gd name="T21" fmla="*/ 0 h 22"/>
                <a:gd name="T22" fmla="*/ 10 w 34"/>
                <a:gd name="T23" fmla="*/ 4 h 22"/>
                <a:gd name="T24" fmla="*/ 14 w 34"/>
                <a:gd name="T25" fmla="*/ 8 h 22"/>
                <a:gd name="T26" fmla="*/ 20 w 34"/>
                <a:gd name="T27" fmla="*/ 12 h 22"/>
                <a:gd name="T28" fmla="*/ 27 w 34"/>
                <a:gd name="T29" fmla="*/ 14 h 22"/>
                <a:gd name="T30" fmla="*/ 34 w 34"/>
                <a:gd name="T31" fmla="*/ 15 h 22"/>
                <a:gd name="T32" fmla="*/ 34 w 34"/>
                <a:gd name="T33" fmla="*/ 15 h 22"/>
                <a:gd name="T34" fmla="*/ 31 w 34"/>
                <a:gd name="T35" fmla="*/ 22 h 22"/>
                <a:gd name="T36" fmla="*/ 31 w 34"/>
                <a:gd name="T37" fmla="*/ 22 h 22"/>
                <a:gd name="T38" fmla="*/ 26 w 34"/>
                <a:gd name="T39" fmla="*/ 22 h 22"/>
                <a:gd name="T40" fmla="*/ 26 w 34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22"/>
                <a:gd name="T65" fmla="*/ 34 w 3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22">
                  <a:moveTo>
                    <a:pt x="26" y="22"/>
                  </a:moveTo>
                  <a:lnTo>
                    <a:pt x="26" y="22"/>
                  </a:lnTo>
                  <a:lnTo>
                    <a:pt x="16" y="19"/>
                  </a:lnTo>
                  <a:lnTo>
                    <a:pt x="9" y="15"/>
                  </a:lnTo>
                  <a:lnTo>
                    <a:pt x="3" y="8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20" y="12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31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4" name="Freeform 611"/>
            <p:cNvSpPr>
              <a:spLocks/>
            </p:cNvSpPr>
            <p:nvPr/>
          </p:nvSpPr>
          <p:spPr bwMode="auto">
            <a:xfrm>
              <a:off x="4351" y="2129"/>
              <a:ext cx="10" cy="3"/>
            </a:xfrm>
            <a:custGeom>
              <a:avLst/>
              <a:gdLst>
                <a:gd name="T0" fmla="*/ 1 w 10"/>
                <a:gd name="T1" fmla="*/ 3 h 3"/>
                <a:gd name="T2" fmla="*/ 0 w 10"/>
                <a:gd name="T3" fmla="*/ 2 h 3"/>
                <a:gd name="T4" fmla="*/ 8 w 10"/>
                <a:gd name="T5" fmla="*/ 0 h 3"/>
                <a:gd name="T6" fmla="*/ 10 w 10"/>
                <a:gd name="T7" fmla="*/ 2 h 3"/>
                <a:gd name="T8" fmla="*/ 10 w 10"/>
                <a:gd name="T9" fmla="*/ 2 h 3"/>
                <a:gd name="T10" fmla="*/ 6 w 10"/>
                <a:gd name="T11" fmla="*/ 2 h 3"/>
                <a:gd name="T12" fmla="*/ 1 w 10"/>
                <a:gd name="T13" fmla="*/ 3 h 3"/>
                <a:gd name="T14" fmla="*/ 1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" y="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5" name="Freeform 612"/>
            <p:cNvSpPr>
              <a:spLocks/>
            </p:cNvSpPr>
            <p:nvPr/>
          </p:nvSpPr>
          <p:spPr bwMode="auto">
            <a:xfrm>
              <a:off x="4342" y="2128"/>
              <a:ext cx="26" cy="11"/>
            </a:xfrm>
            <a:custGeom>
              <a:avLst/>
              <a:gdLst>
                <a:gd name="T0" fmla="*/ 0 w 26"/>
                <a:gd name="T1" fmla="*/ 10 h 11"/>
                <a:gd name="T2" fmla="*/ 0 w 26"/>
                <a:gd name="T3" fmla="*/ 10 h 11"/>
                <a:gd name="T4" fmla="*/ 5 w 26"/>
                <a:gd name="T5" fmla="*/ 5 h 11"/>
                <a:gd name="T6" fmla="*/ 9 w 26"/>
                <a:gd name="T7" fmla="*/ 1 h 11"/>
                <a:gd name="T8" fmla="*/ 15 w 26"/>
                <a:gd name="T9" fmla="*/ 0 h 11"/>
                <a:gd name="T10" fmla="*/ 20 w 26"/>
                <a:gd name="T11" fmla="*/ 0 h 11"/>
                <a:gd name="T12" fmla="*/ 20 w 26"/>
                <a:gd name="T13" fmla="*/ 0 h 11"/>
                <a:gd name="T14" fmla="*/ 26 w 26"/>
                <a:gd name="T15" fmla="*/ 3 h 11"/>
                <a:gd name="T16" fmla="*/ 24 w 26"/>
                <a:gd name="T17" fmla="*/ 4 h 11"/>
                <a:gd name="T18" fmla="*/ 24 w 26"/>
                <a:gd name="T19" fmla="*/ 4 h 11"/>
                <a:gd name="T20" fmla="*/ 20 w 26"/>
                <a:gd name="T21" fmla="*/ 3 h 11"/>
                <a:gd name="T22" fmla="*/ 20 w 26"/>
                <a:gd name="T23" fmla="*/ 3 h 11"/>
                <a:gd name="T24" fmla="*/ 19 w 26"/>
                <a:gd name="T25" fmla="*/ 3 h 11"/>
                <a:gd name="T26" fmla="*/ 17 w 26"/>
                <a:gd name="T27" fmla="*/ 1 h 11"/>
                <a:gd name="T28" fmla="*/ 9 w 26"/>
                <a:gd name="T29" fmla="*/ 3 h 11"/>
                <a:gd name="T30" fmla="*/ 10 w 26"/>
                <a:gd name="T31" fmla="*/ 4 h 11"/>
                <a:gd name="T32" fmla="*/ 10 w 26"/>
                <a:gd name="T33" fmla="*/ 4 h 11"/>
                <a:gd name="T34" fmla="*/ 6 w 26"/>
                <a:gd name="T35" fmla="*/ 7 h 11"/>
                <a:gd name="T36" fmla="*/ 2 w 26"/>
                <a:gd name="T37" fmla="*/ 11 h 11"/>
                <a:gd name="T38" fmla="*/ 0 w 26"/>
                <a:gd name="T39" fmla="*/ 1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1"/>
                <a:gd name="T62" fmla="*/ 26 w 26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1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2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6" name="Freeform 613"/>
            <p:cNvSpPr>
              <a:spLocks/>
            </p:cNvSpPr>
            <p:nvPr/>
          </p:nvSpPr>
          <p:spPr bwMode="auto">
            <a:xfrm>
              <a:off x="4317" y="2098"/>
              <a:ext cx="77" cy="77"/>
            </a:xfrm>
            <a:custGeom>
              <a:avLst/>
              <a:gdLst>
                <a:gd name="T0" fmla="*/ 44 w 77"/>
                <a:gd name="T1" fmla="*/ 9 h 77"/>
                <a:gd name="T2" fmla="*/ 33 w 77"/>
                <a:gd name="T3" fmla="*/ 9 h 77"/>
                <a:gd name="T4" fmla="*/ 21 w 77"/>
                <a:gd name="T5" fmla="*/ 14 h 77"/>
                <a:gd name="T6" fmla="*/ 17 w 77"/>
                <a:gd name="T7" fmla="*/ 18 h 77"/>
                <a:gd name="T8" fmla="*/ 11 w 77"/>
                <a:gd name="T9" fmla="*/ 28 h 77"/>
                <a:gd name="T10" fmla="*/ 9 w 77"/>
                <a:gd name="T11" fmla="*/ 34 h 77"/>
                <a:gd name="T12" fmla="*/ 10 w 77"/>
                <a:gd name="T13" fmla="*/ 47 h 77"/>
                <a:gd name="T14" fmla="*/ 14 w 77"/>
                <a:gd name="T15" fmla="*/ 56 h 77"/>
                <a:gd name="T16" fmla="*/ 23 w 77"/>
                <a:gd name="T17" fmla="*/ 65 h 77"/>
                <a:gd name="T18" fmla="*/ 35 w 77"/>
                <a:gd name="T19" fmla="*/ 69 h 77"/>
                <a:gd name="T20" fmla="*/ 41 w 77"/>
                <a:gd name="T21" fmla="*/ 69 h 77"/>
                <a:gd name="T22" fmla="*/ 52 w 77"/>
                <a:gd name="T23" fmla="*/ 66 h 77"/>
                <a:gd name="T24" fmla="*/ 58 w 77"/>
                <a:gd name="T25" fmla="*/ 63 h 77"/>
                <a:gd name="T26" fmla="*/ 66 w 77"/>
                <a:gd name="T27" fmla="*/ 55 h 77"/>
                <a:gd name="T28" fmla="*/ 75 w 77"/>
                <a:gd name="T29" fmla="*/ 55 h 77"/>
                <a:gd name="T30" fmla="*/ 77 w 77"/>
                <a:gd name="T31" fmla="*/ 48 h 77"/>
                <a:gd name="T32" fmla="*/ 73 w 77"/>
                <a:gd name="T33" fmla="*/ 56 h 77"/>
                <a:gd name="T34" fmla="*/ 66 w 77"/>
                <a:gd name="T35" fmla="*/ 68 h 77"/>
                <a:gd name="T36" fmla="*/ 62 w 77"/>
                <a:gd name="T37" fmla="*/ 70 h 77"/>
                <a:gd name="T38" fmla="*/ 49 w 77"/>
                <a:gd name="T39" fmla="*/ 76 h 77"/>
                <a:gd name="T40" fmla="*/ 34 w 77"/>
                <a:gd name="T41" fmla="*/ 77 h 77"/>
                <a:gd name="T42" fmla="*/ 25 w 77"/>
                <a:gd name="T43" fmla="*/ 75 h 77"/>
                <a:gd name="T44" fmla="*/ 13 w 77"/>
                <a:gd name="T45" fmla="*/ 68 h 77"/>
                <a:gd name="T46" fmla="*/ 9 w 77"/>
                <a:gd name="T47" fmla="*/ 62 h 77"/>
                <a:gd name="T48" fmla="*/ 2 w 77"/>
                <a:gd name="T49" fmla="*/ 48 h 77"/>
                <a:gd name="T50" fmla="*/ 2 w 77"/>
                <a:gd name="T51" fmla="*/ 33 h 77"/>
                <a:gd name="T52" fmla="*/ 3 w 77"/>
                <a:gd name="T53" fmla="*/ 25 h 77"/>
                <a:gd name="T54" fmla="*/ 11 w 77"/>
                <a:gd name="T55" fmla="*/ 13 h 77"/>
                <a:gd name="T56" fmla="*/ 23 w 77"/>
                <a:gd name="T57" fmla="*/ 3 h 77"/>
                <a:gd name="T58" fmla="*/ 38 w 77"/>
                <a:gd name="T59" fmla="*/ 0 h 77"/>
                <a:gd name="T60" fmla="*/ 45 w 77"/>
                <a:gd name="T61" fmla="*/ 0 h 77"/>
                <a:gd name="T62" fmla="*/ 61 w 77"/>
                <a:gd name="T63" fmla="*/ 6 h 77"/>
                <a:gd name="T64" fmla="*/ 70 w 77"/>
                <a:gd name="T65" fmla="*/ 16 h 77"/>
                <a:gd name="T66" fmla="*/ 73 w 77"/>
                <a:gd name="T67" fmla="*/ 20 h 77"/>
                <a:gd name="T68" fmla="*/ 65 w 77"/>
                <a:gd name="T69" fmla="*/ 21 h 77"/>
                <a:gd name="T70" fmla="*/ 61 w 77"/>
                <a:gd name="T71" fmla="*/ 16 h 77"/>
                <a:gd name="T72" fmla="*/ 51 w 77"/>
                <a:gd name="T73" fmla="*/ 10 h 77"/>
                <a:gd name="T74" fmla="*/ 44 w 77"/>
                <a:gd name="T75" fmla="*/ 9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7"/>
                <a:gd name="T116" fmla="*/ 77 w 7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7">
                  <a:moveTo>
                    <a:pt x="44" y="9"/>
                  </a:move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7"/>
                  </a:lnTo>
                  <a:lnTo>
                    <a:pt x="11" y="52"/>
                  </a:lnTo>
                  <a:lnTo>
                    <a:pt x="14" y="56"/>
                  </a:lnTo>
                  <a:lnTo>
                    <a:pt x="18" y="61"/>
                  </a:lnTo>
                  <a:lnTo>
                    <a:pt x="23" y="65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5" y="55"/>
                  </a:lnTo>
                  <a:lnTo>
                    <a:pt x="73" y="48"/>
                  </a:lnTo>
                  <a:lnTo>
                    <a:pt x="77" y="48"/>
                  </a:lnTo>
                  <a:lnTo>
                    <a:pt x="73" y="56"/>
                  </a:lnTo>
                  <a:lnTo>
                    <a:pt x="70" y="63"/>
                  </a:lnTo>
                  <a:lnTo>
                    <a:pt x="66" y="68"/>
                  </a:lnTo>
                  <a:lnTo>
                    <a:pt x="62" y="70"/>
                  </a:lnTo>
                  <a:lnTo>
                    <a:pt x="56" y="75"/>
                  </a:lnTo>
                  <a:lnTo>
                    <a:pt x="49" y="76"/>
                  </a:lnTo>
                  <a:lnTo>
                    <a:pt x="41" y="77"/>
                  </a:lnTo>
                  <a:lnTo>
                    <a:pt x="34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8"/>
                  </a:lnTo>
                  <a:lnTo>
                    <a:pt x="9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1" y="16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7" name="Freeform 614"/>
            <p:cNvSpPr>
              <a:spLocks/>
            </p:cNvSpPr>
            <p:nvPr/>
          </p:nvSpPr>
          <p:spPr bwMode="auto">
            <a:xfrm>
              <a:off x="4371" y="212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7 h 10"/>
                <a:gd name="T4" fmla="*/ 5 w 8"/>
                <a:gd name="T5" fmla="*/ 8 h 10"/>
                <a:gd name="T6" fmla="*/ 2 w 8"/>
                <a:gd name="T7" fmla="*/ 10 h 10"/>
                <a:gd name="T8" fmla="*/ 2 w 8"/>
                <a:gd name="T9" fmla="*/ 10 h 10"/>
                <a:gd name="T10" fmla="*/ 0 w 8"/>
                <a:gd name="T11" fmla="*/ 7 h 10"/>
                <a:gd name="T12" fmla="*/ 0 w 8"/>
                <a:gd name="T13" fmla="*/ 4 h 10"/>
                <a:gd name="T14" fmla="*/ 0 w 8"/>
                <a:gd name="T15" fmla="*/ 4 h 10"/>
                <a:gd name="T16" fmla="*/ 1 w 8"/>
                <a:gd name="T17" fmla="*/ 1 h 10"/>
                <a:gd name="T18" fmla="*/ 5 w 8"/>
                <a:gd name="T19" fmla="*/ 0 h 10"/>
                <a:gd name="T20" fmla="*/ 5 w 8"/>
                <a:gd name="T21" fmla="*/ 0 h 10"/>
                <a:gd name="T22" fmla="*/ 8 w 8"/>
                <a:gd name="T23" fmla="*/ 2 h 10"/>
                <a:gd name="T24" fmla="*/ 8 w 8"/>
                <a:gd name="T25" fmla="*/ 7 h 10"/>
                <a:gd name="T26" fmla="*/ 8 w 8"/>
                <a:gd name="T27" fmla="*/ 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0"/>
                <a:gd name="T44" fmla="*/ 8 w 8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88" name="Freeform 615"/>
            <p:cNvSpPr>
              <a:spLocks/>
            </p:cNvSpPr>
            <p:nvPr/>
          </p:nvSpPr>
          <p:spPr bwMode="auto">
            <a:xfrm>
              <a:off x="4382" y="2128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5 h 8"/>
                <a:gd name="T4" fmla="*/ 7 w 8"/>
                <a:gd name="T5" fmla="*/ 8 h 8"/>
                <a:gd name="T6" fmla="*/ 3 w 8"/>
                <a:gd name="T7" fmla="*/ 8 h 8"/>
                <a:gd name="T8" fmla="*/ 3 w 8"/>
                <a:gd name="T9" fmla="*/ 8 h 8"/>
                <a:gd name="T10" fmla="*/ 0 w 8"/>
                <a:gd name="T11" fmla="*/ 5 h 8"/>
                <a:gd name="T12" fmla="*/ 0 w 8"/>
                <a:gd name="T13" fmla="*/ 3 h 8"/>
                <a:gd name="T14" fmla="*/ 0 w 8"/>
                <a:gd name="T15" fmla="*/ 3 h 8"/>
                <a:gd name="T16" fmla="*/ 3 w 8"/>
                <a:gd name="T17" fmla="*/ 0 h 8"/>
                <a:gd name="T18" fmla="*/ 5 w 8"/>
                <a:gd name="T19" fmla="*/ 0 h 8"/>
                <a:gd name="T20" fmla="*/ 5 w 8"/>
                <a:gd name="T21" fmla="*/ 0 h 8"/>
                <a:gd name="T22" fmla="*/ 8 w 8"/>
                <a:gd name="T23" fmla="*/ 1 h 8"/>
                <a:gd name="T24" fmla="*/ 8 w 8"/>
                <a:gd name="T25" fmla="*/ 5 h 8"/>
                <a:gd name="T26" fmla="*/ 8 w 8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8" y="5"/>
                  </a:moveTo>
                  <a:lnTo>
                    <a:pt x="8" y="5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6" name="TextBox 617"/>
          <p:cNvSpPr txBox="1">
            <a:spLocks noChangeArrowheads="1"/>
          </p:cNvSpPr>
          <p:nvPr/>
        </p:nvSpPr>
        <p:spPr bwMode="auto">
          <a:xfrm>
            <a:off x="193675" y="-14288"/>
            <a:ext cx="2330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Your Page Name – Internet Web Browser</a:t>
            </a:r>
          </a:p>
        </p:txBody>
      </p:sp>
      <p:sp>
        <p:nvSpPr>
          <p:cNvPr id="3077" name="TextBox 618"/>
          <p:cNvSpPr txBox="1">
            <a:spLocks noChangeArrowheads="1"/>
          </p:cNvSpPr>
          <p:nvPr/>
        </p:nvSpPr>
        <p:spPr bwMode="auto">
          <a:xfrm>
            <a:off x="971550" y="230188"/>
            <a:ext cx="18069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/>
              <a:t>http://www.bumiaksara.co.id /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78" name="TextBox 619"/>
          <p:cNvSpPr txBox="1">
            <a:spLocks noChangeArrowheads="1"/>
          </p:cNvSpPr>
          <p:nvPr/>
        </p:nvSpPr>
        <p:spPr bwMode="auto">
          <a:xfrm>
            <a:off x="346075" y="496888"/>
            <a:ext cx="985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Your Tab Name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3079" name="TextBox 620"/>
          <p:cNvSpPr txBox="1">
            <a:spLocks noChangeArrowheads="1"/>
          </p:cNvSpPr>
          <p:nvPr/>
        </p:nvSpPr>
        <p:spPr bwMode="auto">
          <a:xfrm>
            <a:off x="6948488" y="230188"/>
            <a:ext cx="8874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i="1"/>
              <a:t>Giggle Search</a:t>
            </a:r>
            <a:endParaRPr lang="en-GB" sz="1000" i="1">
              <a:solidFill>
                <a:schemeClr val="bg1"/>
              </a:solidFill>
            </a:endParaRPr>
          </a:p>
        </p:txBody>
      </p:sp>
      <p:pic>
        <p:nvPicPr>
          <p:cNvPr id="3080" name="Picture 6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88" y="6605588"/>
            <a:ext cx="9164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94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338" y="2270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94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3850" y="2286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>
                <a:solidFill>
                  <a:srgbClr val="0000FF"/>
                </a:solidFill>
              </a:rPr>
              <a:t>SALAM SOSIOLOGI !</a:t>
            </a: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5715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383</Words>
  <Application>Microsoft Office PowerPoint</Application>
  <PresentationFormat>On-screen Show (4:3)</PresentationFormat>
  <Paragraphs>80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Hal Praktis untuk Mengembangkan Kepribadian Multikultural</vt:lpstr>
      <vt:lpstr>Hal Praktis untuk Mengembangkan Kepribadian Multikultural</vt:lpstr>
      <vt:lpstr>Sikap dan Perilaku Multikultural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 PowerPoint Presentation</dc:title>
  <dc:creator>Windows User</dc:creator>
  <cp:lastModifiedBy>D3P0K</cp:lastModifiedBy>
  <cp:revision>46</cp:revision>
  <dcterms:created xsi:type="dcterms:W3CDTF">2011-04-06T17:35:40Z</dcterms:created>
  <dcterms:modified xsi:type="dcterms:W3CDTF">2014-05-23T01:48:02Z</dcterms:modified>
</cp:coreProperties>
</file>