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73" r:id="rId3"/>
    <p:sldId id="274" r:id="rId4"/>
    <p:sldId id="275" r:id="rId5"/>
    <p:sldId id="276" r:id="rId6"/>
    <p:sldId id="277" r:id="rId7"/>
    <p:sldId id="269" r:id="rId8"/>
    <p:sldId id="270"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8A5C09-7CDA-4053-989F-407AEE5999BE}" type="datetimeFigureOut">
              <a:rPr lang="en-GB"/>
              <a:pPr>
                <a:defRPr/>
              </a:pPr>
              <a:t>21/05/2014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3A8EE5-6C61-4964-AFFE-417BDDAF4A8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869CB8B-2A3D-4735-AFCB-D267C4F85CD3}"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7D092B-99A0-40A7-99D1-FF498BA96C3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D77EBC6-8F02-487D-9047-C9CC67A309BA}"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E62DCA-CAA2-43EE-AC5E-D209FEEB58B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981C87-DEAA-4DE5-AA9B-82686C6574C9}"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EBF601-05C7-4A58-A4B6-FD13C343FC8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5DD5448-69E0-4EB6-ADA2-C1FD5C917DD8}"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E1015E-9A76-404C-BE8B-B050D37B3CF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398BC6-CDBE-41D9-90A0-DC4C3D4E6A72}"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1F9C27-799B-426D-94D2-AC11E180207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41535CD-710B-44C0-A957-4C682FD672BA}"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9AA4C1F-F10F-4F6E-A414-8A9A6C56D99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3A67DD0-E18B-42C8-84CD-D27FE2DA31D6}" type="datetimeFigureOut">
              <a:rPr lang="en-GB"/>
              <a:pPr>
                <a:defRPr/>
              </a:pPr>
              <a:t>21/05/2014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8536731-A8A5-4FDF-9DE3-C7371E0C73C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E51BB3-51FD-4174-A36B-A68F3E6A92F5}" type="datetimeFigureOut">
              <a:rPr lang="en-GB"/>
              <a:pPr>
                <a:defRPr/>
              </a:pPr>
              <a:t>21/05/2014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A6C5BAE-79E0-47E8-8B2D-58032FF4B76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950DD-B940-408D-B41D-FF760006AD4F}" type="datetimeFigureOut">
              <a:rPr lang="en-GB"/>
              <a:pPr>
                <a:defRPr/>
              </a:pPr>
              <a:t>21/05/2014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6D3106E-2DA4-4762-85A1-0A16438B773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1F6BA2-B26F-444E-866A-DDADD9CFBC8E}"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5C1698-B4EB-4C11-94C9-A418696145E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6B00F-30CC-4264-90D3-F1647D47EE1E}"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6F3AB4C-0419-473A-8FD0-DFDF2AA2FF6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45B091-BE81-4EB9-B237-02F72DA07885}" type="datetimeFigureOut">
              <a:rPr lang="en-GB"/>
              <a:pPr>
                <a:defRPr/>
              </a:pPr>
              <a:t>21/05/2014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B42010-06D9-4544-B173-65D2C601C4E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620"/>
          <p:cNvGrpSpPr>
            <a:grpSpLocks noChangeAspect="1"/>
          </p:cNvGrpSpPr>
          <p:nvPr/>
        </p:nvGrpSpPr>
        <p:grpSpPr bwMode="auto">
          <a:xfrm>
            <a:off x="8964613" y="-26988"/>
            <a:ext cx="155575" cy="6858001"/>
            <a:chOff x="2831" y="0"/>
            <a:chExt cx="98" cy="4320"/>
          </a:xfrm>
        </p:grpSpPr>
        <p:sp>
          <p:nvSpPr>
            <p:cNvPr id="2567"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id-ID"/>
            </a:p>
          </p:txBody>
        </p:sp>
        <p:pic>
          <p:nvPicPr>
            <p:cNvPr id="2568"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2569"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2570"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2051" name="Group 112"/>
          <p:cNvGrpSpPr>
            <a:grpSpLocks noChangeAspect="1"/>
          </p:cNvGrpSpPr>
          <p:nvPr/>
        </p:nvGrpSpPr>
        <p:grpSpPr bwMode="auto">
          <a:xfrm>
            <a:off x="0" y="-6350"/>
            <a:ext cx="9144000" cy="771525"/>
            <a:chOff x="0" y="1917"/>
            <a:chExt cx="5760" cy="486"/>
          </a:xfrm>
        </p:grpSpPr>
        <p:sp>
          <p:nvSpPr>
            <p:cNvPr id="2063"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id-ID"/>
            </a:p>
          </p:txBody>
        </p:sp>
        <p:grpSp>
          <p:nvGrpSpPr>
            <p:cNvPr id="2064" name="Group 313"/>
            <p:cNvGrpSpPr>
              <a:grpSpLocks/>
            </p:cNvGrpSpPr>
            <p:nvPr/>
          </p:nvGrpSpPr>
          <p:grpSpPr bwMode="auto">
            <a:xfrm>
              <a:off x="-1" y="1920"/>
              <a:ext cx="5761" cy="483"/>
              <a:chOff x="-1" y="1920"/>
              <a:chExt cx="5761" cy="483"/>
            </a:xfrm>
          </p:grpSpPr>
          <p:sp>
            <p:nvSpPr>
              <p:cNvPr id="2367"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2368"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2369"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2370"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2371"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2372"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2373"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2374"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2375"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2376"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2377"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2378"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2379"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2380"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2381"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2382"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2383"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2384"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2385"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2386"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2387"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2388"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2389"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2390"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2391"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2392"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2393"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2394"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2395"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2396"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2397"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2398"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2399"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2400"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2401"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2402"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2403"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2404"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2405"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2406"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2407"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2408"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2409"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2410"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2411"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2412"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2413"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2414"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2415"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2416"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2417"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2418"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2419"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2420"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2421"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2422"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2423"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2424"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2425"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2426"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2427"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2428"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2429"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2430"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2431"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2432"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2433"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2434"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2435"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2436"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2437"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2438"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2439"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2440"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2441"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2442"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2443"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2444"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2445"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2446"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2447"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2448"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2449"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2450"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2451"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2452"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2453"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2454"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2455"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2456"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2457"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2458"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2459"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2460"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2461"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2462"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2463"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2464"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2465"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2466"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2467"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2468"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2469"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2470"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2471"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2472"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2473"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2474"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2475"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2476"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77"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2478"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2479"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2480"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2481"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2482"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2483"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2484"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2485"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486"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87"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2488"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2489"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2490"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2491"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2492"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2493"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2494"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2495"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2496"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2497"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2498"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2499"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2500"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2501"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2502"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2503"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2504"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2505"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2506"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2507"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2508"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2509"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2510"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2511"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2512"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2513"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2514"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2515"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2516"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2517"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2518"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2519"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2520"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2521"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2522"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2523"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2524"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2525"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2526"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2527"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2528"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2529"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2530"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2531"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532"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2533"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2534"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2535"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2536"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2537"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2538"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2539"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2540"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2541"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2542"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2543"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2544"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2545"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2546"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2547"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2548"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2549"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2550"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2551"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2552"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2553"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2554"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2555"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2556"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2557"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2558"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2559"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2560"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2561"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2562"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2563"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564"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5"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6"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2065" name="Group 514"/>
            <p:cNvGrpSpPr>
              <a:grpSpLocks/>
            </p:cNvGrpSpPr>
            <p:nvPr/>
          </p:nvGrpSpPr>
          <p:grpSpPr bwMode="auto">
            <a:xfrm>
              <a:off x="1871" y="2256"/>
              <a:ext cx="3889" cy="147"/>
              <a:chOff x="1871" y="2256"/>
              <a:chExt cx="3889" cy="147"/>
            </a:xfrm>
          </p:grpSpPr>
          <p:sp>
            <p:nvSpPr>
              <p:cNvPr id="2167"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8"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9"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2170"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2171"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2172"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2173"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2174"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75"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2176"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2177"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2178"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179"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180"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2181"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82"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2183"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2184"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2185"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86"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87"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2188"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89"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0"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91"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192"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2193"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2194"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195"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2196"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7"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98"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2199"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2200"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2201"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2202"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2203"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04"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05"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06"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207"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2208"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2209"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0"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2211"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2"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13"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214"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15"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16"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2217"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2218"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2219"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220"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2221"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2222"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2223"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2224"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5"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6"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27"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2228"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229"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2230"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2231"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2232"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2233"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2234"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2235"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2236"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2237"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2238"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39"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2240"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41"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2242"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2243"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2244"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2245"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6"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2247"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48"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9"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50"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1"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2252"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253"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2254"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2255"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2256"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7"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2258"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2259"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2260"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61"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262"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2263"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264"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2265"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66"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2267"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2268"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69"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2270"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2271"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72"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2273"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2274"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275"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76"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2277"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2278"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2279"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2280"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2281"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2282"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83"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2284"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285"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86"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287"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8"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9"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2290"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2291"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2292"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2293"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2294"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2295"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2296"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2297"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2298"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2299"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300"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2301"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2302"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303"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2304"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305"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2306"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2307"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308"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2309"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310"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2311"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312"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2313"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14"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315"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2316"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2317"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2318"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19"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20"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2321"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2322"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23"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324"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2325"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6"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2327"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2328"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9"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2330"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2331"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2332"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333"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2334"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5"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6"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2337"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2338"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2339"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2340"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2341"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2342"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43"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2344"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45"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2346"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2347"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348"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49"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350"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2351"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2352"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2353"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2354"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2355"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2356"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2357"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2358"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2359"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2360"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2361"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2362"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363"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2364"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2365"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2366"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2066"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2067"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68"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2069"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70"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2071"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2072"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2073"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2074"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075"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2076"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2077"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2078"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2079"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2080"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2081"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2082"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2083"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2084"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2085"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2086"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2087"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088"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2089"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2090"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2091"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2092"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2093"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2094"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2095"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2096"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2097"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2098"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2099"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2100"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2101"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2102"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2103"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2104"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2105"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2106"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2107"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2108"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2109"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2110"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2111"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2112"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2113"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2114"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2115"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2116"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2117"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2118"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2119"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2120"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2121"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2122"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2123"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2124"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2125"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2126"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2127"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2128"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2129"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2130"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2131"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2132"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2133"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2134"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2135"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2136"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2137"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2138"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2139"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2140"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2141"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2142"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2143"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2144"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2145"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2146"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2147"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2148"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2149"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2150"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2151"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2152"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2153"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2154"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2155"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2156"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2157"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2158"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2159"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2160"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2161"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2162"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2163"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2164"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2165"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2166"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2052"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2053"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err="1"/>
              <a:t>http://</a:t>
            </a:r>
            <a:r>
              <a:rPr lang="en-GB" sz="1000" dirty="0" err="1" smtClean="0"/>
              <a:t>www</a:t>
            </a:r>
            <a:r>
              <a:rPr lang="en-GB" sz="1000" dirty="0" smtClean="0"/>
              <a:t>.</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2054"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2055"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2056"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2057"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2058"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959" name="Rectangle 3958"/>
          <p:cNvSpPr/>
          <p:nvPr/>
        </p:nvSpPr>
        <p:spPr>
          <a:xfrm>
            <a:off x="1449388" y="4427546"/>
            <a:ext cx="6276975" cy="287338"/>
          </a:xfrm>
          <a:prstGeom prst="rect">
            <a:avLst/>
          </a:prstGeom>
          <a:noFill/>
          <a:ln w="12700">
            <a:solidFill>
              <a:schemeClr val="bg1">
                <a:lumMod val="65000"/>
              </a:schemeClr>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9" name="Rectangle 638"/>
          <p:cNvSpPr/>
          <p:nvPr/>
        </p:nvSpPr>
        <p:spPr>
          <a:xfrm>
            <a:off x="3849688" y="5143512"/>
            <a:ext cx="1444625" cy="287337"/>
          </a:xfrm>
          <a:prstGeom prst="rect">
            <a:avLst/>
          </a:prstGeom>
          <a:solidFill>
            <a:schemeClr val="bg1">
              <a:lumMod val="85000"/>
            </a:schemeClr>
          </a:solidFill>
          <a:ln w="12700">
            <a:solidFill>
              <a:schemeClr val="bg1">
                <a:lumMod val="65000"/>
              </a:schemeClr>
            </a:soli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lumMod val="85000"/>
                    <a:lumOff val="15000"/>
                  </a:schemeClr>
                </a:solidFill>
              </a:rPr>
              <a:t>Search</a:t>
            </a:r>
          </a:p>
        </p:txBody>
      </p:sp>
      <p:sp>
        <p:nvSpPr>
          <p:cNvPr id="2061" name="TextBox 3959"/>
          <p:cNvSpPr txBox="1">
            <a:spLocks noChangeArrowheads="1"/>
          </p:cNvSpPr>
          <p:nvPr/>
        </p:nvSpPr>
        <p:spPr bwMode="auto">
          <a:xfrm>
            <a:off x="1500166" y="4416990"/>
            <a:ext cx="1772986" cy="369332"/>
          </a:xfrm>
          <a:prstGeom prst="rect">
            <a:avLst/>
          </a:prstGeom>
          <a:noFill/>
          <a:ln w="9525">
            <a:noFill/>
            <a:miter lim="800000"/>
            <a:headEnd/>
            <a:tailEnd/>
          </a:ln>
        </p:spPr>
        <p:txBody>
          <a:bodyPr wrap="none">
            <a:spAutoFit/>
          </a:bodyPr>
          <a:lstStyle/>
          <a:p>
            <a:r>
              <a:rPr lang="id-ID" dirty="0" smtClean="0"/>
              <a:t>SOSIOLOGI XI IPS</a:t>
            </a:r>
            <a:endParaRPr lang="en-GB" dirty="0"/>
          </a:p>
        </p:txBody>
      </p:sp>
      <p:sp>
        <p:nvSpPr>
          <p:cNvPr id="524" name="TextBox 523"/>
          <p:cNvSpPr txBox="1"/>
          <p:nvPr/>
        </p:nvSpPr>
        <p:spPr>
          <a:xfrm>
            <a:off x="1179996" y="2649676"/>
            <a:ext cx="5749458" cy="707886"/>
          </a:xfrm>
          <a:prstGeom prst="rect">
            <a:avLst/>
          </a:prstGeom>
          <a:noFill/>
        </p:spPr>
        <p:txBody>
          <a:bodyPr wrap="none">
            <a:spAutoFit/>
          </a:bodyPr>
          <a:lstStyle/>
          <a:p>
            <a:pPr algn="ctr" fontAlgn="auto">
              <a:spcBef>
                <a:spcPts val="0"/>
              </a:spcBef>
              <a:spcAft>
                <a:spcPts val="0"/>
              </a:spcAft>
              <a:defRPr/>
            </a:pPr>
            <a:r>
              <a:rPr lang="en-US" sz="4000" dirty="0" smtClean="0">
                <a:solidFill>
                  <a:srgbClr val="FF0000"/>
                </a:solidFill>
              </a:rPr>
              <a:t>   </a:t>
            </a:r>
            <a:r>
              <a:rPr lang="en-US" sz="4000" dirty="0" err="1" smtClean="0">
                <a:solidFill>
                  <a:srgbClr val="FF0000"/>
                </a:solidFill>
              </a:rPr>
              <a:t>Pendidikan</a:t>
            </a:r>
            <a:r>
              <a:rPr lang="en-US" sz="4000" dirty="0" smtClean="0">
                <a:solidFill>
                  <a:srgbClr val="FF0000"/>
                </a:solidFill>
              </a:rPr>
              <a:t> </a:t>
            </a:r>
            <a:r>
              <a:rPr lang="en-US" sz="4000" dirty="0" err="1" smtClean="0">
                <a:solidFill>
                  <a:schemeClr val="tx2">
                    <a:lumMod val="60000"/>
                    <a:lumOff val="40000"/>
                  </a:schemeClr>
                </a:solidFill>
              </a:rPr>
              <a:t>Multikultural</a:t>
            </a:r>
            <a:r>
              <a:rPr lang="en-US" sz="4000" dirty="0" smtClean="0">
                <a:solidFill>
                  <a:schemeClr val="tx2">
                    <a:lumMod val="60000"/>
                    <a:lumOff val="40000"/>
                  </a:schemeClr>
                </a:solidFill>
              </a:rPr>
              <a:t> </a:t>
            </a:r>
            <a:endParaRPr lang="en-US" sz="4000" dirty="0" smtClean="0">
              <a:solidFill>
                <a:schemeClr val="tx2">
                  <a:lumMod val="60000"/>
                  <a:lumOff val="40000"/>
                </a:schemeClr>
              </a:solidFill>
            </a:endParaRPr>
          </a:p>
        </p:txBody>
      </p:sp>
      <p:pic>
        <p:nvPicPr>
          <p:cNvPr id="523" name="Picture 1"/>
          <p:cNvPicPr>
            <a:picLocks noChangeAspect="1" noChangeArrowheads="1"/>
          </p:cNvPicPr>
          <p:nvPr/>
        </p:nvPicPr>
        <p:blipFill>
          <a:blip r:embed="rId21"/>
          <a:srcRect/>
          <a:stretch>
            <a:fillRect/>
          </a:stretch>
        </p:blipFill>
        <p:spPr bwMode="auto">
          <a:xfrm>
            <a:off x="214282" y="861982"/>
            <a:ext cx="1500198" cy="1533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sz="4000" dirty="0" err="1" smtClean="0">
                <a:solidFill>
                  <a:srgbClr val="FF0000"/>
                </a:solidFill>
              </a:rPr>
              <a:t>Pengertian</a:t>
            </a:r>
            <a:r>
              <a:rPr lang="en-GB" sz="4000" dirty="0" smtClean="0">
                <a:solidFill>
                  <a:srgbClr val="FF0000"/>
                </a:solidFill>
              </a:rPr>
              <a:t> </a:t>
            </a:r>
            <a:r>
              <a:rPr lang="en-GB" sz="4000" dirty="0" err="1" smtClean="0">
                <a:solidFill>
                  <a:srgbClr val="FF0000"/>
                </a:solidFill>
              </a:rPr>
              <a:t>Pendidikan</a:t>
            </a:r>
            <a:r>
              <a:rPr lang="en-GB" sz="4000" dirty="0" smtClean="0">
                <a:solidFill>
                  <a:srgbClr val="FF0000"/>
                </a:solidFill>
              </a:rPr>
              <a:t> </a:t>
            </a:r>
            <a:r>
              <a:rPr lang="en-GB" sz="4000" dirty="0" err="1" smtClean="0">
                <a:solidFill>
                  <a:srgbClr val="FF0000"/>
                </a:solidFill>
              </a:rPr>
              <a:t>Multikultural</a:t>
            </a:r>
            <a:endParaRPr lang="en-GB" sz="4000" dirty="0" smtClean="0">
              <a:solidFill>
                <a:srgbClr val="FF0000"/>
              </a:solidFill>
            </a:endParaRPr>
          </a:p>
        </p:txBody>
      </p:sp>
      <p:sp>
        <p:nvSpPr>
          <p:cNvPr id="525" name="Rectangle 3"/>
          <p:cNvSpPr>
            <a:spLocks noGrp="1" noChangeArrowheads="1"/>
          </p:cNvSpPr>
          <p:nvPr>
            <p:ph idx="1"/>
          </p:nvPr>
        </p:nvSpPr>
        <p:spPr>
          <a:xfrm>
            <a:off x="457200" y="1928802"/>
            <a:ext cx="8229600" cy="4714908"/>
          </a:xfrm>
        </p:spPr>
        <p:txBody>
          <a:bodyPr rtlCol="0">
            <a:normAutofit fontScale="77500" lnSpcReduction="20000"/>
          </a:bodyPr>
          <a:lstStyle/>
          <a:p>
            <a:pPr lvl="0" algn="just"/>
            <a:r>
              <a:rPr lang="id-ID" i="1" dirty="0" smtClean="0">
                <a:solidFill>
                  <a:srgbClr val="0000FF"/>
                </a:solidFill>
              </a:rPr>
              <a:t>Andersen dan Cusher</a:t>
            </a:r>
            <a:endParaRPr lang="en-US" dirty="0" smtClean="0">
              <a:solidFill>
                <a:srgbClr val="0000FF"/>
              </a:solidFill>
            </a:endParaRPr>
          </a:p>
          <a:p>
            <a:pPr algn="just">
              <a:buNone/>
            </a:pPr>
            <a:r>
              <a:rPr lang="en-US" dirty="0" smtClean="0"/>
              <a:t>	</a:t>
            </a:r>
            <a:r>
              <a:rPr lang="id-ID" dirty="0" smtClean="0"/>
              <a:t>Pendidikan </a:t>
            </a:r>
            <a:r>
              <a:rPr lang="id-ID" dirty="0" smtClean="0"/>
              <a:t>multikultural dapat diartikan sebagai pendidikan mengenai keragaman </a:t>
            </a:r>
            <a:r>
              <a:rPr lang="id-ID" dirty="0" smtClean="0"/>
              <a:t>kebudayaan.</a:t>
            </a:r>
            <a:endParaRPr lang="en-US" dirty="0" smtClean="0"/>
          </a:p>
          <a:p>
            <a:pPr lvl="0" algn="just"/>
            <a:r>
              <a:rPr lang="id-ID" i="1" dirty="0" smtClean="0">
                <a:solidFill>
                  <a:srgbClr val="0000FF"/>
                </a:solidFill>
              </a:rPr>
              <a:t>James Banks</a:t>
            </a:r>
            <a:endParaRPr lang="en-US" dirty="0" smtClean="0">
              <a:solidFill>
                <a:srgbClr val="0000FF"/>
              </a:solidFill>
            </a:endParaRPr>
          </a:p>
          <a:p>
            <a:pPr algn="just">
              <a:buNone/>
            </a:pPr>
            <a:r>
              <a:rPr lang="en-US" dirty="0" smtClean="0"/>
              <a:t>	</a:t>
            </a:r>
            <a:r>
              <a:rPr lang="id-ID" dirty="0" smtClean="0"/>
              <a:t>Pendidikan </a:t>
            </a:r>
            <a:r>
              <a:rPr lang="id-ID" dirty="0" smtClean="0"/>
              <a:t>multikultural merupakan pendidikan yang bermaksud menggali perbedaan dan keragaman sebagai anugerah Tuhan Yang Maha Esa, serta mengembangkan kemampuan untuk menyikapinya dengan penuh </a:t>
            </a:r>
            <a:r>
              <a:rPr lang="id-ID" dirty="0" smtClean="0"/>
              <a:t>toleransi.</a:t>
            </a:r>
            <a:endParaRPr lang="en-US" dirty="0" smtClean="0"/>
          </a:p>
          <a:p>
            <a:pPr lvl="0" algn="just"/>
            <a:r>
              <a:rPr lang="id-ID" i="1" dirty="0" smtClean="0">
                <a:solidFill>
                  <a:srgbClr val="0000FF"/>
                </a:solidFill>
              </a:rPr>
              <a:t>Muhaemin el Ma’hady</a:t>
            </a:r>
            <a:endParaRPr lang="en-US" dirty="0" smtClean="0">
              <a:solidFill>
                <a:srgbClr val="0000FF"/>
              </a:solidFill>
            </a:endParaRPr>
          </a:p>
          <a:p>
            <a:pPr algn="just">
              <a:buNone/>
            </a:pPr>
            <a:r>
              <a:rPr lang="en-US" dirty="0" smtClean="0"/>
              <a:t>	</a:t>
            </a:r>
            <a:r>
              <a:rPr lang="id-ID" dirty="0" smtClean="0"/>
              <a:t>Pendidikan </a:t>
            </a:r>
            <a:r>
              <a:rPr lang="id-ID" dirty="0" smtClean="0"/>
              <a:t>multikultural dapat didefinisikan sebagai pendidikan tentang keragaman kebudayaan dalam menanggapi perubahan demografis dan kultural lingkungan masyarakat tertentu atau bahkan dunia secara </a:t>
            </a:r>
            <a:r>
              <a:rPr lang="id-ID" dirty="0" smtClean="0"/>
              <a:t>keseluruhan.</a:t>
            </a:r>
            <a:endParaRPr lang="en-US" dirty="0" smtClean="0"/>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sz="4000" dirty="0" err="1" smtClean="0">
                <a:solidFill>
                  <a:srgbClr val="FF0000"/>
                </a:solidFill>
              </a:rPr>
              <a:t>Ciri</a:t>
            </a:r>
            <a:r>
              <a:rPr lang="en-GB" sz="4000" dirty="0" smtClean="0">
                <a:solidFill>
                  <a:srgbClr val="FF0000"/>
                </a:solidFill>
              </a:rPr>
              <a:t> </a:t>
            </a:r>
            <a:r>
              <a:rPr lang="en-GB" sz="4000" dirty="0" err="1" smtClean="0">
                <a:solidFill>
                  <a:srgbClr val="FF0000"/>
                </a:solidFill>
              </a:rPr>
              <a:t>Pendidikan</a:t>
            </a:r>
            <a:r>
              <a:rPr lang="en-GB" sz="4000" dirty="0" smtClean="0">
                <a:solidFill>
                  <a:srgbClr val="FF0000"/>
                </a:solidFill>
              </a:rPr>
              <a:t> </a:t>
            </a:r>
            <a:r>
              <a:rPr lang="en-GB" sz="4000" dirty="0" err="1" smtClean="0">
                <a:solidFill>
                  <a:srgbClr val="FF0000"/>
                </a:solidFill>
              </a:rPr>
              <a:t>Multikultural</a:t>
            </a:r>
            <a:endParaRPr lang="en-GB" sz="4000" dirty="0" smtClean="0">
              <a:solidFill>
                <a:srgbClr val="FF0000"/>
              </a:solidFill>
            </a:endParaRPr>
          </a:p>
        </p:txBody>
      </p:sp>
      <p:sp>
        <p:nvSpPr>
          <p:cNvPr id="525" name="Rectangle 3"/>
          <p:cNvSpPr>
            <a:spLocks noGrp="1" noChangeArrowheads="1"/>
          </p:cNvSpPr>
          <p:nvPr>
            <p:ph idx="1"/>
          </p:nvPr>
        </p:nvSpPr>
        <p:spPr>
          <a:xfrm>
            <a:off x="457200" y="1928802"/>
            <a:ext cx="8229600" cy="4572032"/>
          </a:xfrm>
        </p:spPr>
        <p:txBody>
          <a:bodyPr rtlCol="0">
            <a:normAutofit fontScale="70000" lnSpcReduction="20000"/>
          </a:bodyPr>
          <a:lstStyle/>
          <a:p>
            <a:pPr marL="514350" lvl="0" indent="-514350" algn="just">
              <a:buFont typeface="+mj-lt"/>
              <a:buAutoNum type="arabicPeriod"/>
            </a:pPr>
            <a:r>
              <a:rPr lang="id-ID" dirty="0" smtClean="0"/>
              <a:t>Bertujuan </a:t>
            </a:r>
            <a:r>
              <a:rPr lang="id-ID" dirty="0" smtClean="0"/>
              <a:t>membentuk manusia budaya dan menciptakan masyarakat berbudaya (beradab). </a:t>
            </a:r>
            <a:endParaRPr lang="en-US" dirty="0" smtClean="0"/>
          </a:p>
          <a:p>
            <a:pPr marL="514350" lvl="0" indent="-514350" algn="just">
              <a:buFont typeface="+mj-lt"/>
              <a:buAutoNum type="arabicPeriod"/>
            </a:pPr>
            <a:r>
              <a:rPr lang="id-ID" dirty="0" smtClean="0"/>
              <a:t>Materi yang diajarkan berupa nilai-nilai luhur kemanusiaan, nilai-nilai kebangsaan, pengenalan terhadap nilai-nilai beragam kelompok kultural (etnis, agama) yang ada, hak asasi manusia, serta penghapusan berbagai jenis prasangka demi membangun suatu kehidupan masyarakat yang adil dan tentram.</a:t>
            </a:r>
            <a:endParaRPr lang="en-US" dirty="0" smtClean="0"/>
          </a:p>
          <a:p>
            <a:pPr marL="514350" lvl="0" indent="-514350" algn="just">
              <a:buFont typeface="+mj-lt"/>
              <a:buAutoNum type="arabicPeriod"/>
            </a:pPr>
            <a:r>
              <a:rPr lang="id-ID" dirty="0" smtClean="0"/>
              <a:t>Metode pembelajaran bersifat demokratis, menghargai aspek-aspek perbedaan dan keberagaman budaya dalam masyarakat.</a:t>
            </a:r>
            <a:endParaRPr lang="en-US" dirty="0" smtClean="0"/>
          </a:p>
          <a:p>
            <a:pPr marL="514350" lvl="0" indent="-514350" algn="just">
              <a:buFont typeface="+mj-lt"/>
              <a:buAutoNum type="arabicPeriod"/>
            </a:pPr>
            <a:r>
              <a:rPr lang="id-ID" dirty="0" smtClean="0"/>
              <a:t>Evaluasinya dilakukan melalui penilaian terhadap tingkah laku peserta didik yang meliputi persepsi, apresiasi (penghargaan), dan tindakan terhadap budaya lainnya.</a:t>
            </a:r>
            <a:endParaRPr lang="en-US" dirty="0" smtClean="0"/>
          </a:p>
          <a:p>
            <a:pPr marL="514350" indent="-514350" algn="just">
              <a:buFont typeface="+mj-lt"/>
              <a:buAutoNum type="arabicPeriod"/>
            </a:pPr>
            <a:r>
              <a:rPr lang="id-ID" dirty="0" smtClean="0"/>
              <a:t>Penerapan pendidikan multikultural tidak harus dalam mata pelajaran tersendiri, melainkan dapat disisipkan muatannya pada mata pelajaran yang telah ada.</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sz="4000" dirty="0" err="1" smtClean="0">
                <a:solidFill>
                  <a:srgbClr val="FF0000"/>
                </a:solidFill>
              </a:rPr>
              <a:t>Pelaksanaan</a:t>
            </a:r>
            <a:r>
              <a:rPr lang="en-GB" sz="4000" dirty="0" smtClean="0">
                <a:solidFill>
                  <a:srgbClr val="FF0000"/>
                </a:solidFill>
              </a:rPr>
              <a:t> </a:t>
            </a:r>
            <a:r>
              <a:rPr lang="en-GB" sz="4000" dirty="0" err="1" smtClean="0">
                <a:solidFill>
                  <a:srgbClr val="FF0000"/>
                </a:solidFill>
              </a:rPr>
              <a:t>Pendidikan</a:t>
            </a:r>
            <a:r>
              <a:rPr lang="en-GB" sz="4000" dirty="0" smtClean="0">
                <a:solidFill>
                  <a:srgbClr val="FF0000"/>
                </a:solidFill>
              </a:rPr>
              <a:t> </a:t>
            </a:r>
            <a:r>
              <a:rPr lang="en-GB" sz="4000" dirty="0" err="1" smtClean="0">
                <a:solidFill>
                  <a:srgbClr val="FF0000"/>
                </a:solidFill>
              </a:rPr>
              <a:t>Multikultural</a:t>
            </a:r>
            <a:endParaRPr lang="en-GB" sz="4000" dirty="0" smtClean="0">
              <a:solidFill>
                <a:srgbClr val="FF0000"/>
              </a:solidFill>
            </a:endParaRPr>
          </a:p>
        </p:txBody>
      </p:sp>
      <p:sp>
        <p:nvSpPr>
          <p:cNvPr id="525" name="Rectangle 3"/>
          <p:cNvSpPr>
            <a:spLocks noGrp="1" noChangeArrowheads="1"/>
          </p:cNvSpPr>
          <p:nvPr>
            <p:ph idx="1"/>
          </p:nvPr>
        </p:nvSpPr>
        <p:spPr>
          <a:xfrm>
            <a:off x="457200" y="1928802"/>
            <a:ext cx="8229600" cy="4214842"/>
          </a:xfrm>
        </p:spPr>
        <p:txBody>
          <a:bodyPr rtlCol="0">
            <a:normAutofit fontScale="85000" lnSpcReduction="10000"/>
          </a:bodyPr>
          <a:lstStyle/>
          <a:p>
            <a:pPr marL="514350" lvl="0" indent="-514350" algn="just">
              <a:buFont typeface="+mj-lt"/>
              <a:buAutoNum type="alphaLcParenR"/>
            </a:pPr>
            <a:r>
              <a:rPr lang="id-ID" dirty="0" smtClean="0"/>
              <a:t>Membantu </a:t>
            </a:r>
            <a:r>
              <a:rPr lang="id-ID" dirty="0" smtClean="0"/>
              <a:t>peserta didik dalam kelas untuk saling memahami perbedaan latar belakang (suku, agama, jenis kelamin) satu sama lain. </a:t>
            </a:r>
            <a:endParaRPr lang="en-US" dirty="0" smtClean="0"/>
          </a:p>
          <a:p>
            <a:pPr marL="514350" lvl="0" indent="-514350" algn="just">
              <a:buFont typeface="+mj-lt"/>
              <a:buAutoNum type="alphaLcParenR"/>
            </a:pPr>
            <a:r>
              <a:rPr lang="id-ID" dirty="0" smtClean="0"/>
              <a:t>Membiasakan bersikap toleran dan saling menghargai dalam pergaulan di sekolah. </a:t>
            </a:r>
            <a:endParaRPr lang="en-US" dirty="0" smtClean="0"/>
          </a:p>
          <a:p>
            <a:pPr marL="514350" lvl="0" indent="-514350" algn="just">
              <a:buFont typeface="+mj-lt"/>
              <a:buAutoNum type="alphaLcParenR"/>
            </a:pPr>
            <a:r>
              <a:rPr lang="id-ID" dirty="0" smtClean="0"/>
              <a:t>Membangkitkan semangat kebangsaan peserta didik berdasarkan semboyan Bhinneka Tunggal Ika. </a:t>
            </a:r>
            <a:endParaRPr lang="en-US" dirty="0" smtClean="0"/>
          </a:p>
          <a:p>
            <a:pPr marL="514350" indent="-514350" algn="just">
              <a:buFont typeface="+mj-lt"/>
              <a:buAutoNum type="alphaLcParenR"/>
            </a:pPr>
            <a:r>
              <a:rPr lang="id-ID" dirty="0" smtClean="0"/>
              <a:t>Mengembangkan </a:t>
            </a:r>
            <a:r>
              <a:rPr lang="id-ID" dirty="0" smtClean="0"/>
              <a:t>perilaku etis.</a:t>
            </a:r>
            <a:endParaRPr lang="en-US" dirty="0" smtClean="0"/>
          </a:p>
          <a:p>
            <a:pPr marL="514350" indent="-514350" algn="just">
              <a:buFont typeface="+mj-lt"/>
              <a:buAutoNum type="alphaLcParenR"/>
            </a:pPr>
            <a:r>
              <a:rPr lang="id-ID" dirty="0" smtClean="0"/>
              <a:t>Menciptakan kesempatan yang sama bagi peserta didik untuk berprestasi.</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sz="4000" dirty="0" err="1" smtClean="0">
                <a:solidFill>
                  <a:srgbClr val="FF0000"/>
                </a:solidFill>
              </a:rPr>
              <a:t>Kompetensi</a:t>
            </a:r>
            <a:r>
              <a:rPr lang="en-GB" sz="4000" dirty="0" smtClean="0">
                <a:solidFill>
                  <a:srgbClr val="FF0000"/>
                </a:solidFill>
              </a:rPr>
              <a:t> Yang </a:t>
            </a:r>
            <a:r>
              <a:rPr lang="en-GB" sz="4000" dirty="0" err="1" smtClean="0">
                <a:solidFill>
                  <a:srgbClr val="FF0000"/>
                </a:solidFill>
              </a:rPr>
              <a:t>Harus</a:t>
            </a:r>
            <a:r>
              <a:rPr lang="en-GB" sz="4000" dirty="0" smtClean="0">
                <a:solidFill>
                  <a:srgbClr val="FF0000"/>
                </a:solidFill>
              </a:rPr>
              <a:t> </a:t>
            </a:r>
            <a:r>
              <a:rPr lang="en-GB" sz="4000" dirty="0" err="1" smtClean="0">
                <a:solidFill>
                  <a:srgbClr val="FF0000"/>
                </a:solidFill>
              </a:rPr>
              <a:t>Dimiliki</a:t>
            </a:r>
            <a:r>
              <a:rPr lang="en-GB" sz="4000" dirty="0" smtClean="0">
                <a:solidFill>
                  <a:srgbClr val="FF0000"/>
                </a:solidFill>
              </a:rPr>
              <a:t> Guru</a:t>
            </a:r>
            <a:endParaRPr lang="en-GB" sz="4000" dirty="0" smtClean="0">
              <a:solidFill>
                <a:srgbClr val="FF0000"/>
              </a:solidFill>
            </a:endParaRPr>
          </a:p>
        </p:txBody>
      </p:sp>
      <p:sp>
        <p:nvSpPr>
          <p:cNvPr id="525" name="Rectangle 3"/>
          <p:cNvSpPr>
            <a:spLocks noGrp="1" noChangeArrowheads="1"/>
          </p:cNvSpPr>
          <p:nvPr>
            <p:ph idx="1"/>
          </p:nvPr>
        </p:nvSpPr>
        <p:spPr>
          <a:xfrm>
            <a:off x="457200" y="2143116"/>
            <a:ext cx="8229600" cy="4214842"/>
          </a:xfrm>
        </p:spPr>
        <p:txBody>
          <a:bodyPr rtlCol="0">
            <a:normAutofit fontScale="77500" lnSpcReduction="20000"/>
          </a:bodyPr>
          <a:lstStyle/>
          <a:p>
            <a:pPr marL="514350" lvl="0" indent="-514350" algn="just">
              <a:buFont typeface="+mj-lt"/>
              <a:buAutoNum type="alphaLcParenR"/>
            </a:pPr>
            <a:r>
              <a:rPr lang="en-US" dirty="0" err="1" smtClean="0"/>
              <a:t>memiliki</a:t>
            </a:r>
            <a:r>
              <a:rPr lang="en-US" dirty="0" smtClean="0"/>
              <a:t> </a:t>
            </a:r>
            <a:r>
              <a:rPr lang="en-US" dirty="0" err="1" smtClean="0"/>
              <a:t>nilai</a:t>
            </a:r>
            <a:r>
              <a:rPr lang="en-US" dirty="0" smtClean="0"/>
              <a:t> </a:t>
            </a:r>
            <a:r>
              <a:rPr lang="en-US" dirty="0" err="1" smtClean="0"/>
              <a:t>dan</a:t>
            </a:r>
            <a:r>
              <a:rPr lang="en-US" dirty="0" smtClean="0"/>
              <a:t> </a:t>
            </a:r>
            <a:r>
              <a:rPr lang="en-US" dirty="0" err="1" smtClean="0"/>
              <a:t>hubungan</a:t>
            </a:r>
            <a:r>
              <a:rPr lang="en-US" dirty="0" smtClean="0"/>
              <a:t> </a:t>
            </a:r>
            <a:r>
              <a:rPr lang="en-US" dirty="0" err="1" smtClean="0"/>
              <a:t>sosial</a:t>
            </a:r>
            <a:r>
              <a:rPr lang="en-US" dirty="0" smtClean="0"/>
              <a:t> yang </a:t>
            </a:r>
            <a:r>
              <a:rPr lang="en-US" dirty="0" err="1" smtClean="0"/>
              <a:t>luas</a:t>
            </a:r>
            <a:r>
              <a:rPr lang="id-ID" dirty="0" smtClean="0"/>
              <a:t>;</a:t>
            </a:r>
            <a:endParaRPr lang="en-US" dirty="0" smtClean="0"/>
          </a:p>
          <a:p>
            <a:pPr marL="514350" lvl="0" indent="-514350" algn="just">
              <a:buFont typeface="+mj-lt"/>
              <a:buAutoNum type="alphaLcParenR"/>
            </a:pPr>
            <a:r>
              <a:rPr lang="en-US" dirty="0" err="1" smtClean="0"/>
              <a:t>terbuka</a:t>
            </a:r>
            <a:r>
              <a:rPr lang="en-US" dirty="0" smtClean="0"/>
              <a:t> </a:t>
            </a:r>
            <a:r>
              <a:rPr lang="en-US" dirty="0" err="1" smtClean="0"/>
              <a:t>dan</a:t>
            </a:r>
            <a:r>
              <a:rPr lang="en-US" dirty="0" smtClean="0"/>
              <a:t> </a:t>
            </a:r>
            <a:r>
              <a:rPr lang="en-US" dirty="0" err="1" smtClean="0"/>
              <a:t>fleksibel</a:t>
            </a:r>
            <a:r>
              <a:rPr lang="en-US" dirty="0" smtClean="0"/>
              <a:t> </a:t>
            </a:r>
            <a:r>
              <a:rPr lang="en-US" dirty="0" err="1" smtClean="0"/>
              <a:t>dalam</a:t>
            </a:r>
            <a:r>
              <a:rPr lang="en-US" dirty="0" smtClean="0"/>
              <a:t> </a:t>
            </a:r>
            <a:r>
              <a:rPr lang="en-US" dirty="0" err="1" smtClean="0"/>
              <a:t>mengelola</a:t>
            </a:r>
            <a:r>
              <a:rPr lang="en-US" dirty="0" smtClean="0"/>
              <a:t> </a:t>
            </a:r>
            <a:r>
              <a:rPr lang="en-US" dirty="0" err="1" smtClean="0"/>
              <a:t>ke</a:t>
            </a:r>
            <a:r>
              <a:rPr lang="id-ID" dirty="0" smtClean="0"/>
              <a:t>be</a:t>
            </a:r>
            <a:r>
              <a:rPr lang="en-US" dirty="0" err="1" smtClean="0"/>
              <a:t>ragaman</a:t>
            </a:r>
            <a:r>
              <a:rPr lang="en-US" dirty="0" smtClean="0"/>
              <a:t> </a:t>
            </a:r>
            <a:r>
              <a:rPr lang="id-ID" dirty="0" smtClean="0"/>
              <a:t>peserta didik; </a:t>
            </a:r>
            <a:endParaRPr lang="en-US" dirty="0" smtClean="0"/>
          </a:p>
          <a:p>
            <a:pPr marL="514350" lvl="0" indent="-514350" algn="just">
              <a:buFont typeface="+mj-lt"/>
              <a:buAutoNum type="alphaLcParenR"/>
            </a:pPr>
            <a:r>
              <a:rPr lang="en-US" dirty="0" err="1" smtClean="0"/>
              <a:t>siap</a:t>
            </a:r>
            <a:r>
              <a:rPr lang="en-US" dirty="0" smtClean="0"/>
              <a:t> </a:t>
            </a:r>
            <a:r>
              <a:rPr lang="en-US" dirty="0" err="1" smtClean="0"/>
              <a:t>menerima</a:t>
            </a:r>
            <a:r>
              <a:rPr lang="en-US" dirty="0" smtClean="0"/>
              <a:t> </a:t>
            </a:r>
            <a:r>
              <a:rPr lang="en-US" dirty="0" err="1" smtClean="0"/>
              <a:t>perbedaan</a:t>
            </a:r>
            <a:r>
              <a:rPr lang="en-US" dirty="0" smtClean="0"/>
              <a:t> </a:t>
            </a:r>
            <a:r>
              <a:rPr lang="en-US" dirty="0" err="1" smtClean="0"/>
              <a:t>latar</a:t>
            </a:r>
            <a:r>
              <a:rPr lang="en-US" dirty="0" smtClean="0"/>
              <a:t> </a:t>
            </a:r>
            <a:r>
              <a:rPr lang="en-US" dirty="0" err="1" smtClean="0"/>
              <a:t>belakang</a:t>
            </a:r>
            <a:r>
              <a:rPr lang="en-US" dirty="0" smtClean="0"/>
              <a:t>, </a:t>
            </a:r>
            <a:r>
              <a:rPr lang="en-US" dirty="0" err="1" smtClean="0"/>
              <a:t>ras</a:t>
            </a:r>
            <a:r>
              <a:rPr lang="en-US" dirty="0" smtClean="0"/>
              <a:t>,</a:t>
            </a:r>
            <a:r>
              <a:rPr lang="id-ID" dirty="0" smtClean="0"/>
              <a:t> agama,</a:t>
            </a:r>
            <a:r>
              <a:rPr lang="en-US" dirty="0" smtClean="0"/>
              <a:t> </a:t>
            </a:r>
            <a:r>
              <a:rPr lang="en-US" dirty="0" err="1" smtClean="0"/>
              <a:t>dan</a:t>
            </a:r>
            <a:r>
              <a:rPr lang="en-US" dirty="0" smtClean="0"/>
              <a:t> gender</a:t>
            </a:r>
            <a:r>
              <a:rPr lang="id-ID" dirty="0" smtClean="0"/>
              <a:t> peserta didik; </a:t>
            </a:r>
            <a:endParaRPr lang="en-US" dirty="0" smtClean="0"/>
          </a:p>
          <a:p>
            <a:pPr marL="514350" lvl="0" indent="-514350" algn="just">
              <a:buFont typeface="+mj-lt"/>
              <a:buAutoNum type="alphaLcParenR"/>
            </a:pPr>
            <a:r>
              <a:rPr lang="id-ID" dirty="0" smtClean="0"/>
              <a:t>mampu </a:t>
            </a:r>
            <a:r>
              <a:rPr lang="id-ID" dirty="0" smtClean="0"/>
              <a:t>dan bersedia membantu peserta didik dari beragam latar belakang untuk saling menyesuaikan diri; </a:t>
            </a:r>
            <a:endParaRPr lang="en-US" dirty="0" smtClean="0"/>
          </a:p>
          <a:p>
            <a:pPr marL="514350" lvl="0" indent="-514350" algn="just">
              <a:buFont typeface="+mj-lt"/>
              <a:buAutoNum type="alphaLcParenR"/>
            </a:pPr>
            <a:r>
              <a:rPr lang="id-ID" dirty="0" smtClean="0"/>
              <a:t>dapat</a:t>
            </a:r>
            <a:r>
              <a:rPr lang="en-US" dirty="0" smtClean="0"/>
              <a:t> </a:t>
            </a:r>
            <a:r>
              <a:rPr lang="en-US" dirty="0" err="1" smtClean="0"/>
              <a:t>berkolaborasi</a:t>
            </a:r>
            <a:r>
              <a:rPr lang="en-US" dirty="0" smtClean="0"/>
              <a:t> </a:t>
            </a:r>
            <a:r>
              <a:rPr lang="id-ID" dirty="0" smtClean="0"/>
              <a:t>atau</a:t>
            </a:r>
            <a:r>
              <a:rPr lang="en-US" dirty="0" smtClean="0"/>
              <a:t> </a:t>
            </a:r>
            <a:r>
              <a:rPr lang="en-US" dirty="0" err="1" smtClean="0"/>
              <a:t>bekerja</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pihak</a:t>
            </a:r>
            <a:r>
              <a:rPr lang="en-US" dirty="0" smtClean="0"/>
              <a:t> </a:t>
            </a:r>
            <a:r>
              <a:rPr lang="en-US" dirty="0" err="1" smtClean="0"/>
              <a:t>mana</a:t>
            </a:r>
            <a:r>
              <a:rPr lang="en-US" dirty="0" smtClean="0"/>
              <a:t> pun</a:t>
            </a:r>
            <a:r>
              <a:rPr lang="id-ID" dirty="0" smtClean="0"/>
              <a:t>; serta </a:t>
            </a:r>
            <a:endParaRPr lang="en-US" dirty="0" smtClean="0"/>
          </a:p>
          <a:p>
            <a:pPr marL="514350" lvl="0" indent="-514350" algn="just">
              <a:buFont typeface="+mj-lt"/>
              <a:buAutoNum type="alphaLcParenR"/>
            </a:pPr>
            <a:r>
              <a:rPr lang="id-ID" dirty="0" smtClean="0"/>
              <a:t>berorientasi </a:t>
            </a:r>
            <a:r>
              <a:rPr lang="id-ID" dirty="0" smtClean="0"/>
              <a:t>pada program berbasis multikultural dan masa depan bangsa.</a:t>
            </a: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1142984"/>
            <a:ext cx="8229600" cy="5214974"/>
          </a:xfrm>
        </p:spPr>
        <p:txBody>
          <a:bodyPr rtlCol="0">
            <a:normAutofit/>
          </a:bodyPr>
          <a:lstStyle/>
          <a:p>
            <a:pPr marL="514350" lvl="0" indent="-514350" algn="just">
              <a:buNone/>
            </a:pPr>
            <a:r>
              <a:rPr lang="en-US" dirty="0" smtClean="0"/>
              <a:t>	</a:t>
            </a:r>
            <a:r>
              <a:rPr lang="id-ID" dirty="0" smtClean="0"/>
              <a:t>Pendidikan </a:t>
            </a:r>
            <a:r>
              <a:rPr lang="id-ID" dirty="0" smtClean="0"/>
              <a:t>dan masyarakat multikultural sejatinya memiliki hubungan timbal balik (</a:t>
            </a:r>
            <a:r>
              <a:rPr lang="id-ID" i="1" dirty="0" smtClean="0"/>
              <a:t>reciprocal relationship</a:t>
            </a:r>
            <a:r>
              <a:rPr lang="id-ID" dirty="0" smtClean="0"/>
              <a:t>). Artinya, bila pada satu sisi pendidikan memiliki peran signifikan guna membangun masyarakat multikultural. Maka, di sisi lain, masyarakat multikultural dengan segala karakternya memiliki potensi signifikan untuk mendukung keberhasilan fungsi dan peran pendidikan tersebut.</a:t>
            </a: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a:t>http://</a:t>
            </a:r>
            <a:r>
              <a:rPr lang="en-GB" sz="1000" dirty="0" smtClean="0"/>
              <a:t>www.bumiaksara.co.id/</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1142984"/>
            <a:ext cx="8229600" cy="4983179"/>
          </a:xfrm>
        </p:spPr>
        <p:txBody>
          <a:bodyPr rtlCol="0">
            <a:normAutofit/>
          </a:bodyPr>
          <a:lstStyle/>
          <a:p>
            <a:pPr marL="0" indent="0" eaLnBrk="1" fontAlgn="auto" hangingPunct="1">
              <a:spcAft>
                <a:spcPts val="0"/>
              </a:spcAft>
              <a:buFont typeface="Arial" pitchFamily="34" charset="0"/>
              <a:buNone/>
              <a:defRPr/>
            </a:pPr>
            <a:r>
              <a:rPr lang="en-US" u="sng" dirty="0" err="1" smtClean="0">
                <a:solidFill>
                  <a:srgbClr val="0000FF"/>
                </a:solidFill>
              </a:rPr>
              <a:t>Pertanyaan</a:t>
            </a:r>
            <a:r>
              <a:rPr lang="en-US" u="sng" dirty="0" smtClean="0">
                <a:solidFill>
                  <a:srgbClr val="0000FF"/>
                </a:solidFill>
              </a:rPr>
              <a:t> </a:t>
            </a:r>
            <a:r>
              <a:rPr lang="en-US" u="sng" dirty="0" err="1" smtClean="0">
                <a:solidFill>
                  <a:srgbClr val="0000FF"/>
                </a:solidFill>
              </a:rPr>
              <a:t>Uji</a:t>
            </a:r>
            <a:r>
              <a:rPr lang="en-US" u="sng" dirty="0" smtClean="0">
                <a:solidFill>
                  <a:srgbClr val="0000FF"/>
                </a:solidFill>
              </a:rPr>
              <a:t> </a:t>
            </a:r>
            <a:r>
              <a:rPr lang="en-US" u="sng" dirty="0" err="1" smtClean="0">
                <a:solidFill>
                  <a:srgbClr val="0000FF"/>
                </a:solidFill>
              </a:rPr>
              <a:t>Pengetahuan</a:t>
            </a:r>
            <a:endParaRPr lang="en-US" u="sng" dirty="0" smtClean="0">
              <a:solidFill>
                <a:srgbClr val="0000FF"/>
              </a:solidFill>
            </a:endParaRPr>
          </a:p>
          <a:p>
            <a:pPr lvl="0"/>
            <a:endParaRPr lang="en-US" sz="2400" dirty="0" smtClean="0"/>
          </a:p>
          <a:p>
            <a:pPr marL="457200" lvl="0" indent="-457200" algn="just">
              <a:buFont typeface="+mj-lt"/>
              <a:buAutoNum type="arabicPeriod"/>
            </a:pPr>
            <a:r>
              <a:rPr lang="id-ID" sz="2400" dirty="0" smtClean="0"/>
              <a:t>Apakah yang dimaksud dengan </a:t>
            </a:r>
            <a:r>
              <a:rPr lang="id-ID" sz="2400" i="1" dirty="0" smtClean="0"/>
              <a:t>ethnic identifies clarification </a:t>
            </a:r>
            <a:r>
              <a:rPr lang="id-ID" sz="2400" dirty="0" smtClean="0"/>
              <a:t>?</a:t>
            </a:r>
            <a:endParaRPr lang="en-US" sz="2400" dirty="0" smtClean="0"/>
          </a:p>
          <a:p>
            <a:pPr marL="457200" indent="-457200" algn="just">
              <a:buFont typeface="+mj-lt"/>
              <a:buAutoNum type="arabicPeriod"/>
            </a:pPr>
            <a:r>
              <a:rPr lang="id-ID" sz="2400" dirty="0" smtClean="0"/>
              <a:t>Apakah yang dimaksud dengan </a:t>
            </a:r>
            <a:r>
              <a:rPr lang="id-ID" sz="2400" i="1" dirty="0" smtClean="0"/>
              <a:t>multicultural ethnicity </a:t>
            </a:r>
            <a:r>
              <a:rPr lang="id-ID" sz="2400" dirty="0" smtClean="0"/>
              <a:t>?</a:t>
            </a: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806905" cy="246221"/>
          </a:xfrm>
          <a:prstGeom prst="rect">
            <a:avLst/>
          </a:prstGeom>
          <a:noFill/>
          <a:ln w="9525">
            <a:noFill/>
            <a:miter lim="800000"/>
            <a:headEnd/>
            <a:tailEnd/>
          </a:ln>
        </p:spPr>
        <p:txBody>
          <a:bodyPr wrap="none">
            <a:spAutoFit/>
          </a:bodyPr>
          <a:lstStyle/>
          <a:p>
            <a:r>
              <a:rPr lang="en-GB" sz="1000" dirty="0" smtClean="0"/>
              <a:t>http://www.bumiaksara.co.id /</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3143248"/>
            <a:ext cx="8229600" cy="2982915"/>
          </a:xfrm>
        </p:spPr>
        <p:txBody>
          <a:bodyPr rtlCol="0">
            <a:normAutofit/>
          </a:bodyPr>
          <a:lstStyle/>
          <a:p>
            <a:pPr marL="0" indent="0" algn="ctr" eaLnBrk="1" fontAlgn="auto" hangingPunct="1">
              <a:spcAft>
                <a:spcPts val="0"/>
              </a:spcAft>
              <a:buFont typeface="Arial" pitchFamily="34" charset="0"/>
              <a:buNone/>
              <a:defRPr/>
            </a:pPr>
            <a:r>
              <a:rPr lang="en-US" sz="5400" dirty="0" smtClean="0">
                <a:solidFill>
                  <a:srgbClr val="0000FF"/>
                </a:solidFill>
              </a:rPr>
              <a:t>SALAM SOSIOLOGI !</a:t>
            </a:r>
          </a:p>
          <a:p>
            <a:pPr marL="57150" indent="0" eaLnBrk="1" fontAlgn="auto" hangingPunct="1">
              <a:spcAft>
                <a:spcPts val="0"/>
              </a:spcAft>
              <a:buFont typeface="Arial" pitchFamily="34" charset="0"/>
              <a:buNone/>
              <a:defRPr/>
            </a:pPr>
            <a:endParaRPr lang="en-US" sz="2400" dirty="0">
              <a:solidFill>
                <a:srgbClr val="008000"/>
              </a:solidFill>
            </a:endParaRPr>
          </a:p>
          <a:p>
            <a:pPr marL="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5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449</Words>
  <Application>Microsoft Office PowerPoint</Application>
  <PresentationFormat>On-screen Show (4:3)</PresentationFormat>
  <Paragraphs>85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Pengertian Pendidikan Multikultural</vt:lpstr>
      <vt:lpstr>Ciri Pendidikan Multikultural</vt:lpstr>
      <vt:lpstr>Pelaksanaan Pendidikan Multikultural</vt:lpstr>
      <vt:lpstr>Kompetensi Yang Harus Dimiliki Guru</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 PowerPoint Presentation</dc:title>
  <dc:creator>Windows User</dc:creator>
  <cp:lastModifiedBy>Teddy a.k.a LiL Ra</cp:lastModifiedBy>
  <cp:revision>44</cp:revision>
  <dcterms:created xsi:type="dcterms:W3CDTF">2011-04-06T17:35:40Z</dcterms:created>
  <dcterms:modified xsi:type="dcterms:W3CDTF">2014-05-21T04:12:39Z</dcterms:modified>
</cp:coreProperties>
</file>