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72" r:id="rId3"/>
    <p:sldId id="284" r:id="rId4"/>
    <p:sldId id="285" r:id="rId5"/>
    <p:sldId id="286" r:id="rId6"/>
    <p:sldId id="287" r:id="rId7"/>
    <p:sldId id="269" r:id="rId8"/>
    <p:sldId id="27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A5C09-7CDA-4053-989F-407AEE5999BE}" type="datetimeFigureOut">
              <a:rPr lang="en-GB"/>
              <a:pPr>
                <a:defRPr/>
              </a:pPr>
              <a:t>21/05/2014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3A8EE5-6C61-4964-AFFE-417BDDAF4A8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69CB8B-2A3D-4735-AFCB-D267C4F85CD3}"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7D092B-99A0-40A7-99D1-FF498BA96C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77EBC6-8F02-487D-9047-C9CC67A309BA}"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E62DCA-CAA2-43EE-AC5E-D209FEEB58B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981C87-DEAA-4DE5-AA9B-82686C6574C9}"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EBF601-05C7-4A58-A4B6-FD13C343FC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DD5448-69E0-4EB6-ADA2-C1FD5C917DD8}"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E1015E-9A76-404C-BE8B-B050D37B3C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98BC6-CDBE-41D9-90A0-DC4C3D4E6A72}"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1F9C27-799B-426D-94D2-AC11E180207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41535CD-710B-44C0-A957-4C682FD672BA}"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AA4C1F-F10F-4F6E-A414-8A9A6C56D99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A67DD0-E18B-42C8-84CD-D27FE2DA31D6}"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8536731-A8A5-4FDF-9DE3-C7371E0C73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E51BB3-51FD-4174-A36B-A68F3E6A92F5}"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6C5BAE-79E0-47E8-8B2D-58032FF4B76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950DD-B940-408D-B41D-FF760006AD4F}"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D3106E-2DA4-4762-85A1-0A16438B77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1F6BA2-B26F-444E-866A-DDADD9CFBC8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5C1698-B4EB-4C11-94C9-A418696145E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6B00F-30CC-4264-90D3-F1647D47EE1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F3AB4C-0419-473A-8FD0-DFDF2AA2FF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45B091-BE81-4EB9-B237-02F72DA07885}"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42010-06D9-4544-B173-65D2C601C4E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2051"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206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206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959" name="Rectangle 3958"/>
          <p:cNvSpPr/>
          <p:nvPr/>
        </p:nvSpPr>
        <p:spPr>
          <a:xfrm>
            <a:off x="1449388" y="3448050"/>
            <a:ext cx="6276975" cy="287338"/>
          </a:xfrm>
          <a:prstGeom prst="rect">
            <a:avLst/>
          </a:prstGeom>
          <a:noFill/>
          <a:ln w="12700">
            <a:solidFill>
              <a:schemeClr val="bg1">
                <a:lumMod val="65000"/>
              </a:schemeClr>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9" name="Rectangle 638"/>
          <p:cNvSpPr/>
          <p:nvPr/>
        </p:nvSpPr>
        <p:spPr>
          <a:xfrm>
            <a:off x="3849688" y="4065588"/>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2061" name="TextBox 3959"/>
          <p:cNvSpPr txBox="1">
            <a:spLocks noChangeArrowheads="1"/>
          </p:cNvSpPr>
          <p:nvPr/>
        </p:nvSpPr>
        <p:spPr bwMode="auto">
          <a:xfrm>
            <a:off x="1423988" y="3403600"/>
            <a:ext cx="1772986" cy="369332"/>
          </a:xfrm>
          <a:prstGeom prst="rect">
            <a:avLst/>
          </a:prstGeom>
          <a:noFill/>
          <a:ln w="9525">
            <a:noFill/>
            <a:miter lim="800000"/>
            <a:headEnd/>
            <a:tailEnd/>
          </a:ln>
        </p:spPr>
        <p:txBody>
          <a:bodyPr wrap="none">
            <a:spAutoFit/>
          </a:bodyPr>
          <a:lstStyle/>
          <a:p>
            <a:r>
              <a:rPr lang="id-ID" dirty="0" smtClean="0"/>
              <a:t>SOSIOLOGI XI IPS</a:t>
            </a:r>
            <a:endParaRPr lang="en-GB" dirty="0"/>
          </a:p>
        </p:txBody>
      </p:sp>
      <p:sp>
        <p:nvSpPr>
          <p:cNvPr id="524" name="TextBox 523"/>
          <p:cNvSpPr txBox="1"/>
          <p:nvPr/>
        </p:nvSpPr>
        <p:spPr>
          <a:xfrm>
            <a:off x="928662" y="2363924"/>
            <a:ext cx="5003422" cy="707886"/>
          </a:xfrm>
          <a:prstGeom prst="rect">
            <a:avLst/>
          </a:prstGeom>
          <a:noFill/>
        </p:spPr>
        <p:txBody>
          <a:bodyPr wrap="none">
            <a:spAutoFit/>
          </a:bodyPr>
          <a:lstStyle/>
          <a:p>
            <a:pPr algn="ctr" fontAlgn="auto">
              <a:spcBef>
                <a:spcPts val="0"/>
              </a:spcBef>
              <a:spcAft>
                <a:spcPts val="0"/>
              </a:spcAft>
              <a:defRPr/>
            </a:pPr>
            <a:r>
              <a:rPr lang="en-US" sz="4000" dirty="0" err="1" smtClean="0">
                <a:solidFill>
                  <a:srgbClr val="FF0000"/>
                </a:solidFill>
              </a:rPr>
              <a:t>Kebijakan</a:t>
            </a:r>
            <a:r>
              <a:rPr lang="en-US" sz="4000" dirty="0" smtClean="0">
                <a:solidFill>
                  <a:srgbClr val="FF0000"/>
                </a:solidFill>
              </a:rPr>
              <a:t> </a:t>
            </a:r>
            <a:r>
              <a:rPr lang="en-US" sz="4000" dirty="0" err="1" smtClean="0">
                <a:solidFill>
                  <a:schemeClr val="tx2">
                    <a:lumMod val="60000"/>
                    <a:lumOff val="40000"/>
                  </a:schemeClr>
                </a:solidFill>
              </a:rPr>
              <a:t>Multikultural</a:t>
            </a:r>
            <a:endParaRPr lang="en-GB" sz="4000" dirty="0">
              <a:solidFill>
                <a:srgbClr val="00B050"/>
              </a:solidFill>
            </a:endParaRPr>
          </a:p>
        </p:txBody>
      </p:sp>
      <p:pic>
        <p:nvPicPr>
          <p:cNvPr id="523" name="Picture 1"/>
          <p:cNvPicPr>
            <a:picLocks noChangeAspect="1" noChangeArrowheads="1"/>
          </p:cNvPicPr>
          <p:nvPr/>
        </p:nvPicPr>
        <p:blipFill>
          <a:blip r:embed="rId21"/>
          <a:srcRect/>
          <a:stretch>
            <a:fillRect/>
          </a:stretch>
        </p:blipFill>
        <p:spPr bwMode="auto">
          <a:xfrm>
            <a:off x="214282" y="861982"/>
            <a:ext cx="1500198" cy="1533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214282" y="1231903"/>
            <a:ext cx="8229600" cy="5054617"/>
          </a:xfrm>
        </p:spPr>
        <p:txBody>
          <a:bodyPr rtlCol="0">
            <a:normAutofit fontScale="77500" lnSpcReduction="20000"/>
          </a:bodyPr>
          <a:lstStyle/>
          <a:p>
            <a:pPr algn="just">
              <a:buNone/>
            </a:pPr>
            <a:r>
              <a:rPr lang="en-US" dirty="0" smtClean="0"/>
              <a:t>	</a:t>
            </a:r>
            <a:r>
              <a:rPr lang="id-ID" dirty="0" smtClean="0"/>
              <a:t>Keberagaman kultural Indonesia merupakan suatu kenyataan yang telah ada sejak lama. Dengan populasi penduduk mencapai </a:t>
            </a:r>
            <a:r>
              <a:rPr lang="en-US" dirty="0" smtClean="0"/>
              <a:t>259.940.857 </a:t>
            </a:r>
            <a:r>
              <a:rPr lang="en-US" dirty="0" err="1" smtClean="0"/>
              <a:t>jiwa</a:t>
            </a:r>
            <a:r>
              <a:rPr lang="id-ID" dirty="0" smtClean="0"/>
              <a:t> (Data Kementerian Dalam Negeri, 2011) yang mendiami sekitar 11.000 pulau dari 17.504 pulau di seluruh nusantara, tak kurang 200 kultur mayoritas dan bahasa daerah, enam agama resmi (sesuai hasil revisi UU No. 23 Tahun 2006 tentang Administrasi Kependudukan, hanya agama Islam, Kristen Protestan, Kristen Katolik, Hindu, Buddha, dan Khonghucu yang dapat dicantumkan pada e-KTP) dan berbagai penghayat kepercayaan maupun agama asli nusantara (Sunda Wiwitan, Kejawen, Parmalim, Kaharingan, Tonaas Walian, Tolottang, Wetu Telu, dan sebagainya), tak ada yang bisa membantah bahwa Indonesia teramat kaya dengan keberagaman serta perbedaan.</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214282" y="1231903"/>
            <a:ext cx="8229600" cy="5054617"/>
          </a:xfrm>
        </p:spPr>
        <p:txBody>
          <a:bodyPr rtlCol="0">
            <a:normAutofit/>
          </a:bodyPr>
          <a:lstStyle/>
          <a:p>
            <a:pPr algn="just">
              <a:buNone/>
            </a:pPr>
            <a:r>
              <a:rPr lang="en-US" dirty="0" smtClean="0"/>
              <a:t>	</a:t>
            </a:r>
            <a:r>
              <a:rPr lang="id-ID" dirty="0" smtClean="0"/>
              <a:t>Walau telah dipersatukan oleh Pancasila dan semboyan Bhinneka Tunggal Ika, keberagaman Indonesia tetap menghadapi sejumlah tantangan. Prasangka dan stereotip acap mencuatkan beragam perilaku yang menimbulkan hambatan dalam pergaulan. Sementara etnosentrisme dan fanatisme berkali-kali berujung konflik antar kelompok-kelompok masyarakat.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14366" y="928670"/>
            <a:ext cx="8229600" cy="5929330"/>
          </a:xfrm>
        </p:spPr>
        <p:txBody>
          <a:bodyPr rtlCol="0">
            <a:normAutofit fontScale="70000" lnSpcReduction="20000"/>
          </a:bodyPr>
          <a:lstStyle/>
          <a:p>
            <a:pPr algn="just">
              <a:buNone/>
            </a:pPr>
            <a:r>
              <a:rPr lang="id-ID" dirty="0" smtClean="0"/>
              <a:t>Menurut Hendar Putranto, terdapat sejumlah kebijakan multikultural yang bisa diterapkan pemerintah untuk membantu merajut harmoni dalam perbedaan, di antaranya :</a:t>
            </a:r>
            <a:endParaRPr lang="en-US" dirty="0" smtClean="0"/>
          </a:p>
          <a:p>
            <a:pPr marL="514350" lvl="0" indent="-514350" algn="just">
              <a:buFont typeface="+mj-lt"/>
              <a:buAutoNum type="arabicPeriod"/>
            </a:pPr>
            <a:r>
              <a:rPr lang="id-ID" dirty="0" smtClean="0"/>
              <a:t>Mengakui kewarganegaraan jamak (</a:t>
            </a:r>
            <a:r>
              <a:rPr lang="id-ID" i="1" dirty="0" smtClean="0"/>
              <a:t>multiple citizenship</a:t>
            </a:r>
            <a:r>
              <a:rPr lang="id-ID" dirty="0" smtClean="0"/>
              <a:t>). </a:t>
            </a:r>
            <a:endParaRPr lang="en-US" dirty="0" smtClean="0"/>
          </a:p>
          <a:p>
            <a:pPr marL="514350" lvl="0" indent="-514350" algn="just">
              <a:buFont typeface="+mj-lt"/>
              <a:buAutoNum type="arabicPeriod"/>
            </a:pPr>
            <a:r>
              <a:rPr lang="id-ID" dirty="0" smtClean="0"/>
              <a:t>Memberi dukungan terhadap keberadaan media cetak, acara televisi, dan siaran radio dalam bahasa-bahasa yang digunakan oleh beragam kelompok budaya.</a:t>
            </a:r>
            <a:endParaRPr lang="en-US" dirty="0" smtClean="0"/>
          </a:p>
          <a:p>
            <a:pPr marL="514350" lvl="0" indent="-514350" algn="just">
              <a:buFont typeface="+mj-lt"/>
              <a:buAutoNum type="arabicPeriod"/>
            </a:pPr>
            <a:r>
              <a:rPr lang="id-ID" dirty="0" smtClean="0"/>
              <a:t>Memberi dukungan terhadap pelaksanaan hari libur, festival, serta perayaan-perayaan publik lainnya oleh beragam kelompok budaya.</a:t>
            </a:r>
            <a:endParaRPr lang="en-US" dirty="0" smtClean="0"/>
          </a:p>
          <a:p>
            <a:pPr marL="514350" lvl="0" indent="-514350" algn="just">
              <a:buFont typeface="+mj-lt"/>
              <a:buAutoNum type="arabicPeriod"/>
            </a:pPr>
            <a:r>
              <a:rPr lang="id-ID" dirty="0" smtClean="0"/>
              <a:t>Menerima tidak seragamnya pakaian di sekolah maupun militer atau kepolisian atas dasar keunikan tradisi dan agama.</a:t>
            </a:r>
            <a:endParaRPr lang="en-US" dirty="0" smtClean="0"/>
          </a:p>
          <a:p>
            <a:pPr marL="514350" lvl="0" indent="-514350" algn="just">
              <a:buFont typeface="+mj-lt"/>
              <a:buAutoNum type="arabicPeriod"/>
            </a:pPr>
            <a:r>
              <a:rPr lang="id-ID" dirty="0" smtClean="0"/>
              <a:t>Mendukung musik dan karya seni lainnya yang dibuat serta dipertunjukkan oleh beragam kelompok budaya.</a:t>
            </a:r>
            <a:endParaRPr lang="en-US" dirty="0" smtClean="0"/>
          </a:p>
          <a:p>
            <a:pPr marL="514350" indent="-514350" algn="just">
              <a:buFont typeface="+mj-lt"/>
              <a:buAutoNum type="arabicPeriod"/>
            </a:pPr>
            <a:r>
              <a:rPr lang="id-ID" dirty="0" smtClean="0"/>
              <a:t>Merumuskan program-program yang memberi akses dan kemudahan bagi kaum minoritas untuk mengaktualisasikan diri mereka.</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14366" y="928670"/>
            <a:ext cx="8229600" cy="5929330"/>
          </a:xfrm>
        </p:spPr>
        <p:txBody>
          <a:bodyPr rtlCol="0">
            <a:normAutofit/>
          </a:bodyPr>
          <a:lstStyle/>
          <a:p>
            <a:pPr algn="just">
              <a:buNone/>
            </a:pPr>
            <a:r>
              <a:rPr lang="en-US" dirty="0" smtClean="0"/>
              <a:t>	</a:t>
            </a:r>
            <a:r>
              <a:rPr lang="id-ID" dirty="0" smtClean="0"/>
              <a:t>Di Indonesia, sejatinya juga telah diberlakukan UU No. 40 Tahun 2008 tentang Penghapusan Diskriminasi Ras dan Etnis sebagai salah satu bentuk kebijakan multikultural. Pada Pasal 3 dikemukakan bahwa penghapusan diskriminasi ras dan etnis bertujuan mewujudkan kekeluargaan, persaudaraan, persahabatan, perdamaian, keserasian, keamanan, dan kehidupan bermata pencaharian di antara warga negara yang pada dasarnya selalu hidup berdampingan.</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14366" y="1071546"/>
            <a:ext cx="8229600" cy="6000792"/>
          </a:xfrm>
        </p:spPr>
        <p:txBody>
          <a:bodyPr rtlCol="0">
            <a:normAutofit fontScale="70000" lnSpcReduction="20000"/>
          </a:bodyPr>
          <a:lstStyle/>
          <a:p>
            <a:pPr algn="just">
              <a:buNone/>
            </a:pPr>
            <a:r>
              <a:rPr lang="id-ID" dirty="0" smtClean="0"/>
              <a:t>Secara konkret, untuk penyelenggaraan perlindungan terhadap warga negara dari diskriminasi, pemerintah berkewajiban :</a:t>
            </a:r>
            <a:endParaRPr lang="en-US" dirty="0" smtClean="0"/>
          </a:p>
          <a:p>
            <a:pPr lvl="0" algn="just"/>
            <a:r>
              <a:rPr lang="id-ID" dirty="0" smtClean="0"/>
              <a:t>memberikan perlindungan efektif kepada setiap warga negara yang mengalami tindakan diskriminasi ras dan etnis dan menjamin terlaksananya secara efektif upaya penegakan hukum terhadap setiap tindakan diskriminasi yang terjadi, melalui proses peradilan yang dilakukan sesuai dengan ketentuan peraturan perundang-undangan;</a:t>
            </a:r>
            <a:endParaRPr lang="en-US" dirty="0" smtClean="0"/>
          </a:p>
          <a:p>
            <a:pPr lvl="0" algn="just"/>
            <a:r>
              <a:rPr lang="id-ID" dirty="0" smtClean="0"/>
              <a:t>menjamin setiap warga negara untuk memperoleh pertolongan, penyelesaian, dan penggantian yang adil atas segala kerugian dan penderitaan akibat diskriminasi ras dan etnis;</a:t>
            </a:r>
            <a:endParaRPr lang="en-US" dirty="0" smtClean="0"/>
          </a:p>
          <a:p>
            <a:pPr lvl="0" algn="just"/>
            <a:r>
              <a:rPr lang="id-ID" dirty="0" smtClean="0"/>
              <a:t>mendukung dan mendorong upaya penghapusan diskriminasi ras dan etnis, dan menjamin aparatur negara dan lembaga-lembaga pemerintahan bertindak sesuai dengan ketentuan peraturan perundang-undangan; dan</a:t>
            </a:r>
            <a:endParaRPr lang="en-US" dirty="0" smtClean="0"/>
          </a:p>
          <a:p>
            <a:pPr algn="just"/>
            <a:r>
              <a:rPr lang="id-ID" dirty="0" smtClean="0"/>
              <a:t>melakukan tindakan yang efektif guna memperbarui, mengubah, mencabut, atau membatalkan peraturan perundang-undangan yang mengandung diskriminasi ras dan etnis.</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a:t>http://</a:t>
            </a:r>
            <a:r>
              <a:rPr lang="en-GB" sz="1000" dirty="0" smtClean="0"/>
              <a:t>www.bumiaksara.co.id/</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428736"/>
            <a:ext cx="8229600" cy="4697427"/>
          </a:xfrm>
        </p:spPr>
        <p:txBody>
          <a:bodyPr rtlCol="0">
            <a:normAutofit/>
          </a:bodyPr>
          <a:lstStyle/>
          <a:p>
            <a:pPr marL="514350" indent="-514350" algn="just">
              <a:buNone/>
            </a:pPr>
            <a:r>
              <a:rPr lang="en-US" u="sng" dirty="0" err="1" smtClean="0">
                <a:solidFill>
                  <a:srgbClr val="0000FF"/>
                </a:solidFill>
              </a:rPr>
              <a:t>Pertanyaan</a:t>
            </a:r>
            <a:r>
              <a:rPr lang="en-US" u="sng" dirty="0" smtClean="0">
                <a:solidFill>
                  <a:srgbClr val="0000FF"/>
                </a:solidFill>
              </a:rPr>
              <a:t> </a:t>
            </a:r>
            <a:r>
              <a:rPr lang="en-US" u="sng" dirty="0" err="1" smtClean="0">
                <a:solidFill>
                  <a:srgbClr val="0000FF"/>
                </a:solidFill>
              </a:rPr>
              <a:t>Uji</a:t>
            </a:r>
            <a:r>
              <a:rPr lang="en-US" u="sng" dirty="0" smtClean="0">
                <a:solidFill>
                  <a:srgbClr val="0000FF"/>
                </a:solidFill>
              </a:rPr>
              <a:t> </a:t>
            </a:r>
            <a:r>
              <a:rPr lang="en-US" u="sng" dirty="0" err="1" smtClean="0">
                <a:solidFill>
                  <a:srgbClr val="0000FF"/>
                </a:solidFill>
              </a:rPr>
              <a:t>Pengetahuan</a:t>
            </a:r>
            <a:endParaRPr lang="en-US" u="sng" dirty="0" smtClean="0">
              <a:solidFill>
                <a:srgbClr val="0000FF"/>
              </a:solidFill>
            </a:endParaRPr>
          </a:p>
          <a:p>
            <a:pPr marL="514350" lvl="0" indent="-514350" algn="just">
              <a:buNone/>
            </a:pPr>
            <a:endParaRPr lang="en-US" dirty="0" smtClean="0"/>
          </a:p>
          <a:p>
            <a:pPr marL="514350" lvl="0" indent="-514350" algn="just">
              <a:buFont typeface="+mj-lt"/>
              <a:buAutoNum type="arabicPeriod"/>
            </a:pPr>
            <a:r>
              <a:rPr lang="id-ID" sz="2800" dirty="0" smtClean="0"/>
              <a:t>Apakah </a:t>
            </a:r>
            <a:r>
              <a:rPr lang="id-ID" sz="2800" dirty="0" smtClean="0"/>
              <a:t>yang dimaksud dengan kewarganegaraan jamak ?</a:t>
            </a:r>
            <a:endParaRPr lang="en-US" sz="2800" dirty="0" smtClean="0"/>
          </a:p>
          <a:p>
            <a:pPr marL="514350" indent="-514350" algn="just">
              <a:buFont typeface="+mj-lt"/>
              <a:buAutoNum type="arabicPeriod"/>
            </a:pPr>
            <a:r>
              <a:rPr lang="id-ID" sz="2800" dirty="0" smtClean="0"/>
              <a:t>Jelaskan tujuan penghapusan diskriminasi ras dan etnis berdasarkan UU No. 40 Tahun 2008 tentang Penghapusan Diskriminasi Ras dan Etnis !</a:t>
            </a:r>
            <a:endParaRPr lang="en-US" sz="2800" dirty="0" smtClean="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806905" cy="246221"/>
          </a:xfrm>
          <a:prstGeom prst="rect">
            <a:avLst/>
          </a:prstGeom>
          <a:noFill/>
          <a:ln w="9525">
            <a:noFill/>
            <a:miter lim="800000"/>
            <a:headEnd/>
            <a:tailEnd/>
          </a:ln>
        </p:spPr>
        <p:txBody>
          <a:bodyPr wrap="none">
            <a:spAutoFit/>
          </a:bodyPr>
          <a:lstStyle/>
          <a:p>
            <a:r>
              <a:rPr lang="en-GB" sz="1000" dirty="0" smtClean="0"/>
              <a:t>http://www.bumiaksara.co.id /</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3143248"/>
            <a:ext cx="8229600" cy="2982915"/>
          </a:xfrm>
        </p:spPr>
        <p:txBody>
          <a:bodyPr rtlCol="0">
            <a:normAutofit/>
          </a:bodyPr>
          <a:lstStyle/>
          <a:p>
            <a:pPr marL="0" indent="0" algn="ctr" eaLnBrk="1" fontAlgn="auto" hangingPunct="1">
              <a:spcAft>
                <a:spcPts val="0"/>
              </a:spcAft>
              <a:buFont typeface="Arial" pitchFamily="34" charset="0"/>
              <a:buNone/>
              <a:defRPr/>
            </a:pPr>
            <a:r>
              <a:rPr lang="en-US" sz="5400" dirty="0" smtClean="0">
                <a:solidFill>
                  <a:srgbClr val="0000FF"/>
                </a:solidFill>
              </a:rPr>
              <a:t>SALAM SOSIOLOGI !</a:t>
            </a:r>
          </a:p>
          <a:p>
            <a:pPr marL="57150" indent="0" eaLnBrk="1" fontAlgn="auto" hangingPunct="1">
              <a:spcAft>
                <a:spcPts val="0"/>
              </a:spcAft>
              <a:buFont typeface="Arial" pitchFamily="34" charset="0"/>
              <a:buNone/>
              <a:defRPr/>
            </a:pPr>
            <a:endParaRPr lang="en-US" sz="2400"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5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445</Words>
  <Application>Microsoft Office PowerPoint</Application>
  <PresentationFormat>On-screen Show (4:3)</PresentationFormat>
  <Paragraphs>73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PowerPoint Presentation</dc:title>
  <dc:creator>Windows User</dc:creator>
  <cp:lastModifiedBy>Teddy a.k.a LiL Ra</cp:lastModifiedBy>
  <cp:revision>39</cp:revision>
  <dcterms:created xsi:type="dcterms:W3CDTF">2011-04-06T17:35:40Z</dcterms:created>
  <dcterms:modified xsi:type="dcterms:W3CDTF">2014-05-21T03:56:44Z</dcterms:modified>
</cp:coreProperties>
</file>