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2" r:id="rId3"/>
    <p:sldId id="274" r:id="rId4"/>
    <p:sldId id="273" r:id="rId5"/>
    <p:sldId id="275" r:id="rId6"/>
    <p:sldId id="276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8A5C09-7CDA-4053-989F-407AEE5999BE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3A8EE5-6C61-4964-AFFE-417BDDAF4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CB8B-2A3D-4735-AFCB-D267C4F85CD3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092B-99A0-40A7-99D1-FF498BA96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EBC6-8F02-487D-9047-C9CC67A309BA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2DCA-CAA2-43EE-AC5E-D209FEEB5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1C87-DEAA-4DE5-AA9B-82686C6574C9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F601-05C7-4A58-A4B6-FD13C343F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5448-69E0-4EB6-ADA2-C1FD5C917DD8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015E-9A76-404C-BE8B-B050D37B3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8BC6-CDBE-41D9-90A0-DC4C3D4E6A72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9C27-799B-426D-94D2-AC11E1802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35CD-710B-44C0-A957-4C682FD672BA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A4C1F-F10F-4F6E-A414-8A9A6C56D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DD0-E18B-42C8-84CD-D27FE2DA31D6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6731-A8A5-4FDF-9DE3-C7371E0C73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1BB3-51FD-4174-A36B-A68F3E6A92F5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5BAE-79E0-47E8-8B2D-58032FF4B7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50DD-B940-408D-B41D-FF760006AD4F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106E-2DA4-4762-85A1-0A16438B7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6BA2-B26F-444E-866A-DDADD9CFBC8E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1698-B4EB-4C11-94C9-A41869614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B00F-30CC-4264-90D3-F1647D47EE1E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B4C-0419-473A-8FD0-DFDF2AA2F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5B091-BE81-4EB9-B237-02F72DA07885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42010-06D9-4544-B173-65D2C601C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ideo" Target="file:///D:\FRITZ's%20RPP-SILABUS%20(2013-BUMI%20AKSARA)\Kelas%20XI%20IPS\3-MOVIE%20CLIPS\Life%20in%20Tolerance.mp4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2567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2568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9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70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2051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2063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206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2367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2368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9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0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1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2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3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4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5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6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7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78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79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80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1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82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3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84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5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86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7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2388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9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0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1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2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3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4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5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6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7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8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9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0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1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2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3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4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5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6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7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8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9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10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411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12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2413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14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5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6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417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18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19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0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1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2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3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4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5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8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9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0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1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2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3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4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5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6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7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8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9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0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1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2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3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4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445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46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7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8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9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0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1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2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4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5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6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7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8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9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0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1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2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3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4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5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6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8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9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2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3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4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5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6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7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8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9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0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1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2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4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5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6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7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8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9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0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1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2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93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94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5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6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7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98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0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1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2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3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4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5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6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7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8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9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0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1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2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3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4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5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16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17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18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19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20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21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2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3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4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5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6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27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28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9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0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1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2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3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4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5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6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7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8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9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0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1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2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3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4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5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6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7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8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9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0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1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2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3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4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5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6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7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8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9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0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1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2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3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4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5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6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206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2167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68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69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0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1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2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3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4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5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6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7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8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9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0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1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2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3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4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5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6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7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8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9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0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1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2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3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4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5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6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7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8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9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0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1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2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3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4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5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6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7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8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9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0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1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2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3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4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5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6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7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8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9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0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1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2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3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4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5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6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7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8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9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0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1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2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3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4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5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6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7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8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9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0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1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2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3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4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5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6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7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8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9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0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1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2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3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4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5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6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7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8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9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0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1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2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3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4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5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6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7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8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9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0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1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2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3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4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5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6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7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8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9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0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1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2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3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4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5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6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7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8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9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0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1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2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3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4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5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6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7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8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9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0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1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2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3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4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5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6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7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8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9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0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1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2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3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4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5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6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7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8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9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0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1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2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3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4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5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6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7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8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9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0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1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2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3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4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5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6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7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8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9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0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1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2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3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4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5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6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7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8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9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0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51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2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3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4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5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6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7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8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9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0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1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2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3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4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5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6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66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69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1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2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3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4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5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6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7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8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9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0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2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3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4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5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6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7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8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9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90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2091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2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3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4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95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96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7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8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9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0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1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2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3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4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5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6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7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8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9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0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1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12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3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14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15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2116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7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18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9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0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1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2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3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4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5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6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7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8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9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0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1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2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3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4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5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6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7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8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9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0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1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2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3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4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5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6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7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8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9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0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1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2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3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4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5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6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7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8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9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0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1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2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3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4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5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6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052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2053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err="1"/>
              <a:t>http://</a:t>
            </a:r>
            <a:r>
              <a:rPr lang="en-GB" sz="1000" dirty="0" err="1" smtClean="0"/>
              <a:t>www</a:t>
            </a:r>
            <a:r>
              <a:rPr lang="en-GB" sz="1000" dirty="0" smtClean="0"/>
              <a:t>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054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055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2056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9" name="Rectangle 3958"/>
          <p:cNvSpPr/>
          <p:nvPr/>
        </p:nvSpPr>
        <p:spPr>
          <a:xfrm>
            <a:off x="1449388" y="3448050"/>
            <a:ext cx="6276975" cy="28733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39" name="Rectangle 638"/>
          <p:cNvSpPr/>
          <p:nvPr/>
        </p:nvSpPr>
        <p:spPr>
          <a:xfrm>
            <a:off x="3849688" y="4065588"/>
            <a:ext cx="1444625" cy="2873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Search</a:t>
            </a:r>
          </a:p>
        </p:txBody>
      </p:sp>
      <p:sp>
        <p:nvSpPr>
          <p:cNvPr id="2061" name="TextBox 3959"/>
          <p:cNvSpPr txBox="1">
            <a:spLocks noChangeArrowheads="1"/>
          </p:cNvSpPr>
          <p:nvPr/>
        </p:nvSpPr>
        <p:spPr bwMode="auto">
          <a:xfrm>
            <a:off x="1423988" y="3403600"/>
            <a:ext cx="1772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dirty="0" smtClean="0"/>
              <a:t>SOSIOLOGI XI IPS</a:t>
            </a:r>
            <a:endParaRPr lang="en-GB" dirty="0"/>
          </a:p>
        </p:txBody>
      </p:sp>
      <p:sp>
        <p:nvSpPr>
          <p:cNvPr id="524" name="TextBox 523"/>
          <p:cNvSpPr txBox="1"/>
          <p:nvPr/>
        </p:nvSpPr>
        <p:spPr>
          <a:xfrm>
            <a:off x="255652" y="2363924"/>
            <a:ext cx="84597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+mn-lt"/>
                <a:cs typeface="+mn-cs"/>
              </a:rPr>
              <a:t>Karakteristik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Masyarakat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</a:t>
            </a:r>
            <a:r>
              <a:rPr lang="id-ID" sz="4000" dirty="0" smtClean="0">
                <a:solidFill>
                  <a:srgbClr val="00B050"/>
                </a:solidFill>
                <a:latin typeface="+mn-lt"/>
                <a:cs typeface="+mn-cs"/>
              </a:rPr>
              <a:t>Multikultural</a:t>
            </a:r>
            <a:endParaRPr lang="en-GB" sz="40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pic>
        <p:nvPicPr>
          <p:cNvPr id="523" name="Picture 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14282" y="861982"/>
            <a:ext cx="1500198" cy="153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err="1" smtClean="0"/>
              <a:t>Karakteristik</a:t>
            </a:r>
            <a:r>
              <a:rPr lang="en-GB" sz="4000" dirty="0" smtClean="0"/>
              <a:t> </a:t>
            </a:r>
            <a:r>
              <a:rPr lang="en-GB" sz="4000" dirty="0" err="1" smtClean="0"/>
              <a:t>Masyarakat</a:t>
            </a:r>
            <a:r>
              <a:rPr lang="en-GB" sz="4000" dirty="0" smtClean="0"/>
              <a:t> </a:t>
            </a:r>
            <a:r>
              <a:rPr lang="en-GB" sz="4000" dirty="0" err="1" smtClean="0"/>
              <a:t>Multikultural</a:t>
            </a:r>
            <a:endParaRPr lang="en-GB" sz="4000" dirty="0" smtClean="0"/>
          </a:p>
        </p:txBody>
      </p:sp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ability to look at and approach problems as a member of a global society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Yakni </a:t>
            </a:r>
            <a:r>
              <a:rPr lang="nb-NO" dirty="0" smtClean="0"/>
              <a:t>kemampuan mengenal dan mendekati masalah sebagai warga masyarakat global. </a:t>
            </a:r>
            <a:endParaRPr lang="en-US" dirty="0" smtClean="0"/>
          </a:p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ability to work with others in a cooperative way and to take responsibility for one’s roles/duties within society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Merujuk pada </a:t>
            </a:r>
            <a:r>
              <a:rPr lang="en-GB" dirty="0" err="1" smtClean="0"/>
              <a:t>kemampuan</a:t>
            </a:r>
            <a:r>
              <a:rPr lang="en-GB" dirty="0" smtClean="0"/>
              <a:t> </a:t>
            </a:r>
            <a:r>
              <a:rPr lang="en-GB" dirty="0" err="1" smtClean="0"/>
              <a:t>bekerja</a:t>
            </a:r>
            <a:r>
              <a:rPr lang="en-GB" dirty="0" smtClean="0"/>
              <a:t> </a:t>
            </a:r>
            <a:r>
              <a:rPr lang="en-GB" dirty="0" err="1" smtClean="0"/>
              <a:t>sama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orang</a:t>
            </a:r>
            <a:r>
              <a:rPr lang="en-GB" dirty="0" smtClean="0"/>
              <a:t> lain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memikul</a:t>
            </a:r>
            <a:r>
              <a:rPr lang="en-GB" dirty="0" smtClean="0"/>
              <a:t> </a:t>
            </a:r>
            <a:r>
              <a:rPr lang="en-GB" dirty="0" err="1" smtClean="0"/>
              <a:t>tanggung</a:t>
            </a:r>
            <a:r>
              <a:rPr lang="en-GB" dirty="0" smtClean="0"/>
              <a:t> </a:t>
            </a:r>
            <a:r>
              <a:rPr lang="en-GB" dirty="0" err="1" smtClean="0"/>
              <a:t>jawab</a:t>
            </a:r>
            <a:r>
              <a:rPr lang="en-GB" dirty="0" smtClean="0"/>
              <a:t> </a:t>
            </a:r>
            <a:r>
              <a:rPr lang="en-GB" dirty="0" err="1" smtClean="0"/>
              <a:t>atas</a:t>
            </a:r>
            <a:r>
              <a:rPr lang="en-GB" dirty="0" smtClean="0"/>
              <a:t> </a:t>
            </a:r>
            <a:r>
              <a:rPr lang="en-GB" dirty="0" err="1" smtClean="0"/>
              <a:t>peran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kewajibannya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masyarakat</a:t>
            </a:r>
            <a:r>
              <a:rPr lang="en-GB" dirty="0" smtClean="0"/>
              <a:t>. </a:t>
            </a:r>
            <a:endParaRPr lang="en-US" dirty="0" smtClean="0"/>
          </a:p>
          <a:p>
            <a:pPr algn="just"/>
            <a:r>
              <a:rPr lang="id-ID" sz="800" dirty="0" smtClean="0"/>
              <a:t> </a:t>
            </a:r>
            <a:endParaRPr lang="en-US" sz="5400" dirty="0" smtClean="0"/>
          </a:p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ability to understand, accept, appreciate and tolerate cultural differences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Ialah </a:t>
            </a:r>
            <a:r>
              <a:rPr lang="nb-NO" dirty="0" smtClean="0"/>
              <a:t>kemampuan untuk memahami, menerima, dan menghormati perbedaan-perbedaan budaya.</a:t>
            </a:r>
            <a:endParaRPr lang="en-US" sz="5400" u="sng" dirty="0">
              <a:solidFill>
                <a:srgbClr val="008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err="1" smtClean="0"/>
              <a:t>Karakteristik</a:t>
            </a:r>
            <a:r>
              <a:rPr lang="en-GB" sz="4000" dirty="0" smtClean="0"/>
              <a:t> </a:t>
            </a:r>
            <a:r>
              <a:rPr lang="en-GB" sz="4000" dirty="0" err="1" smtClean="0"/>
              <a:t>Masyarakat</a:t>
            </a:r>
            <a:r>
              <a:rPr lang="en-GB" sz="4000" dirty="0" smtClean="0"/>
              <a:t> </a:t>
            </a:r>
            <a:r>
              <a:rPr lang="en-GB" sz="4000" dirty="0" err="1" smtClean="0"/>
              <a:t>Multikultural</a:t>
            </a:r>
            <a:endParaRPr lang="en-GB" sz="4000" dirty="0" smtClean="0"/>
          </a:p>
        </p:txBody>
      </p:sp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capacity to think in a critical and systemic way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Di sini, setiap warga dituntut memiliki </a:t>
            </a:r>
            <a:r>
              <a:rPr lang="nb-NO" dirty="0" smtClean="0"/>
              <a:t>kemampuan berpikir kritis dan sistematis.</a:t>
            </a:r>
            <a:r>
              <a:rPr lang="id-ID" dirty="0" smtClean="0"/>
              <a:t> Setiap isu, terutama terkait perbedaan dan keberagaman dalam masyarakat, selalu dipertanyakan kembali kebenarannya, direnungkan secara mendalam, dan disikapi bijaksana.  </a:t>
            </a:r>
            <a:endParaRPr lang="en-US" dirty="0" smtClean="0"/>
          </a:p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willingness to resolve conflict and in a non-violent manner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Merupakan k</a:t>
            </a:r>
            <a:r>
              <a:rPr lang="nb-NO" dirty="0" smtClean="0"/>
              <a:t>emampuan menyelesaikan konflik dengan cara damai tanpa kekerasan. </a:t>
            </a:r>
            <a:r>
              <a:rPr lang="id-ID" dirty="0" smtClean="0"/>
              <a:t> Untuk itu,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toleran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. </a:t>
            </a:r>
          </a:p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willingness to change one’s lifestyle and consumption habits to protect the environment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Ialah kemampuan mengubah gaya hidup dan pola makanan pokok yang sudah biasa guna melindungi lingkungan.</a:t>
            </a:r>
            <a:endParaRPr lang="en-US" sz="5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err="1" smtClean="0"/>
              <a:t>Karakteristik</a:t>
            </a:r>
            <a:r>
              <a:rPr lang="en-GB" sz="4000" dirty="0" smtClean="0"/>
              <a:t> </a:t>
            </a:r>
            <a:r>
              <a:rPr lang="en-GB" sz="4000" dirty="0" err="1" smtClean="0"/>
              <a:t>Masyarakat</a:t>
            </a:r>
            <a:r>
              <a:rPr lang="en-GB" sz="4000" dirty="0" smtClean="0"/>
              <a:t> </a:t>
            </a:r>
            <a:r>
              <a:rPr lang="en-GB" sz="4000" dirty="0" err="1" smtClean="0"/>
              <a:t>Multikultural</a:t>
            </a:r>
            <a:endParaRPr lang="en-GB" sz="4000" dirty="0" smtClean="0"/>
          </a:p>
        </p:txBody>
      </p:sp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ability to look at and approach problems as a member of a global society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Yakni </a:t>
            </a:r>
            <a:r>
              <a:rPr lang="nb-NO" dirty="0" smtClean="0"/>
              <a:t>kemampuan mengenal dan mendekati masalah sebagai warga masyarakat global. </a:t>
            </a:r>
            <a:endParaRPr lang="en-US" dirty="0" smtClean="0"/>
          </a:p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ability to work with others in a cooperative way and to take responsibility for one’s roles/duties within society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Merujuk pada </a:t>
            </a:r>
            <a:r>
              <a:rPr lang="en-GB" dirty="0" err="1" smtClean="0"/>
              <a:t>kemampuan</a:t>
            </a:r>
            <a:r>
              <a:rPr lang="en-GB" dirty="0" smtClean="0"/>
              <a:t> </a:t>
            </a:r>
            <a:r>
              <a:rPr lang="en-GB" dirty="0" err="1" smtClean="0"/>
              <a:t>bekerja</a:t>
            </a:r>
            <a:r>
              <a:rPr lang="en-GB" dirty="0" smtClean="0"/>
              <a:t> </a:t>
            </a:r>
            <a:r>
              <a:rPr lang="en-GB" dirty="0" err="1" smtClean="0"/>
              <a:t>sama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orang</a:t>
            </a:r>
            <a:r>
              <a:rPr lang="en-GB" dirty="0" smtClean="0"/>
              <a:t> lain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memikul</a:t>
            </a:r>
            <a:r>
              <a:rPr lang="en-GB" dirty="0" smtClean="0"/>
              <a:t> </a:t>
            </a:r>
            <a:r>
              <a:rPr lang="en-GB" dirty="0" err="1" smtClean="0"/>
              <a:t>tanggung</a:t>
            </a:r>
            <a:r>
              <a:rPr lang="en-GB" dirty="0" smtClean="0"/>
              <a:t> </a:t>
            </a:r>
            <a:r>
              <a:rPr lang="en-GB" dirty="0" err="1" smtClean="0"/>
              <a:t>jawab</a:t>
            </a:r>
            <a:r>
              <a:rPr lang="en-GB" dirty="0" smtClean="0"/>
              <a:t> </a:t>
            </a:r>
            <a:r>
              <a:rPr lang="en-GB" dirty="0" err="1" smtClean="0"/>
              <a:t>atas</a:t>
            </a:r>
            <a:r>
              <a:rPr lang="en-GB" dirty="0" smtClean="0"/>
              <a:t> </a:t>
            </a:r>
            <a:r>
              <a:rPr lang="en-GB" dirty="0" err="1" smtClean="0"/>
              <a:t>peran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kewajibannya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masyarakat</a:t>
            </a:r>
            <a:r>
              <a:rPr lang="en-GB" dirty="0" smtClean="0"/>
              <a:t>. </a:t>
            </a:r>
            <a:endParaRPr lang="en-US" dirty="0" smtClean="0"/>
          </a:p>
          <a:p>
            <a:pPr algn="just"/>
            <a:r>
              <a:rPr lang="id-ID" sz="800" dirty="0" smtClean="0"/>
              <a:t> </a:t>
            </a:r>
            <a:endParaRPr lang="en-US" sz="5400" dirty="0" smtClean="0"/>
          </a:p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ability to understand, accept, appreciate and tolerate cultural differences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Ialah </a:t>
            </a:r>
            <a:r>
              <a:rPr lang="nb-NO" dirty="0" smtClean="0"/>
              <a:t>kemampuan untuk memahami, menerima, dan menghormati perbedaan-perbedaan budaya.</a:t>
            </a:r>
            <a:endParaRPr lang="en-US" sz="5400" u="sng" dirty="0">
              <a:solidFill>
                <a:srgbClr val="008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err="1" smtClean="0"/>
              <a:t>Karakteristik</a:t>
            </a:r>
            <a:r>
              <a:rPr lang="en-GB" sz="4000" dirty="0" smtClean="0"/>
              <a:t> </a:t>
            </a:r>
            <a:r>
              <a:rPr lang="en-GB" sz="4000" dirty="0" err="1" smtClean="0"/>
              <a:t>Masyarakat</a:t>
            </a:r>
            <a:r>
              <a:rPr lang="en-GB" sz="4000" dirty="0" smtClean="0"/>
              <a:t> </a:t>
            </a:r>
            <a:r>
              <a:rPr lang="en-GB" sz="4000" dirty="0" err="1" smtClean="0"/>
              <a:t>Multikultural</a:t>
            </a:r>
            <a:endParaRPr lang="en-GB" sz="4000" dirty="0" smtClean="0"/>
          </a:p>
        </p:txBody>
      </p:sp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 fontScale="85000" lnSpcReduction="20000"/>
          </a:bodyPr>
          <a:lstStyle/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ability to be sensitive towards and to defend human rights </a:t>
            </a:r>
            <a:r>
              <a:rPr lang="en-GB" i="1" dirty="0" err="1" smtClean="0">
                <a:solidFill>
                  <a:srgbClr val="0000FF"/>
                </a:solidFill>
              </a:rPr>
              <a:t>e.g</a:t>
            </a:r>
            <a:r>
              <a:rPr lang="en-GB" i="1" dirty="0" smtClean="0">
                <a:solidFill>
                  <a:srgbClr val="0000FF"/>
                </a:solidFill>
              </a:rPr>
              <a:t>, rights of women, ethnic minorities, etc</a:t>
            </a:r>
            <a:r>
              <a:rPr lang="en-GB" dirty="0" smtClean="0">
                <a:solidFill>
                  <a:srgbClr val="0000FF"/>
                </a:solidFill>
              </a:rPr>
              <a:t>.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Yaitu memiliki kepekaan terhadap dan mempertahankan hak asasi manusia, seperti hak kaum wanita, etnis minoritas, dan sebagainya. </a:t>
            </a:r>
            <a:endParaRPr lang="en-US" dirty="0" smtClean="0"/>
          </a:p>
          <a:p>
            <a:pPr algn="just"/>
            <a:r>
              <a:rPr lang="en-GB" i="1" dirty="0" smtClean="0">
                <a:solidFill>
                  <a:srgbClr val="0000FF"/>
                </a:solidFill>
              </a:rPr>
              <a:t>The willingness and ability to participate in politics at local, national and international levels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Mengacu pada k</a:t>
            </a:r>
            <a:r>
              <a:rPr lang="nb-NO" dirty="0" smtClean="0"/>
              <a:t>emauan dan kemampuan berpartisipasi dalam kehidupan politik pada tingkatan pemerintahan lokal, nasional, dan internasional. </a:t>
            </a:r>
            <a:endParaRPr lang="en-US" sz="5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" name="Life in Toleranc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22"/>
          <a:stretch>
            <a:fillRect/>
          </a:stretch>
        </p:blipFill>
        <p:spPr>
          <a:xfrm>
            <a:off x="222219" y="1214422"/>
            <a:ext cx="8636061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38" fill="hold"/>
                                        <p:tgtEl>
                                          <p:spTgt spid="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/>
              <a:t>http://</a:t>
            </a:r>
            <a:r>
              <a:rPr lang="en-GB" sz="1000" dirty="0" smtClean="0"/>
              <a:t>www.bumiaksara.co.id/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err="1" smtClean="0">
                <a:solidFill>
                  <a:srgbClr val="0000FF"/>
                </a:solidFill>
              </a:rPr>
              <a:t>Pertanyaan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</a:rPr>
              <a:t>Uji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</a:rPr>
              <a:t>Pengetahuan</a:t>
            </a:r>
            <a:endParaRPr lang="en-US" u="sng" dirty="0" smtClean="0">
              <a:solidFill>
                <a:srgbClr val="0000FF"/>
              </a:solidFill>
            </a:endParaRPr>
          </a:p>
          <a:p>
            <a:pPr lvl="0"/>
            <a:endParaRPr lang="en-US" sz="24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 smtClean="0"/>
              <a:t>Jelaskan bahwa dalam masyarakat multikultural dibutuhkan kemampuan mengenal dan mendekati masalah sebagai warga masyarakat global !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 smtClean="0"/>
              <a:t>Jelaskan bahwa, dalam masyarakat multikultural, setiap warga dituntut memiliki </a:t>
            </a:r>
            <a:r>
              <a:rPr lang="nb-NO" sz="2400" dirty="0" smtClean="0"/>
              <a:t>kemampuan berpikir kritis dan sistematis </a:t>
            </a:r>
            <a:r>
              <a:rPr lang="id-ID" sz="2400" dirty="0" smtClean="0"/>
              <a:t>!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8069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http://www.bumiaksara.co.id 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smtClean="0">
                <a:solidFill>
                  <a:srgbClr val="0000FF"/>
                </a:solidFill>
              </a:rPr>
              <a:t>SALAM SOSIOLOGI !</a:t>
            </a: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282</Words>
  <Application>Microsoft Office PowerPoint</Application>
  <PresentationFormat>On-screen Show (4:3)</PresentationFormat>
  <Paragraphs>88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Karakteristik Masyarakat Multikultural</vt:lpstr>
      <vt:lpstr>Karakteristik Masyarakat Multikultural</vt:lpstr>
      <vt:lpstr>Karakteristik Masyarakat Multikultural</vt:lpstr>
      <vt:lpstr>Karakteristik Masyarakat Multikultural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 PowerPoint Presentation</dc:title>
  <dc:creator>Windows User</dc:creator>
  <cp:lastModifiedBy>D3P0K</cp:lastModifiedBy>
  <cp:revision>28</cp:revision>
  <dcterms:created xsi:type="dcterms:W3CDTF">2011-04-06T17:35:40Z</dcterms:created>
  <dcterms:modified xsi:type="dcterms:W3CDTF">2014-05-23T01:45:53Z</dcterms:modified>
</cp:coreProperties>
</file>