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71" r:id="rId3"/>
    <p:sldId id="272" r:id="rId4"/>
    <p:sldId id="273" r:id="rId5"/>
    <p:sldId id="274" r:id="rId6"/>
    <p:sldId id="275" r:id="rId7"/>
    <p:sldId id="276" r:id="rId8"/>
    <p:sldId id="269" r:id="rId9"/>
    <p:sldId id="27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A5C09-7CDA-4053-989F-407AEE5999BE}" type="datetimeFigureOut">
              <a:rPr lang="en-GB"/>
              <a:pPr>
                <a:defRPr/>
              </a:pPr>
              <a:t>21/05/2014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3A8EE5-6C61-4964-AFFE-417BDDAF4A8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69CB8B-2A3D-4735-AFCB-D267C4F85CD3}"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7D092B-99A0-40A7-99D1-FF498BA96C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77EBC6-8F02-487D-9047-C9CC67A309BA}"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E62DCA-CAA2-43EE-AC5E-D209FEEB58B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981C87-DEAA-4DE5-AA9B-82686C6574C9}"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EBF601-05C7-4A58-A4B6-FD13C343FC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DD5448-69E0-4EB6-ADA2-C1FD5C917DD8}"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E1015E-9A76-404C-BE8B-B050D37B3C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98BC6-CDBE-41D9-90A0-DC4C3D4E6A72}"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1F9C27-799B-426D-94D2-AC11E180207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41535CD-710B-44C0-A957-4C682FD672BA}"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AA4C1F-F10F-4F6E-A414-8A9A6C56D99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A67DD0-E18B-42C8-84CD-D27FE2DA31D6}"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8536731-A8A5-4FDF-9DE3-C7371E0C73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E51BB3-51FD-4174-A36B-A68F3E6A92F5}"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6C5BAE-79E0-47E8-8B2D-58032FF4B76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950DD-B940-408D-B41D-FF760006AD4F}"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D3106E-2DA4-4762-85A1-0A16438B77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1F6BA2-B26F-444E-866A-DDADD9CFBC8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5C1698-B4EB-4C11-94C9-A418696145E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6B00F-30CC-4264-90D3-F1647D47EE1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F3AB4C-0419-473A-8FD0-DFDF2AA2FF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45B091-BE81-4EB9-B237-02F72DA07885}"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42010-06D9-4544-B173-65D2C601C4E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2051"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206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206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959" name="Rectangle 3958"/>
          <p:cNvSpPr/>
          <p:nvPr/>
        </p:nvSpPr>
        <p:spPr>
          <a:xfrm>
            <a:off x="1449388" y="3448050"/>
            <a:ext cx="6276975" cy="287338"/>
          </a:xfrm>
          <a:prstGeom prst="rect">
            <a:avLst/>
          </a:prstGeom>
          <a:noFill/>
          <a:ln w="12700">
            <a:solidFill>
              <a:schemeClr val="bg1">
                <a:lumMod val="65000"/>
              </a:schemeClr>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9" name="Rectangle 638"/>
          <p:cNvSpPr/>
          <p:nvPr/>
        </p:nvSpPr>
        <p:spPr>
          <a:xfrm>
            <a:off x="3849688" y="4065588"/>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2061" name="TextBox 3959"/>
          <p:cNvSpPr txBox="1">
            <a:spLocks noChangeArrowheads="1"/>
          </p:cNvSpPr>
          <p:nvPr/>
        </p:nvSpPr>
        <p:spPr bwMode="auto">
          <a:xfrm>
            <a:off x="1423988" y="3403600"/>
            <a:ext cx="1772986" cy="369332"/>
          </a:xfrm>
          <a:prstGeom prst="rect">
            <a:avLst/>
          </a:prstGeom>
          <a:noFill/>
          <a:ln w="9525">
            <a:noFill/>
            <a:miter lim="800000"/>
            <a:headEnd/>
            <a:tailEnd/>
          </a:ln>
        </p:spPr>
        <p:txBody>
          <a:bodyPr wrap="none">
            <a:spAutoFit/>
          </a:bodyPr>
          <a:lstStyle/>
          <a:p>
            <a:r>
              <a:rPr lang="id-ID" dirty="0" smtClean="0"/>
              <a:t>SOSIOLOGI XI IPS</a:t>
            </a:r>
            <a:endParaRPr lang="en-GB" dirty="0"/>
          </a:p>
        </p:txBody>
      </p:sp>
      <p:sp>
        <p:nvSpPr>
          <p:cNvPr id="524" name="TextBox 523"/>
          <p:cNvSpPr txBox="1"/>
          <p:nvPr/>
        </p:nvSpPr>
        <p:spPr>
          <a:xfrm>
            <a:off x="71406" y="2363924"/>
            <a:ext cx="8836651" cy="707886"/>
          </a:xfrm>
          <a:prstGeom prst="rect">
            <a:avLst/>
          </a:prstGeom>
          <a:noFill/>
        </p:spPr>
        <p:txBody>
          <a:bodyPr wrap="none">
            <a:spAutoFit/>
          </a:bodyPr>
          <a:lstStyle/>
          <a:p>
            <a:pPr algn="ctr" fontAlgn="auto">
              <a:spcBef>
                <a:spcPts val="0"/>
              </a:spcBef>
              <a:spcAft>
                <a:spcPts val="0"/>
              </a:spcAft>
              <a:defRPr/>
            </a:pPr>
            <a:r>
              <a:rPr lang="en-US" sz="4000" dirty="0" err="1" smtClean="0">
                <a:solidFill>
                  <a:srgbClr val="FF0000"/>
                </a:solidFill>
                <a:latin typeface="+mn-lt"/>
                <a:cs typeface="+mn-cs"/>
              </a:rPr>
              <a:t>Pengertian</a:t>
            </a:r>
            <a:r>
              <a:rPr lang="en-US" sz="4000" dirty="0" smtClean="0">
                <a:solidFill>
                  <a:schemeClr val="tx2">
                    <a:lumMod val="60000"/>
                    <a:lumOff val="40000"/>
                  </a:schemeClr>
                </a:solidFill>
                <a:latin typeface="+mn-lt"/>
                <a:cs typeface="+mn-cs"/>
              </a:rPr>
              <a:t> </a:t>
            </a:r>
            <a:r>
              <a:rPr lang="en-US" sz="4000" dirty="0" err="1" smtClean="0">
                <a:solidFill>
                  <a:schemeClr val="tx2">
                    <a:lumMod val="60000"/>
                    <a:lumOff val="40000"/>
                  </a:schemeClr>
                </a:solidFill>
                <a:latin typeface="+mn-lt"/>
                <a:cs typeface="+mn-cs"/>
              </a:rPr>
              <a:t>dan</a:t>
            </a:r>
            <a:r>
              <a:rPr lang="en-US" sz="4000" dirty="0" smtClean="0">
                <a:solidFill>
                  <a:schemeClr val="tx2">
                    <a:lumMod val="60000"/>
                    <a:lumOff val="40000"/>
                  </a:schemeClr>
                </a:solidFill>
                <a:latin typeface="+mn-lt"/>
                <a:cs typeface="+mn-cs"/>
              </a:rPr>
              <a:t> </a:t>
            </a:r>
            <a:r>
              <a:rPr lang="en-US" sz="4000" dirty="0" err="1" smtClean="0">
                <a:solidFill>
                  <a:srgbClr val="FF0000"/>
                </a:solidFill>
              </a:rPr>
              <a:t>Bentuk</a:t>
            </a:r>
            <a:r>
              <a:rPr lang="en-US" sz="4000" dirty="0" smtClean="0">
                <a:solidFill>
                  <a:schemeClr val="tx2">
                    <a:lumMod val="60000"/>
                    <a:lumOff val="40000"/>
                  </a:schemeClr>
                </a:solidFill>
                <a:latin typeface="+mn-lt"/>
                <a:cs typeface="+mn-cs"/>
              </a:rPr>
              <a:t>  </a:t>
            </a:r>
            <a:r>
              <a:rPr lang="id-ID" sz="4000" dirty="0" smtClean="0">
                <a:solidFill>
                  <a:srgbClr val="00B050"/>
                </a:solidFill>
                <a:latin typeface="+mn-lt"/>
                <a:cs typeface="+mn-cs"/>
              </a:rPr>
              <a:t>Multikulturalisme</a:t>
            </a:r>
            <a:endParaRPr lang="en-GB" sz="4000" dirty="0">
              <a:solidFill>
                <a:srgbClr val="00B050"/>
              </a:solidFill>
              <a:latin typeface="+mn-lt"/>
              <a:cs typeface="+mn-cs"/>
            </a:endParaRPr>
          </a:p>
        </p:txBody>
      </p:sp>
      <p:pic>
        <p:nvPicPr>
          <p:cNvPr id="523" name="Picture 1"/>
          <p:cNvPicPr>
            <a:picLocks noChangeAspect="1" noChangeArrowheads="1"/>
          </p:cNvPicPr>
          <p:nvPr/>
        </p:nvPicPr>
        <p:blipFill>
          <a:blip r:embed="rId21"/>
          <a:srcRect/>
          <a:stretch>
            <a:fillRect/>
          </a:stretch>
        </p:blipFill>
        <p:spPr bwMode="auto">
          <a:xfrm>
            <a:off x="214282" y="861982"/>
            <a:ext cx="1500198" cy="1533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Pengertian</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1989138"/>
            <a:ext cx="8229600" cy="4137025"/>
          </a:xfrm>
        </p:spPr>
        <p:txBody>
          <a:bodyPr rtlCol="0">
            <a:normAutofit lnSpcReduction="10000"/>
          </a:bodyPr>
          <a:lstStyle/>
          <a:p>
            <a:pPr marL="0" indent="0" eaLnBrk="1" fontAlgn="auto" hangingPunct="1">
              <a:spcAft>
                <a:spcPts val="0"/>
              </a:spcAft>
              <a:buFont typeface="Arial" pitchFamily="34" charset="0"/>
              <a:buNone/>
              <a:defRPr/>
            </a:pPr>
            <a:r>
              <a:rPr lang="en-US" u="sng" dirty="0" smtClean="0">
                <a:solidFill>
                  <a:srgbClr val="0000FF"/>
                </a:solidFill>
              </a:rPr>
              <a:t>A. </a:t>
            </a:r>
            <a:r>
              <a:rPr lang="en-US" u="sng" dirty="0" err="1" smtClean="0">
                <a:solidFill>
                  <a:srgbClr val="0000FF"/>
                </a:solidFill>
              </a:rPr>
              <a:t>Rifai</a:t>
            </a:r>
            <a:r>
              <a:rPr lang="en-US" u="sng" dirty="0" smtClean="0">
                <a:solidFill>
                  <a:srgbClr val="0000FF"/>
                </a:solidFill>
              </a:rPr>
              <a:t> </a:t>
            </a:r>
            <a:r>
              <a:rPr lang="en-US" u="sng" dirty="0" err="1" smtClean="0">
                <a:solidFill>
                  <a:srgbClr val="0000FF"/>
                </a:solidFill>
              </a:rPr>
              <a:t>Harahap</a:t>
            </a:r>
            <a:r>
              <a:rPr lang="en-US" u="sng" dirty="0" smtClean="0">
                <a:solidFill>
                  <a:srgbClr val="0000FF"/>
                </a:solidFill>
              </a:rPr>
              <a:t> </a:t>
            </a:r>
          </a:p>
          <a:p>
            <a:pPr marL="0" indent="0" algn="just" eaLnBrk="1" fontAlgn="auto" hangingPunct="1">
              <a:spcAft>
                <a:spcPts val="0"/>
              </a:spcAft>
              <a:buFont typeface="Arial" pitchFamily="34" charset="0"/>
              <a:buNone/>
              <a:defRPr/>
            </a:pPr>
            <a:r>
              <a:rPr lang="id-ID" sz="2000" dirty="0" smtClean="0"/>
              <a:t>Multikulturalisme mencakup gagasan, cara pandang, kebijakan, penyikapan dan tindakan, oleh masyarakat suatu negara, yang majemuk dari segi etnis, budaya, agama, dan sebagainya, namun mempunyai cita-cita untuk mengembangkan semangat kebangsaan yang sama dan mempunyai kebanggaan demi mempertahankan kemajemukan tersebut.</a:t>
            </a:r>
            <a:endParaRPr lang="en-US" sz="2400" dirty="0" smtClean="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0" indent="0" eaLnBrk="1" fontAlgn="auto" hangingPunct="1">
              <a:spcAft>
                <a:spcPts val="0"/>
              </a:spcAft>
              <a:buFont typeface="Arial" pitchFamily="34" charset="0"/>
              <a:buNone/>
              <a:defRPr/>
            </a:pPr>
            <a:r>
              <a:rPr lang="en-US" u="sng" dirty="0" err="1" smtClean="0">
                <a:solidFill>
                  <a:srgbClr val="0000FF"/>
                </a:solidFill>
              </a:rPr>
              <a:t>Azyumardi</a:t>
            </a:r>
            <a:r>
              <a:rPr lang="en-US" u="sng" dirty="0" smtClean="0">
                <a:solidFill>
                  <a:srgbClr val="0000FF"/>
                </a:solidFill>
              </a:rPr>
              <a:t> </a:t>
            </a:r>
            <a:r>
              <a:rPr lang="en-US" u="sng" dirty="0" err="1" smtClean="0">
                <a:solidFill>
                  <a:srgbClr val="0000FF"/>
                </a:solidFill>
              </a:rPr>
              <a:t>Azra</a:t>
            </a:r>
            <a:endParaRPr lang="en-US" u="sng" dirty="0" smtClean="0">
              <a:solidFill>
                <a:srgbClr val="0000FF"/>
              </a:solidFill>
            </a:endParaRPr>
          </a:p>
          <a:p>
            <a:pPr marL="0" indent="0" algn="just" eaLnBrk="1" fontAlgn="auto" hangingPunct="1">
              <a:spcAft>
                <a:spcPts val="0"/>
              </a:spcAft>
              <a:buFont typeface="Arial" pitchFamily="34" charset="0"/>
              <a:buNone/>
              <a:defRPr/>
            </a:pPr>
            <a:r>
              <a:rPr lang="id-ID" sz="2000" dirty="0" smtClean="0"/>
              <a:t>Multikulturalisme adalah kebijakan kebudayaan yang menekankan penerimaan terhadap realitas keagamaan, pluralitas, dan keberagaman budaya yang terdapat dalam kehidupan masyarakat.</a:t>
            </a:r>
            <a:endParaRPr lang="en-US" sz="2400" dirty="0" smtClean="0">
              <a:solidFill>
                <a:srgbClr val="008000"/>
              </a:solidFill>
            </a:endParaRPr>
          </a:p>
          <a:p>
            <a:pPr marL="0" indent="0" eaLnBrk="1" fontAlgn="auto" hangingPunct="1">
              <a:spcAft>
                <a:spcPts val="0"/>
              </a:spcAft>
              <a:buFont typeface="Arial" pitchFamily="34" charset="0"/>
              <a:buNone/>
              <a:defRPr/>
            </a:pPr>
            <a:endParaRPr lang="en-US" sz="2400" u="sng"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Pengertian</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1989138"/>
            <a:ext cx="8229600" cy="4137025"/>
          </a:xfrm>
        </p:spPr>
        <p:txBody>
          <a:bodyPr rtlCol="0">
            <a:normAutofit fontScale="92500" lnSpcReduction="10000"/>
          </a:bodyPr>
          <a:lstStyle/>
          <a:p>
            <a:pPr marL="0" indent="0" eaLnBrk="1" fontAlgn="auto" hangingPunct="1">
              <a:spcAft>
                <a:spcPts val="0"/>
              </a:spcAft>
              <a:buFont typeface="Arial" pitchFamily="34" charset="0"/>
              <a:buNone/>
              <a:defRPr/>
            </a:pPr>
            <a:r>
              <a:rPr lang="en-US" u="sng" dirty="0" err="1" smtClean="0">
                <a:solidFill>
                  <a:srgbClr val="0000FF"/>
                </a:solidFill>
              </a:rPr>
              <a:t>Elly</a:t>
            </a:r>
            <a:r>
              <a:rPr lang="en-US" u="sng" dirty="0" smtClean="0">
                <a:solidFill>
                  <a:srgbClr val="0000FF"/>
                </a:solidFill>
              </a:rPr>
              <a:t> M. </a:t>
            </a:r>
            <a:r>
              <a:rPr lang="en-US" u="sng" dirty="0" err="1" smtClean="0">
                <a:solidFill>
                  <a:srgbClr val="0000FF"/>
                </a:solidFill>
              </a:rPr>
              <a:t>Setiadi</a:t>
            </a:r>
            <a:endParaRPr lang="en-US" u="sng" dirty="0" smtClean="0">
              <a:solidFill>
                <a:srgbClr val="0000FF"/>
              </a:solidFill>
            </a:endParaRPr>
          </a:p>
          <a:p>
            <a:pPr marL="0" indent="0" algn="just" eaLnBrk="1" fontAlgn="auto" hangingPunct="1">
              <a:spcAft>
                <a:spcPts val="0"/>
              </a:spcAft>
              <a:buFont typeface="Arial" pitchFamily="34" charset="0"/>
              <a:buNone/>
              <a:defRPr/>
            </a:pPr>
            <a:r>
              <a:rPr lang="id-ID" sz="2000" dirty="0" smtClean="0"/>
              <a:t>Multikulturalisme adalah sebuah ideologi yang menekankan pengakuan dan penghargaan pada kesederajatan perbedaan kebudayaan. Tercakup dalam pengertian kebudayaan ialah para pendukung kebudayaan, baik secara individual maupun kelompok, dan terutama ditujukan terhadap golongan sosial askriptif yaitu ras, suku bangsa, serta gender. Ideologi multikulturalisme ini saling mendukung dengan proses-proses demokratisasi yang mengutamakan perlindungan terhadap hak asasi manusia</a:t>
            </a:r>
            <a:r>
              <a:rPr lang="en-US" sz="2000" dirty="0" smtClean="0"/>
              <a:t>.</a:t>
            </a:r>
          </a:p>
          <a:p>
            <a:pPr marL="0" indent="0" eaLnBrk="1" fontAlgn="auto" hangingPunct="1">
              <a:spcAft>
                <a:spcPts val="0"/>
              </a:spcAft>
              <a:buFont typeface="Arial" pitchFamily="34" charset="0"/>
              <a:buNone/>
              <a:defRPr/>
            </a:pPr>
            <a:endParaRPr lang="en-US" sz="2400" u="sng" dirty="0" smtClean="0">
              <a:solidFill>
                <a:srgbClr val="0000FF"/>
              </a:solidFill>
            </a:endParaRPr>
          </a:p>
          <a:p>
            <a:pPr marL="0" indent="0" eaLnBrk="1" fontAlgn="auto" hangingPunct="1">
              <a:spcAft>
                <a:spcPts val="0"/>
              </a:spcAft>
              <a:buFont typeface="Arial" pitchFamily="34" charset="0"/>
              <a:buNone/>
              <a:defRPr/>
            </a:pPr>
            <a:r>
              <a:rPr lang="en-US" u="sng" dirty="0" smtClean="0">
                <a:solidFill>
                  <a:srgbClr val="0000FF"/>
                </a:solidFill>
              </a:rPr>
              <a:t>H.A.R. </a:t>
            </a:r>
            <a:r>
              <a:rPr lang="en-US" u="sng" dirty="0" err="1" smtClean="0">
                <a:solidFill>
                  <a:srgbClr val="0000FF"/>
                </a:solidFill>
              </a:rPr>
              <a:t>Tilaar</a:t>
            </a:r>
            <a:endParaRPr lang="en-US" u="sng" dirty="0" smtClean="0">
              <a:solidFill>
                <a:srgbClr val="0000FF"/>
              </a:solidFill>
            </a:endParaRPr>
          </a:p>
          <a:p>
            <a:pPr marL="0" indent="0" algn="just" eaLnBrk="1" fontAlgn="auto" hangingPunct="1">
              <a:spcAft>
                <a:spcPts val="0"/>
              </a:spcAft>
              <a:buFont typeface="Arial" pitchFamily="34" charset="0"/>
              <a:buNone/>
              <a:defRPr/>
            </a:pPr>
            <a:r>
              <a:rPr lang="id-ID" sz="2000" dirty="0" smtClean="0"/>
              <a:t>Multikulturalisme merupakan upaya menggali potensi budaya sebagai modal yang dapat membawa suatu masyarakat dalam menghadapi masa depan yang penuh resiko</a:t>
            </a:r>
            <a:r>
              <a:rPr lang="en-US" sz="2000" dirty="0" smtClean="0"/>
              <a:t>.</a:t>
            </a:r>
            <a:endParaRPr lang="en-US" sz="2000" u="sng" dirty="0" smtClean="0">
              <a:solidFill>
                <a:srgbClr val="008000"/>
              </a:solidFill>
            </a:endParaRPr>
          </a:p>
          <a:p>
            <a:pPr marL="0" indent="0" algn="just" eaLnBrk="1" fontAlgn="auto" hangingPunct="1">
              <a:spcAft>
                <a:spcPts val="0"/>
              </a:spcAft>
              <a:buFont typeface="Arial" pitchFamily="34" charset="0"/>
              <a:buNone/>
              <a:defRPr/>
            </a:pPr>
            <a:endParaRPr lang="en-US" sz="2400" u="sng"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Pengertian</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2143116"/>
            <a:ext cx="8229600" cy="3983047"/>
          </a:xfrm>
        </p:spPr>
        <p:txBody>
          <a:bodyPr rtlCol="0">
            <a:normAutofit fontScale="85000" lnSpcReduction="10000"/>
          </a:bodyPr>
          <a:lstStyle/>
          <a:p>
            <a:pPr marL="57150" indent="0" eaLnBrk="1" fontAlgn="auto" hangingPunct="1">
              <a:spcAft>
                <a:spcPts val="0"/>
              </a:spcAft>
              <a:buNone/>
              <a:defRPr/>
            </a:pPr>
            <a:r>
              <a:rPr lang="en-US" u="sng" dirty="0" smtClean="0">
                <a:solidFill>
                  <a:srgbClr val="0000FF"/>
                </a:solidFill>
              </a:rPr>
              <a:t>Lawrence Blum</a:t>
            </a:r>
          </a:p>
          <a:p>
            <a:pPr marL="57150" indent="0" algn="just" eaLnBrk="1" fontAlgn="auto" hangingPunct="1">
              <a:spcAft>
                <a:spcPts val="0"/>
              </a:spcAft>
              <a:buNone/>
              <a:defRPr/>
            </a:pPr>
            <a:r>
              <a:rPr lang="en-US" dirty="0" err="1" smtClean="0"/>
              <a:t>Multikulturalisme</a:t>
            </a:r>
            <a:r>
              <a:rPr lang="en-US" dirty="0" smtClean="0"/>
              <a:t> </a:t>
            </a:r>
            <a:r>
              <a:rPr lang="en-US" dirty="0" err="1" smtClean="0"/>
              <a:t>meliputi</a:t>
            </a:r>
            <a:r>
              <a:rPr lang="en-US" dirty="0" smtClean="0"/>
              <a:t> </a:t>
            </a:r>
            <a:r>
              <a:rPr lang="en-US" dirty="0" err="1" smtClean="0"/>
              <a:t>sebuah</a:t>
            </a:r>
            <a:r>
              <a:rPr lang="en-US" dirty="0" smtClean="0"/>
              <a:t> </a:t>
            </a:r>
            <a:r>
              <a:rPr lang="en-US" dirty="0" err="1" smtClean="0"/>
              <a:t>pemahaman</a:t>
            </a:r>
            <a:r>
              <a:rPr lang="en-US" dirty="0" smtClean="0"/>
              <a:t>, </a:t>
            </a:r>
            <a:r>
              <a:rPr lang="en-US" dirty="0" err="1" smtClean="0"/>
              <a:t>penghargaan</a:t>
            </a:r>
            <a:r>
              <a:rPr lang="en-US" dirty="0" smtClean="0"/>
              <a:t> </a:t>
            </a:r>
            <a:r>
              <a:rPr lang="en-US" dirty="0" err="1" smtClean="0"/>
              <a:t>dan</a:t>
            </a:r>
            <a:r>
              <a:rPr lang="en-US" dirty="0" smtClean="0"/>
              <a:t> </a:t>
            </a:r>
            <a:r>
              <a:rPr lang="en-US" dirty="0" err="1" smtClean="0"/>
              <a:t>penilaian</a:t>
            </a:r>
            <a:r>
              <a:rPr lang="en-US" dirty="0" smtClean="0"/>
              <a:t> </a:t>
            </a:r>
            <a:r>
              <a:rPr lang="en-US" dirty="0" err="1" smtClean="0"/>
              <a:t>atas</a:t>
            </a:r>
            <a:r>
              <a:rPr lang="en-US" dirty="0" smtClean="0"/>
              <a:t> </a:t>
            </a:r>
            <a:r>
              <a:rPr lang="en-US" dirty="0" err="1" smtClean="0"/>
              <a:t>budaya</a:t>
            </a:r>
            <a:r>
              <a:rPr lang="en-US" dirty="0" smtClean="0"/>
              <a:t> </a:t>
            </a:r>
            <a:r>
              <a:rPr lang="en-US" dirty="0" err="1" smtClean="0"/>
              <a:t>seseorang</a:t>
            </a:r>
            <a:r>
              <a:rPr lang="en-US" dirty="0" smtClean="0"/>
              <a:t>, </a:t>
            </a:r>
            <a:r>
              <a:rPr lang="en-US" dirty="0" err="1" smtClean="0"/>
              <a:t>serta</a:t>
            </a:r>
            <a:r>
              <a:rPr lang="en-US" dirty="0" smtClean="0"/>
              <a:t> </a:t>
            </a:r>
            <a:r>
              <a:rPr lang="en-US" dirty="0" err="1" smtClean="0"/>
              <a:t>sebuah</a:t>
            </a:r>
            <a:r>
              <a:rPr lang="en-US" dirty="0" smtClean="0"/>
              <a:t> </a:t>
            </a:r>
            <a:r>
              <a:rPr lang="en-US" dirty="0" err="1" smtClean="0"/>
              <a:t>penghormatan</a:t>
            </a:r>
            <a:r>
              <a:rPr lang="en-US" dirty="0" smtClean="0"/>
              <a:t> </a:t>
            </a:r>
            <a:r>
              <a:rPr lang="en-US" dirty="0" err="1" smtClean="0"/>
              <a:t>dan</a:t>
            </a:r>
            <a:r>
              <a:rPr lang="en-US" dirty="0" smtClean="0"/>
              <a:t> </a:t>
            </a:r>
            <a:r>
              <a:rPr lang="en-US" dirty="0" err="1" smtClean="0"/>
              <a:t>keingintahuan</a:t>
            </a:r>
            <a:r>
              <a:rPr lang="en-US" dirty="0" smtClean="0"/>
              <a:t> </a:t>
            </a:r>
            <a:r>
              <a:rPr lang="en-US" dirty="0" err="1" smtClean="0"/>
              <a:t>tentang</a:t>
            </a:r>
            <a:r>
              <a:rPr lang="en-US" dirty="0" smtClean="0"/>
              <a:t> </a:t>
            </a:r>
            <a:r>
              <a:rPr lang="en-US" dirty="0" err="1" smtClean="0"/>
              <a:t>budaya</a:t>
            </a:r>
            <a:r>
              <a:rPr lang="en-US" dirty="0" smtClean="0"/>
              <a:t> </a:t>
            </a:r>
            <a:r>
              <a:rPr lang="en-US" dirty="0" err="1" smtClean="0"/>
              <a:t>etnis</a:t>
            </a:r>
            <a:r>
              <a:rPr lang="en-US" dirty="0" smtClean="0"/>
              <a:t> </a:t>
            </a:r>
            <a:r>
              <a:rPr lang="en-US" dirty="0" err="1" smtClean="0"/>
              <a:t>orang</a:t>
            </a:r>
            <a:r>
              <a:rPr lang="en-US" dirty="0" smtClean="0"/>
              <a:t> lain. </a:t>
            </a:r>
            <a:r>
              <a:rPr lang="id-ID" dirty="0" smtClean="0"/>
              <a:t>Multikulturalisme</a:t>
            </a:r>
            <a:r>
              <a:rPr lang="en-US" dirty="0" smtClean="0"/>
              <a:t> </a:t>
            </a:r>
            <a:r>
              <a:rPr lang="en-US" dirty="0" err="1" smtClean="0"/>
              <a:t>meliputi</a:t>
            </a:r>
            <a:r>
              <a:rPr lang="en-US" dirty="0" smtClean="0"/>
              <a:t> </a:t>
            </a:r>
            <a:r>
              <a:rPr lang="en-US" dirty="0" err="1" smtClean="0"/>
              <a:t>sebuah</a:t>
            </a:r>
            <a:r>
              <a:rPr lang="en-US" dirty="0" smtClean="0"/>
              <a:t> </a:t>
            </a:r>
            <a:r>
              <a:rPr lang="en-US" dirty="0" err="1" smtClean="0"/>
              <a:t>penilaian</a:t>
            </a:r>
            <a:r>
              <a:rPr lang="en-US" dirty="0" smtClean="0"/>
              <a:t> </a:t>
            </a:r>
            <a:r>
              <a:rPr lang="en-US" dirty="0" err="1" smtClean="0"/>
              <a:t>terhadap</a:t>
            </a:r>
            <a:r>
              <a:rPr lang="en-US" dirty="0" smtClean="0"/>
              <a:t> </a:t>
            </a:r>
            <a:r>
              <a:rPr lang="en-US" dirty="0" err="1" smtClean="0"/>
              <a:t>budaya-budaya</a:t>
            </a:r>
            <a:r>
              <a:rPr lang="en-US" dirty="0" smtClean="0"/>
              <a:t> </a:t>
            </a:r>
            <a:r>
              <a:rPr lang="en-US" dirty="0" err="1" smtClean="0"/>
              <a:t>orang</a:t>
            </a:r>
            <a:r>
              <a:rPr lang="en-US" dirty="0" smtClean="0"/>
              <a:t> lain, </a:t>
            </a:r>
            <a:r>
              <a:rPr lang="en-US" dirty="0" err="1" smtClean="0"/>
              <a:t>bukan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menyetujui</a:t>
            </a:r>
            <a:r>
              <a:rPr lang="en-US" dirty="0" smtClean="0"/>
              <a:t> </a:t>
            </a:r>
            <a:r>
              <a:rPr lang="en-US" dirty="0" err="1" smtClean="0"/>
              <a:t>seluruh</a:t>
            </a:r>
            <a:r>
              <a:rPr lang="en-US" dirty="0" smtClean="0"/>
              <a:t> </a:t>
            </a:r>
            <a:r>
              <a:rPr lang="en-US" dirty="0" err="1" smtClean="0"/>
              <a:t>aspek</a:t>
            </a:r>
            <a:r>
              <a:rPr lang="en-US" dirty="0" smtClean="0"/>
              <a:t> </a:t>
            </a:r>
            <a:r>
              <a:rPr lang="en-US" dirty="0" err="1" smtClean="0"/>
              <a:t>dari</a:t>
            </a:r>
            <a:r>
              <a:rPr lang="en-US" dirty="0" smtClean="0"/>
              <a:t> </a:t>
            </a:r>
            <a:r>
              <a:rPr lang="en-US" dirty="0" err="1" smtClean="0"/>
              <a:t>budaya-budaya</a:t>
            </a:r>
            <a:r>
              <a:rPr lang="en-US" dirty="0" smtClean="0"/>
              <a:t> </a:t>
            </a:r>
            <a:r>
              <a:rPr lang="en-US" dirty="0" err="1" smtClean="0"/>
              <a:t>tersebut</a:t>
            </a:r>
            <a:r>
              <a:rPr lang="en-US" dirty="0" smtClean="0"/>
              <a:t>, </a:t>
            </a:r>
            <a:r>
              <a:rPr lang="en-US" dirty="0" err="1" smtClean="0"/>
              <a:t>melainkan</a:t>
            </a:r>
            <a:r>
              <a:rPr lang="en-US" dirty="0" smtClean="0"/>
              <a:t> </a:t>
            </a:r>
            <a:r>
              <a:rPr lang="en-US" dirty="0" err="1" smtClean="0"/>
              <a:t>mencoba</a:t>
            </a:r>
            <a:r>
              <a:rPr lang="en-US" dirty="0" smtClean="0"/>
              <a:t> </a:t>
            </a:r>
            <a:r>
              <a:rPr lang="en-US" dirty="0" err="1" smtClean="0"/>
              <a:t>melihat</a:t>
            </a:r>
            <a:r>
              <a:rPr lang="en-US" dirty="0" smtClean="0"/>
              <a:t> </a:t>
            </a:r>
            <a:r>
              <a:rPr lang="en-US" dirty="0" err="1" smtClean="0"/>
              <a:t>bagaimana</a:t>
            </a:r>
            <a:r>
              <a:rPr lang="en-US" dirty="0" smtClean="0"/>
              <a:t> </a:t>
            </a:r>
            <a:r>
              <a:rPr lang="en-US" dirty="0" err="1" smtClean="0"/>
              <a:t>sebuah</a:t>
            </a:r>
            <a:r>
              <a:rPr lang="en-US" dirty="0" smtClean="0"/>
              <a:t> </a:t>
            </a:r>
            <a:r>
              <a:rPr lang="en-US" dirty="0" err="1" smtClean="0"/>
              <a:t>budaya</a:t>
            </a:r>
            <a:r>
              <a:rPr lang="en-US" dirty="0" smtClean="0"/>
              <a:t> yang </a:t>
            </a:r>
            <a:r>
              <a:rPr lang="en-US" dirty="0" err="1" smtClean="0"/>
              <a:t>asli</a:t>
            </a:r>
            <a:r>
              <a:rPr lang="en-US" dirty="0" smtClean="0"/>
              <a:t> </a:t>
            </a:r>
            <a:r>
              <a:rPr lang="en-US" dirty="0" err="1" smtClean="0"/>
              <a:t>dapat</a:t>
            </a:r>
            <a:r>
              <a:rPr lang="en-US" dirty="0" smtClean="0"/>
              <a:t> </a:t>
            </a:r>
            <a:r>
              <a:rPr lang="en-US" dirty="0" err="1" smtClean="0"/>
              <a:t>mengekspresikan</a:t>
            </a:r>
            <a:r>
              <a:rPr lang="en-US" dirty="0" smtClean="0"/>
              <a:t> </a:t>
            </a:r>
            <a:r>
              <a:rPr lang="en-US" dirty="0" err="1" smtClean="0"/>
              <a:t>nilai</a:t>
            </a:r>
            <a:r>
              <a:rPr lang="en-US" dirty="0" smtClean="0"/>
              <a:t> </a:t>
            </a:r>
            <a:r>
              <a:rPr lang="en-US" dirty="0" err="1" smtClean="0"/>
              <a:t>bagi</a:t>
            </a:r>
            <a:r>
              <a:rPr lang="en-US" dirty="0" smtClean="0"/>
              <a:t> </a:t>
            </a:r>
            <a:r>
              <a:rPr lang="en-US" dirty="0" err="1" smtClean="0"/>
              <a:t>anggota-anggotanya</a:t>
            </a:r>
            <a:r>
              <a:rPr lang="en-US" dirty="0" smtClean="0"/>
              <a:t> </a:t>
            </a:r>
            <a:r>
              <a:rPr lang="en-US" dirty="0" err="1" smtClean="0"/>
              <a:t>sendiri</a:t>
            </a:r>
            <a:r>
              <a:rPr lang="en-US" dirty="0" smtClean="0"/>
              <a:t>.</a:t>
            </a:r>
            <a:endParaRPr lang="en-US" u="sng" dirty="0" smtClean="0">
              <a:solidFill>
                <a:srgbClr val="0000FF"/>
              </a:solidFill>
            </a:endParaRPr>
          </a:p>
          <a:p>
            <a:pPr marL="57150" indent="0" eaLnBrk="1" fontAlgn="auto" hangingPunct="1">
              <a:spcAft>
                <a:spcPts val="0"/>
              </a:spcAft>
              <a:buNone/>
              <a:defRPr/>
            </a:pPr>
            <a:endParaRPr lang="en-US" sz="2400" u="sng" dirty="0" smtClean="0">
              <a:solidFill>
                <a:srgbClr val="0000FF"/>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Pengertian</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2143116"/>
            <a:ext cx="8229600" cy="3983047"/>
          </a:xfrm>
        </p:spPr>
        <p:txBody>
          <a:bodyPr rtlCol="0">
            <a:normAutofit/>
          </a:bodyPr>
          <a:lstStyle/>
          <a:p>
            <a:pPr marL="57150" indent="0" eaLnBrk="1" fontAlgn="auto" hangingPunct="1">
              <a:spcAft>
                <a:spcPts val="0"/>
              </a:spcAft>
              <a:buNone/>
              <a:defRPr/>
            </a:pPr>
            <a:r>
              <a:rPr lang="en-US" u="sng" dirty="0" err="1" smtClean="0">
                <a:solidFill>
                  <a:srgbClr val="0000FF"/>
                </a:solidFill>
              </a:rPr>
              <a:t>Parsudi</a:t>
            </a:r>
            <a:r>
              <a:rPr lang="en-US" u="sng" dirty="0" smtClean="0">
                <a:solidFill>
                  <a:srgbClr val="0000FF"/>
                </a:solidFill>
              </a:rPr>
              <a:t> </a:t>
            </a:r>
            <a:r>
              <a:rPr lang="en-US" u="sng" dirty="0" err="1" smtClean="0">
                <a:solidFill>
                  <a:srgbClr val="0000FF"/>
                </a:solidFill>
              </a:rPr>
              <a:t>Suparlan</a:t>
            </a:r>
            <a:endParaRPr lang="en-US" u="sng" dirty="0" smtClean="0">
              <a:solidFill>
                <a:srgbClr val="0000FF"/>
              </a:solidFill>
            </a:endParaRPr>
          </a:p>
          <a:p>
            <a:pPr marL="57150" indent="0" algn="just" eaLnBrk="1" fontAlgn="auto" hangingPunct="1">
              <a:spcAft>
                <a:spcPts val="0"/>
              </a:spcAft>
              <a:buNone/>
              <a:defRPr/>
            </a:pPr>
            <a:r>
              <a:rPr lang="id-ID" sz="2400" dirty="0" smtClean="0"/>
              <a:t>Multikulturalisme ialah sebuah ideologi yang mengakui dan mengagungkan perbedaan dalam kesederajatan, baik secara individual maupun masyarakat</a:t>
            </a:r>
            <a:r>
              <a:rPr lang="en-US" sz="2400" dirty="0" smtClean="0"/>
              <a:t>.</a:t>
            </a:r>
            <a:endParaRPr lang="en-US" sz="2400" u="sng" dirty="0" smtClean="0">
              <a:solidFill>
                <a:srgbClr val="0000FF"/>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827744"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Bentuk</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2143116"/>
            <a:ext cx="8229600" cy="3983047"/>
          </a:xfrm>
        </p:spPr>
        <p:txBody>
          <a:bodyPr rtlCol="0">
            <a:normAutofit fontScale="70000" lnSpcReduction="20000"/>
          </a:bodyPr>
          <a:lstStyle/>
          <a:p>
            <a:pPr lvl="0" algn="just">
              <a:buNone/>
            </a:pPr>
            <a:r>
              <a:rPr lang="en-GB" i="1" u="sng" dirty="0" err="1" smtClean="0">
                <a:solidFill>
                  <a:srgbClr val="0000FF"/>
                </a:solidFill>
              </a:rPr>
              <a:t>Multikulturalisme</a:t>
            </a:r>
            <a:r>
              <a:rPr lang="en-GB" i="1" u="sng" dirty="0" smtClean="0">
                <a:solidFill>
                  <a:srgbClr val="0000FF"/>
                </a:solidFill>
              </a:rPr>
              <a:t> </a:t>
            </a:r>
            <a:r>
              <a:rPr lang="en-GB" i="1" u="sng" dirty="0" err="1" smtClean="0">
                <a:solidFill>
                  <a:srgbClr val="0000FF"/>
                </a:solidFill>
              </a:rPr>
              <a:t>Isolasionis</a:t>
            </a:r>
            <a:endParaRPr lang="en-US" u="sng" dirty="0" smtClean="0">
              <a:solidFill>
                <a:srgbClr val="0000FF"/>
              </a:solidFill>
            </a:endParaRPr>
          </a:p>
          <a:p>
            <a:pPr algn="just">
              <a:buNone/>
            </a:pPr>
            <a:r>
              <a:rPr lang="en-GB" dirty="0" smtClean="0"/>
              <a:t>	Yang </a:t>
            </a:r>
            <a:r>
              <a:rPr lang="en-GB" dirty="0" err="1" smtClean="0"/>
              <a:t>mengacu</a:t>
            </a:r>
            <a:r>
              <a:rPr lang="en-GB" dirty="0" smtClean="0"/>
              <a:t> </a:t>
            </a:r>
            <a:r>
              <a:rPr lang="en-GB" dirty="0" err="1" smtClean="0"/>
              <a:t>kepada</a:t>
            </a:r>
            <a:r>
              <a:rPr lang="en-GB" dirty="0" smtClean="0"/>
              <a:t> </a:t>
            </a:r>
            <a:r>
              <a:rPr lang="en-GB" dirty="0" err="1" smtClean="0"/>
              <a:t>masyarakat</a:t>
            </a:r>
            <a:r>
              <a:rPr lang="en-GB" dirty="0" smtClean="0"/>
              <a:t> </a:t>
            </a:r>
            <a:r>
              <a:rPr lang="en-GB" dirty="0" err="1" smtClean="0"/>
              <a:t>di</a:t>
            </a:r>
            <a:r>
              <a:rPr lang="en-GB" dirty="0" smtClean="0"/>
              <a:t> </a:t>
            </a:r>
            <a:r>
              <a:rPr lang="en-GB" dirty="0" err="1" smtClean="0"/>
              <a:t>mana</a:t>
            </a:r>
            <a:r>
              <a:rPr lang="en-GB" dirty="0" smtClean="0"/>
              <a:t> </a:t>
            </a:r>
            <a:r>
              <a:rPr lang="en-GB" dirty="0" err="1" smtClean="0"/>
              <a:t>berbagai</a:t>
            </a:r>
            <a:r>
              <a:rPr lang="en-GB" dirty="0" smtClean="0"/>
              <a:t> </a:t>
            </a:r>
            <a:r>
              <a:rPr lang="en-GB" dirty="0" err="1" smtClean="0"/>
              <a:t>kelompok</a:t>
            </a:r>
            <a:r>
              <a:rPr lang="en-GB" dirty="0" smtClean="0"/>
              <a:t> </a:t>
            </a:r>
            <a:r>
              <a:rPr lang="en-GB" dirty="0" err="1" smtClean="0"/>
              <a:t>kultural</a:t>
            </a:r>
            <a:r>
              <a:rPr lang="en-GB" dirty="0" smtClean="0"/>
              <a:t> </a:t>
            </a:r>
            <a:r>
              <a:rPr lang="en-GB" dirty="0" err="1" smtClean="0"/>
              <a:t>menjalankan</a:t>
            </a:r>
            <a:r>
              <a:rPr lang="en-GB" dirty="0" smtClean="0"/>
              <a:t> </a:t>
            </a:r>
            <a:r>
              <a:rPr lang="en-GB" dirty="0" err="1" smtClean="0"/>
              <a:t>hidup</a:t>
            </a:r>
            <a:r>
              <a:rPr lang="en-GB" dirty="0" smtClean="0"/>
              <a:t> </a:t>
            </a:r>
            <a:r>
              <a:rPr lang="en-GB" dirty="0" err="1" smtClean="0"/>
              <a:t>secara</a:t>
            </a:r>
            <a:r>
              <a:rPr lang="en-GB" dirty="0" smtClean="0"/>
              <a:t> </a:t>
            </a:r>
            <a:r>
              <a:rPr lang="en-GB" dirty="0" err="1" smtClean="0"/>
              <a:t>otonom</a:t>
            </a:r>
            <a:r>
              <a:rPr lang="en-GB" dirty="0" smtClean="0"/>
              <a:t> </a:t>
            </a:r>
            <a:r>
              <a:rPr lang="en-GB" dirty="0" err="1" smtClean="0"/>
              <a:t>dan</a:t>
            </a:r>
            <a:r>
              <a:rPr lang="en-GB" dirty="0" smtClean="0"/>
              <a:t> </a:t>
            </a:r>
            <a:r>
              <a:rPr lang="en-GB" dirty="0" err="1" smtClean="0"/>
              <a:t>terlibat</a:t>
            </a:r>
            <a:r>
              <a:rPr lang="en-GB" dirty="0" smtClean="0"/>
              <a:t> </a:t>
            </a:r>
            <a:r>
              <a:rPr lang="en-GB" dirty="0" err="1" smtClean="0"/>
              <a:t>dalam</a:t>
            </a:r>
            <a:r>
              <a:rPr lang="en-GB" dirty="0" smtClean="0"/>
              <a:t> </a:t>
            </a:r>
            <a:r>
              <a:rPr lang="en-GB" dirty="0" err="1" smtClean="0"/>
              <a:t>interaksi</a:t>
            </a:r>
            <a:r>
              <a:rPr lang="en-GB" dirty="0" smtClean="0"/>
              <a:t> </a:t>
            </a:r>
            <a:r>
              <a:rPr lang="en-GB" dirty="0" err="1" smtClean="0"/>
              <a:t>seminimal</a:t>
            </a:r>
            <a:r>
              <a:rPr lang="en-GB" dirty="0" smtClean="0"/>
              <a:t> </a:t>
            </a:r>
            <a:r>
              <a:rPr lang="en-GB" dirty="0" err="1" smtClean="0"/>
              <a:t>mungkin</a:t>
            </a:r>
            <a:r>
              <a:rPr lang="en-GB" dirty="0" smtClean="0"/>
              <a:t> </a:t>
            </a:r>
            <a:r>
              <a:rPr lang="en-GB" dirty="0" err="1" smtClean="0"/>
              <a:t>satu</a:t>
            </a:r>
            <a:r>
              <a:rPr lang="en-GB" dirty="0" smtClean="0"/>
              <a:t> </a:t>
            </a:r>
            <a:r>
              <a:rPr lang="en-GB" dirty="0" err="1" smtClean="0"/>
              <a:t>sama</a:t>
            </a:r>
            <a:r>
              <a:rPr lang="en-GB" dirty="0" smtClean="0"/>
              <a:t> lain. </a:t>
            </a:r>
            <a:endParaRPr lang="en-US" dirty="0" smtClean="0"/>
          </a:p>
          <a:p>
            <a:pPr lvl="0" algn="just">
              <a:buNone/>
            </a:pPr>
            <a:r>
              <a:rPr lang="en-GB" i="1" u="sng" dirty="0" err="1" smtClean="0">
                <a:solidFill>
                  <a:srgbClr val="0000FF"/>
                </a:solidFill>
              </a:rPr>
              <a:t>Multikulturalisme</a:t>
            </a:r>
            <a:r>
              <a:rPr lang="en-GB" i="1" u="sng" dirty="0" smtClean="0">
                <a:solidFill>
                  <a:srgbClr val="0000FF"/>
                </a:solidFill>
              </a:rPr>
              <a:t> </a:t>
            </a:r>
            <a:r>
              <a:rPr lang="en-GB" i="1" u="sng" dirty="0" err="1" smtClean="0">
                <a:solidFill>
                  <a:srgbClr val="0000FF"/>
                </a:solidFill>
              </a:rPr>
              <a:t>Akomodatif</a:t>
            </a:r>
            <a:r>
              <a:rPr lang="en-GB" u="sng" dirty="0" smtClean="0">
                <a:solidFill>
                  <a:srgbClr val="0000FF"/>
                </a:solidFill>
              </a:rPr>
              <a:t> </a:t>
            </a:r>
            <a:endParaRPr lang="en-US" u="sng" dirty="0" smtClean="0">
              <a:solidFill>
                <a:srgbClr val="0000FF"/>
              </a:solidFill>
            </a:endParaRPr>
          </a:p>
          <a:p>
            <a:pPr algn="just">
              <a:buNone/>
            </a:pPr>
            <a:r>
              <a:rPr lang="en-US" dirty="0" smtClean="0"/>
              <a:t>	</a:t>
            </a:r>
            <a:r>
              <a:rPr lang="en-US" dirty="0" err="1" smtClean="0"/>
              <a:t>Masyarakat</a:t>
            </a:r>
            <a:r>
              <a:rPr lang="en-US" dirty="0" smtClean="0"/>
              <a:t> plural, yang </a:t>
            </a:r>
            <a:r>
              <a:rPr lang="en-US" dirty="0" err="1" smtClean="0"/>
              <a:t>memiliki</a:t>
            </a:r>
            <a:r>
              <a:rPr lang="en-US" dirty="0" smtClean="0"/>
              <a:t> </a:t>
            </a:r>
            <a:r>
              <a:rPr lang="en-US" dirty="0" err="1" smtClean="0"/>
              <a:t>kultur</a:t>
            </a:r>
            <a:r>
              <a:rPr lang="en-US" dirty="0" smtClean="0"/>
              <a:t> </a:t>
            </a:r>
            <a:r>
              <a:rPr lang="en-US" dirty="0" err="1" smtClean="0"/>
              <a:t>dominan</a:t>
            </a:r>
            <a:r>
              <a:rPr lang="en-US" dirty="0" smtClean="0"/>
              <a:t>, </a:t>
            </a:r>
            <a:r>
              <a:rPr lang="en-US" dirty="0" err="1" smtClean="0"/>
              <a:t>membuat</a:t>
            </a:r>
            <a:r>
              <a:rPr lang="en-US" dirty="0" smtClean="0"/>
              <a:t> </a:t>
            </a:r>
            <a:r>
              <a:rPr lang="en-US" dirty="0" err="1" smtClean="0"/>
              <a:t>penyesuaian</a:t>
            </a:r>
            <a:r>
              <a:rPr lang="en-US" dirty="0" smtClean="0"/>
              <a:t> </a:t>
            </a:r>
            <a:r>
              <a:rPr lang="en-US" dirty="0" err="1" smtClean="0"/>
              <a:t>dan</a:t>
            </a:r>
            <a:r>
              <a:rPr lang="en-US" dirty="0" smtClean="0"/>
              <a:t> </a:t>
            </a:r>
            <a:r>
              <a:rPr lang="en-US" dirty="0" err="1" smtClean="0"/>
              <a:t>akomodasi-akomodasi</a:t>
            </a:r>
            <a:r>
              <a:rPr lang="en-US" dirty="0" smtClean="0"/>
              <a:t> </a:t>
            </a:r>
            <a:r>
              <a:rPr lang="en-US" dirty="0" err="1" smtClean="0"/>
              <a:t>tertentu</a:t>
            </a:r>
            <a:r>
              <a:rPr lang="en-US" dirty="0" smtClean="0"/>
              <a:t> </a:t>
            </a:r>
            <a:r>
              <a:rPr lang="en-US" dirty="0" err="1" smtClean="0"/>
              <a:t>bagi</a:t>
            </a:r>
            <a:r>
              <a:rPr lang="en-US" dirty="0" smtClean="0"/>
              <a:t> </a:t>
            </a:r>
            <a:r>
              <a:rPr lang="en-US" dirty="0" err="1" smtClean="0"/>
              <a:t>kebutuhan</a:t>
            </a:r>
            <a:r>
              <a:rPr lang="en-US" dirty="0" smtClean="0"/>
              <a:t> </a:t>
            </a:r>
            <a:r>
              <a:rPr lang="en-US" dirty="0" err="1" smtClean="0"/>
              <a:t>kultural</a:t>
            </a:r>
            <a:r>
              <a:rPr lang="en-US" dirty="0" smtClean="0"/>
              <a:t> </a:t>
            </a:r>
            <a:r>
              <a:rPr lang="en-US" dirty="0" err="1" smtClean="0"/>
              <a:t>kaum</a:t>
            </a:r>
            <a:r>
              <a:rPr lang="en-US" dirty="0" smtClean="0"/>
              <a:t> </a:t>
            </a:r>
            <a:r>
              <a:rPr lang="en-US" dirty="0" err="1" smtClean="0"/>
              <a:t>minoritas</a:t>
            </a:r>
            <a:r>
              <a:rPr lang="en-US" dirty="0" smtClean="0"/>
              <a:t>. </a:t>
            </a:r>
          </a:p>
          <a:p>
            <a:pPr lvl="0" algn="just">
              <a:buNone/>
            </a:pPr>
            <a:r>
              <a:rPr lang="en-GB" i="1" u="sng" dirty="0" err="1" smtClean="0">
                <a:solidFill>
                  <a:srgbClr val="0000FF"/>
                </a:solidFill>
              </a:rPr>
              <a:t>Multikulturalisme</a:t>
            </a:r>
            <a:r>
              <a:rPr lang="en-GB" i="1" u="sng" dirty="0" smtClean="0">
                <a:solidFill>
                  <a:srgbClr val="0000FF"/>
                </a:solidFill>
              </a:rPr>
              <a:t> </a:t>
            </a:r>
            <a:r>
              <a:rPr lang="en-GB" i="1" u="sng" dirty="0" err="1" smtClean="0">
                <a:solidFill>
                  <a:srgbClr val="0000FF"/>
                </a:solidFill>
              </a:rPr>
              <a:t>Otonomis</a:t>
            </a:r>
            <a:endParaRPr lang="en-US" u="sng" dirty="0" smtClean="0">
              <a:solidFill>
                <a:srgbClr val="0000FF"/>
              </a:solidFill>
            </a:endParaRPr>
          </a:p>
          <a:p>
            <a:pPr algn="just">
              <a:buNone/>
            </a:pPr>
            <a:r>
              <a:rPr lang="en-US" dirty="0" smtClean="0"/>
              <a:t>	</a:t>
            </a:r>
            <a:r>
              <a:rPr lang="en-US" dirty="0" err="1" smtClean="0"/>
              <a:t>Masyarakat</a:t>
            </a:r>
            <a:r>
              <a:rPr lang="en-US" dirty="0" smtClean="0"/>
              <a:t> plural </a:t>
            </a:r>
            <a:r>
              <a:rPr lang="en-US" dirty="0" err="1" smtClean="0"/>
              <a:t>di</a:t>
            </a:r>
            <a:r>
              <a:rPr lang="en-US" dirty="0" smtClean="0"/>
              <a:t> </a:t>
            </a:r>
            <a:r>
              <a:rPr lang="en-US" dirty="0" err="1" smtClean="0"/>
              <a:t>mana</a:t>
            </a:r>
            <a:r>
              <a:rPr lang="en-US" dirty="0" smtClean="0"/>
              <a:t> </a:t>
            </a:r>
            <a:r>
              <a:rPr lang="en-US" dirty="0" err="1" smtClean="0"/>
              <a:t>kelompok-kelompok</a:t>
            </a:r>
            <a:r>
              <a:rPr lang="en-US" dirty="0" smtClean="0"/>
              <a:t> </a:t>
            </a:r>
            <a:r>
              <a:rPr lang="en-US" dirty="0" err="1" smtClean="0"/>
              <a:t>kultural</a:t>
            </a:r>
            <a:r>
              <a:rPr lang="en-US" dirty="0" smtClean="0"/>
              <a:t> </a:t>
            </a:r>
            <a:r>
              <a:rPr lang="en-US" dirty="0" err="1" smtClean="0"/>
              <a:t>utama</a:t>
            </a:r>
            <a:r>
              <a:rPr lang="en-US" dirty="0" smtClean="0"/>
              <a:t> </a:t>
            </a:r>
            <a:r>
              <a:rPr lang="en-US" dirty="0" err="1" smtClean="0"/>
              <a:t>berusaha</a:t>
            </a:r>
            <a:r>
              <a:rPr lang="en-US" dirty="0" smtClean="0"/>
              <a:t> </a:t>
            </a:r>
            <a:r>
              <a:rPr lang="en-US" dirty="0" err="1" smtClean="0"/>
              <a:t>mewujudkan</a:t>
            </a:r>
            <a:r>
              <a:rPr lang="en-US" dirty="0" smtClean="0"/>
              <a:t> </a:t>
            </a:r>
            <a:r>
              <a:rPr lang="en-US" dirty="0" err="1" smtClean="0"/>
              <a:t>kesetaraan</a:t>
            </a:r>
            <a:r>
              <a:rPr lang="en-US" dirty="0" smtClean="0"/>
              <a:t> (</a:t>
            </a:r>
            <a:r>
              <a:rPr lang="en-US" i="1" dirty="0" smtClean="0"/>
              <a:t>equality</a:t>
            </a:r>
            <a:r>
              <a:rPr lang="en-US" dirty="0" smtClean="0"/>
              <a:t>) </a:t>
            </a:r>
            <a:r>
              <a:rPr lang="en-US" dirty="0" err="1" smtClean="0"/>
              <a:t>dengan</a:t>
            </a:r>
            <a:r>
              <a:rPr lang="en-US" dirty="0" smtClean="0"/>
              <a:t> </a:t>
            </a:r>
            <a:r>
              <a:rPr lang="en-US" dirty="0" err="1" smtClean="0"/>
              <a:t>budaya</a:t>
            </a:r>
            <a:r>
              <a:rPr lang="en-US" dirty="0" smtClean="0"/>
              <a:t> </a:t>
            </a:r>
            <a:r>
              <a:rPr lang="en-US" dirty="0" err="1" smtClean="0"/>
              <a:t>dominan</a:t>
            </a:r>
            <a:r>
              <a:rPr lang="en-US" dirty="0" smtClean="0"/>
              <a:t> </a:t>
            </a:r>
            <a:r>
              <a:rPr lang="en-US" dirty="0" err="1" smtClean="0"/>
              <a:t>dan</a:t>
            </a:r>
            <a:r>
              <a:rPr lang="en-US" dirty="0" smtClean="0"/>
              <a:t> </a:t>
            </a:r>
            <a:r>
              <a:rPr lang="en-US" dirty="0" err="1" smtClean="0"/>
              <a:t>menginginkan</a:t>
            </a:r>
            <a:r>
              <a:rPr lang="en-US" dirty="0" smtClean="0"/>
              <a:t> </a:t>
            </a:r>
            <a:r>
              <a:rPr lang="en-US" dirty="0" err="1" smtClean="0"/>
              <a:t>kehidupan</a:t>
            </a:r>
            <a:r>
              <a:rPr lang="en-US" dirty="0" smtClean="0"/>
              <a:t> </a:t>
            </a:r>
            <a:r>
              <a:rPr lang="en-US" dirty="0" err="1" smtClean="0"/>
              <a:t>otonom</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politik</a:t>
            </a:r>
            <a:r>
              <a:rPr lang="en-US" dirty="0" smtClean="0"/>
              <a:t> yang </a:t>
            </a:r>
            <a:r>
              <a:rPr lang="en-US" dirty="0" err="1" smtClean="0"/>
              <a:t>secara</a:t>
            </a:r>
            <a:r>
              <a:rPr lang="en-US" dirty="0" smtClean="0"/>
              <a:t> </a:t>
            </a:r>
            <a:r>
              <a:rPr lang="en-US" dirty="0" err="1" smtClean="0"/>
              <a:t>kolektif</a:t>
            </a:r>
            <a:r>
              <a:rPr lang="en-US" dirty="0" smtClean="0"/>
              <a:t> </a:t>
            </a:r>
            <a:r>
              <a:rPr lang="en-US" dirty="0" err="1" smtClean="0"/>
              <a:t>dapat</a:t>
            </a:r>
            <a:r>
              <a:rPr lang="en-US" dirty="0" smtClean="0"/>
              <a:t> </a:t>
            </a:r>
            <a:r>
              <a:rPr lang="en-US" dirty="0" err="1" smtClean="0"/>
              <a:t>diterima</a:t>
            </a:r>
            <a:r>
              <a:rPr lang="en-US" dirty="0" smtClean="0"/>
              <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dirty="0" err="1" smtClean="0"/>
              <a:t>Bentuk</a:t>
            </a:r>
            <a:r>
              <a:rPr lang="en-GB" dirty="0" smtClean="0"/>
              <a:t> </a:t>
            </a:r>
            <a:r>
              <a:rPr lang="en-GB" dirty="0" err="1" smtClean="0"/>
              <a:t>Multikulturalisme</a:t>
            </a:r>
            <a:endParaRPr lang="en-GB" dirty="0" smtClean="0"/>
          </a:p>
        </p:txBody>
      </p:sp>
      <p:sp>
        <p:nvSpPr>
          <p:cNvPr id="525" name="Rectangle 3"/>
          <p:cNvSpPr>
            <a:spLocks noGrp="1" noChangeArrowheads="1"/>
          </p:cNvSpPr>
          <p:nvPr>
            <p:ph idx="1"/>
          </p:nvPr>
        </p:nvSpPr>
        <p:spPr>
          <a:xfrm>
            <a:off x="457200" y="2143116"/>
            <a:ext cx="8229600" cy="4357718"/>
          </a:xfrm>
        </p:spPr>
        <p:txBody>
          <a:bodyPr rtlCol="0">
            <a:normAutofit fontScale="85000" lnSpcReduction="20000"/>
          </a:bodyPr>
          <a:lstStyle/>
          <a:p>
            <a:pPr lvl="0" algn="just">
              <a:buNone/>
            </a:pPr>
            <a:r>
              <a:rPr lang="en-GB" i="1" u="sng" dirty="0" err="1" smtClean="0">
                <a:solidFill>
                  <a:srgbClr val="0000FF"/>
                </a:solidFill>
              </a:rPr>
              <a:t>Multikulturalisme</a:t>
            </a:r>
            <a:r>
              <a:rPr lang="en-GB" i="1" u="sng" dirty="0" smtClean="0">
                <a:solidFill>
                  <a:srgbClr val="0000FF"/>
                </a:solidFill>
              </a:rPr>
              <a:t> </a:t>
            </a:r>
            <a:r>
              <a:rPr lang="en-GB" i="1" u="sng" dirty="0" err="1" smtClean="0">
                <a:solidFill>
                  <a:srgbClr val="0000FF"/>
                </a:solidFill>
              </a:rPr>
              <a:t>Kritikal</a:t>
            </a:r>
            <a:endParaRPr lang="en-US" u="sng" dirty="0" smtClean="0">
              <a:solidFill>
                <a:srgbClr val="0000FF"/>
              </a:solidFill>
            </a:endParaRPr>
          </a:p>
          <a:p>
            <a:pPr algn="just">
              <a:buNone/>
            </a:pPr>
            <a:r>
              <a:rPr lang="en-GB" dirty="0" smtClean="0"/>
              <a:t>	</a:t>
            </a:r>
            <a:r>
              <a:rPr lang="en-GB" dirty="0" err="1" smtClean="0"/>
              <a:t>Masyarakat</a:t>
            </a:r>
            <a:r>
              <a:rPr lang="en-GB" dirty="0" smtClean="0"/>
              <a:t> plural </a:t>
            </a:r>
            <a:r>
              <a:rPr lang="en-GB" dirty="0" err="1" smtClean="0"/>
              <a:t>di</a:t>
            </a:r>
            <a:r>
              <a:rPr lang="en-GB" dirty="0" smtClean="0"/>
              <a:t> </a:t>
            </a:r>
            <a:r>
              <a:rPr lang="en-GB" dirty="0" err="1" smtClean="0"/>
              <a:t>mana</a:t>
            </a:r>
            <a:r>
              <a:rPr lang="en-GB" dirty="0" smtClean="0"/>
              <a:t> </a:t>
            </a:r>
            <a:r>
              <a:rPr lang="en-GB" dirty="0" err="1" smtClean="0"/>
              <a:t>kelompok-kelompok</a:t>
            </a:r>
            <a:r>
              <a:rPr lang="en-GB" dirty="0" smtClean="0"/>
              <a:t> </a:t>
            </a:r>
            <a:r>
              <a:rPr lang="en-GB" dirty="0" err="1" smtClean="0"/>
              <a:t>kultural</a:t>
            </a:r>
            <a:r>
              <a:rPr lang="en-GB" dirty="0" smtClean="0"/>
              <a:t> </a:t>
            </a:r>
            <a:r>
              <a:rPr lang="en-GB" dirty="0" err="1" smtClean="0"/>
              <a:t>tidak</a:t>
            </a:r>
            <a:r>
              <a:rPr lang="en-GB" dirty="0" smtClean="0"/>
              <a:t> </a:t>
            </a:r>
            <a:r>
              <a:rPr lang="en-GB" dirty="0" err="1" smtClean="0"/>
              <a:t>terlalu</a:t>
            </a:r>
            <a:r>
              <a:rPr lang="en-GB" dirty="0" smtClean="0"/>
              <a:t> </a:t>
            </a:r>
            <a:r>
              <a:rPr lang="en-GB" dirty="0" err="1" smtClean="0"/>
              <a:t>peduli</a:t>
            </a:r>
            <a:r>
              <a:rPr lang="en-GB" i="1" dirty="0" smtClean="0"/>
              <a:t> </a:t>
            </a:r>
            <a:r>
              <a:rPr lang="en-GB" dirty="0" err="1" smtClean="0"/>
              <a:t>dengan</a:t>
            </a:r>
            <a:r>
              <a:rPr lang="en-GB" dirty="0" smtClean="0"/>
              <a:t> </a:t>
            </a:r>
            <a:r>
              <a:rPr lang="en-GB" dirty="0" err="1" smtClean="0"/>
              <a:t>kehidupan</a:t>
            </a:r>
            <a:r>
              <a:rPr lang="en-GB" dirty="0" smtClean="0"/>
              <a:t> </a:t>
            </a:r>
            <a:r>
              <a:rPr lang="en-GB" dirty="0" err="1" smtClean="0"/>
              <a:t>kultural</a:t>
            </a:r>
            <a:r>
              <a:rPr lang="en-GB" dirty="0" smtClean="0"/>
              <a:t> </a:t>
            </a:r>
            <a:r>
              <a:rPr lang="en-GB" dirty="0" err="1" smtClean="0"/>
              <a:t>otonom</a:t>
            </a:r>
            <a:r>
              <a:rPr lang="en-GB" dirty="0" smtClean="0"/>
              <a:t>, </a:t>
            </a:r>
            <a:r>
              <a:rPr lang="en-GB" dirty="0" err="1" smtClean="0"/>
              <a:t>tetapi</a:t>
            </a:r>
            <a:r>
              <a:rPr lang="en-GB" dirty="0" smtClean="0"/>
              <a:t> </a:t>
            </a:r>
            <a:r>
              <a:rPr lang="en-GB" dirty="0" err="1" smtClean="0"/>
              <a:t>lebih</a:t>
            </a:r>
            <a:r>
              <a:rPr lang="en-GB" dirty="0" smtClean="0"/>
              <a:t> </a:t>
            </a:r>
            <a:r>
              <a:rPr lang="en-GB" dirty="0" err="1" smtClean="0"/>
              <a:t>menuntut</a:t>
            </a:r>
            <a:r>
              <a:rPr lang="en-GB" dirty="0" smtClean="0"/>
              <a:t> </a:t>
            </a:r>
            <a:r>
              <a:rPr lang="en-GB" dirty="0" err="1" smtClean="0"/>
              <a:t>penciptaan</a:t>
            </a:r>
            <a:r>
              <a:rPr lang="en-GB" dirty="0" smtClean="0"/>
              <a:t> </a:t>
            </a:r>
            <a:r>
              <a:rPr lang="en-GB" dirty="0" err="1" smtClean="0"/>
              <a:t>kultur</a:t>
            </a:r>
            <a:r>
              <a:rPr lang="en-GB" dirty="0" smtClean="0"/>
              <a:t> </a:t>
            </a:r>
            <a:r>
              <a:rPr lang="en-GB" dirty="0" err="1" smtClean="0"/>
              <a:t>kolektif</a:t>
            </a:r>
            <a:r>
              <a:rPr lang="en-GB" dirty="0" smtClean="0"/>
              <a:t> yang </a:t>
            </a:r>
            <a:r>
              <a:rPr lang="en-GB" dirty="0" err="1" smtClean="0"/>
              <a:t>mencerminkan</a:t>
            </a:r>
            <a:r>
              <a:rPr lang="en-GB" dirty="0" smtClean="0"/>
              <a:t> </a:t>
            </a:r>
            <a:r>
              <a:rPr lang="en-GB" dirty="0" err="1" smtClean="0"/>
              <a:t>dan</a:t>
            </a:r>
            <a:r>
              <a:rPr lang="en-GB" dirty="0" smtClean="0"/>
              <a:t> </a:t>
            </a:r>
            <a:r>
              <a:rPr lang="en-GB" dirty="0" err="1" smtClean="0"/>
              <a:t>menegaskan</a:t>
            </a:r>
            <a:r>
              <a:rPr lang="en-GB" dirty="0" smtClean="0"/>
              <a:t> </a:t>
            </a:r>
            <a:r>
              <a:rPr lang="id-ID" dirty="0" smtClean="0"/>
              <a:t>ragam </a:t>
            </a:r>
            <a:r>
              <a:rPr lang="en-GB" dirty="0" err="1" smtClean="0"/>
              <a:t>perspektif</a:t>
            </a:r>
            <a:r>
              <a:rPr lang="en-GB" dirty="0" smtClean="0"/>
              <a:t> </a:t>
            </a:r>
            <a:r>
              <a:rPr lang="en-GB" dirty="0" err="1" smtClean="0"/>
              <a:t>khas</a:t>
            </a:r>
            <a:r>
              <a:rPr lang="en-GB" dirty="0" smtClean="0"/>
              <a:t> </a:t>
            </a:r>
            <a:r>
              <a:rPr lang="id-ID" dirty="0" smtClean="0"/>
              <a:t>dari masing-masing kelompok</a:t>
            </a:r>
            <a:r>
              <a:rPr lang="en-GB" dirty="0" smtClean="0"/>
              <a:t>. </a:t>
            </a:r>
            <a:endParaRPr lang="en-US" dirty="0" smtClean="0"/>
          </a:p>
          <a:p>
            <a:pPr lvl="0" algn="just">
              <a:buNone/>
            </a:pPr>
            <a:r>
              <a:rPr lang="en-GB" i="1" u="sng" dirty="0" err="1" smtClean="0">
                <a:solidFill>
                  <a:srgbClr val="0000FF"/>
                </a:solidFill>
              </a:rPr>
              <a:t>Multikulturalisme</a:t>
            </a:r>
            <a:r>
              <a:rPr lang="en-GB" i="1" u="sng" dirty="0" smtClean="0">
                <a:solidFill>
                  <a:srgbClr val="0000FF"/>
                </a:solidFill>
              </a:rPr>
              <a:t> </a:t>
            </a:r>
            <a:r>
              <a:rPr lang="en-GB" i="1" u="sng" dirty="0" err="1" smtClean="0">
                <a:solidFill>
                  <a:srgbClr val="0000FF"/>
                </a:solidFill>
              </a:rPr>
              <a:t>Kosmopolitan</a:t>
            </a:r>
            <a:endParaRPr lang="en-US" u="sng" dirty="0" smtClean="0">
              <a:solidFill>
                <a:srgbClr val="0000FF"/>
              </a:solidFill>
            </a:endParaRPr>
          </a:p>
          <a:p>
            <a:pPr algn="just">
              <a:buNone/>
            </a:pPr>
            <a:r>
              <a:rPr lang="en-US" dirty="0" smtClean="0"/>
              <a:t>	</a:t>
            </a:r>
            <a:r>
              <a:rPr lang="en-US" dirty="0" err="1" smtClean="0"/>
              <a:t>Berusaha</a:t>
            </a:r>
            <a:r>
              <a:rPr lang="en-US" dirty="0" smtClean="0"/>
              <a:t> </a:t>
            </a:r>
            <a:r>
              <a:rPr lang="en-US" dirty="0" err="1" smtClean="0"/>
              <a:t>menghapuskan</a:t>
            </a:r>
            <a:r>
              <a:rPr lang="en-US" dirty="0" smtClean="0"/>
              <a:t> </a:t>
            </a:r>
            <a:r>
              <a:rPr lang="en-US" dirty="0" err="1" smtClean="0"/>
              <a:t>batas-batas</a:t>
            </a:r>
            <a:r>
              <a:rPr lang="en-US" dirty="0" smtClean="0"/>
              <a:t> </a:t>
            </a:r>
            <a:r>
              <a:rPr lang="en-US" dirty="0" err="1" smtClean="0"/>
              <a:t>kultural</a:t>
            </a:r>
            <a:r>
              <a:rPr lang="en-US" dirty="0" smtClean="0"/>
              <a:t> </a:t>
            </a:r>
            <a:r>
              <a:rPr lang="en-US" dirty="0" err="1" smtClean="0"/>
              <a:t>sama</a:t>
            </a:r>
            <a:r>
              <a:rPr lang="en-US" dirty="0" smtClean="0"/>
              <a:t> </a:t>
            </a:r>
            <a:r>
              <a:rPr lang="en-US" dirty="0" err="1" smtClean="0"/>
              <a:t>sekali</a:t>
            </a:r>
            <a:r>
              <a:rPr lang="en-US" dirty="0" smtClean="0"/>
              <a:t> </a:t>
            </a:r>
            <a:r>
              <a:rPr lang="en-US" dirty="0" err="1" smtClean="0"/>
              <a:t>untuk</a:t>
            </a:r>
            <a:r>
              <a:rPr lang="en-US" dirty="0" smtClean="0"/>
              <a:t> </a:t>
            </a:r>
            <a:r>
              <a:rPr lang="en-US" dirty="0" err="1" smtClean="0"/>
              <a:t>menciptakan</a:t>
            </a:r>
            <a:r>
              <a:rPr lang="en-US" dirty="0" smtClean="0"/>
              <a:t> </a:t>
            </a:r>
            <a:r>
              <a:rPr lang="en-US" dirty="0" err="1" smtClean="0"/>
              <a:t>sebuah</a:t>
            </a:r>
            <a:r>
              <a:rPr lang="en-US" dirty="0" smtClean="0"/>
              <a:t> </a:t>
            </a:r>
            <a:r>
              <a:rPr lang="en-US" dirty="0" err="1" smtClean="0"/>
              <a:t>masyarakat</a:t>
            </a:r>
            <a:r>
              <a:rPr lang="en-US" dirty="0" smtClean="0"/>
              <a:t> </a:t>
            </a:r>
            <a:r>
              <a:rPr lang="en-US" dirty="0" err="1" smtClean="0"/>
              <a:t>di</a:t>
            </a:r>
            <a:r>
              <a:rPr lang="en-US" dirty="0" smtClean="0"/>
              <a:t> </a:t>
            </a:r>
            <a:r>
              <a:rPr lang="en-US" dirty="0" err="1" smtClean="0"/>
              <a:t>mana</a:t>
            </a:r>
            <a:r>
              <a:rPr lang="en-US" dirty="0" smtClean="0"/>
              <a:t> </a:t>
            </a:r>
            <a:r>
              <a:rPr lang="en-US" dirty="0" err="1" smtClean="0"/>
              <a:t>setiap</a:t>
            </a:r>
            <a:r>
              <a:rPr lang="en-US" dirty="0" smtClean="0"/>
              <a:t> </a:t>
            </a:r>
            <a:r>
              <a:rPr lang="en-US" dirty="0" err="1" smtClean="0"/>
              <a:t>individu</a:t>
            </a:r>
            <a:r>
              <a:rPr lang="en-US" dirty="0" smtClean="0"/>
              <a:t> </a:t>
            </a:r>
            <a:r>
              <a:rPr lang="en-US" dirty="0" err="1" smtClean="0"/>
              <a:t>tidak</a:t>
            </a:r>
            <a:r>
              <a:rPr lang="en-US" dirty="0" smtClean="0"/>
              <a:t> </a:t>
            </a:r>
            <a:r>
              <a:rPr lang="en-US" dirty="0" err="1" smtClean="0"/>
              <a:t>lagi</a:t>
            </a:r>
            <a:r>
              <a:rPr lang="en-US" dirty="0" smtClean="0"/>
              <a:t> </a:t>
            </a:r>
            <a:r>
              <a:rPr lang="en-US" dirty="0" err="1" smtClean="0"/>
              <a:t>terikat</a:t>
            </a:r>
            <a:r>
              <a:rPr lang="en-US" dirty="0" smtClean="0"/>
              <a:t> </a:t>
            </a:r>
            <a:r>
              <a:rPr lang="en-US" dirty="0" err="1" smtClean="0"/>
              <a:t>dan</a:t>
            </a:r>
            <a:r>
              <a:rPr lang="en-US" dirty="0" smtClean="0"/>
              <a:t> </a:t>
            </a:r>
            <a:r>
              <a:rPr lang="en-US" dirty="0" err="1" smtClean="0"/>
              <a:t>berkomitmen</a:t>
            </a:r>
            <a:r>
              <a:rPr lang="en-US" i="1" dirty="0" smtClean="0"/>
              <a:t> </a:t>
            </a:r>
            <a:r>
              <a:rPr lang="en-US" dirty="0" err="1" smtClean="0"/>
              <a:t>kepada</a:t>
            </a:r>
            <a:r>
              <a:rPr lang="en-US" dirty="0" smtClean="0"/>
              <a:t> </a:t>
            </a:r>
            <a:r>
              <a:rPr lang="en-US" dirty="0" err="1" smtClean="0"/>
              <a:t>budaya</a:t>
            </a:r>
            <a:r>
              <a:rPr lang="en-US" dirty="0" smtClean="0"/>
              <a:t> </a:t>
            </a:r>
            <a:r>
              <a:rPr lang="en-US" dirty="0" err="1" smtClean="0"/>
              <a:t>tertentu</a:t>
            </a:r>
            <a:r>
              <a:rPr lang="en-US" dirty="0" smtClean="0"/>
              <a:t> </a:t>
            </a:r>
            <a:r>
              <a:rPr lang="en-US" dirty="0" err="1" smtClean="0"/>
              <a:t>dan</a:t>
            </a:r>
            <a:r>
              <a:rPr lang="en-US" dirty="0" smtClean="0"/>
              <a:t> </a:t>
            </a:r>
            <a:r>
              <a:rPr lang="en-US" dirty="0" err="1" smtClean="0"/>
              <a:t>sebaliknya</a:t>
            </a:r>
            <a:r>
              <a:rPr lang="en-US" dirty="0" smtClean="0"/>
              <a:t>, </a:t>
            </a:r>
            <a:r>
              <a:rPr lang="en-US" dirty="0" err="1" smtClean="0"/>
              <a:t>secara</a:t>
            </a:r>
            <a:r>
              <a:rPr lang="en-US" dirty="0" smtClean="0"/>
              <a:t> </a:t>
            </a:r>
            <a:r>
              <a:rPr lang="en-US" dirty="0" err="1" smtClean="0"/>
              <a:t>bebas</a:t>
            </a:r>
            <a:r>
              <a:rPr lang="en-US" dirty="0" smtClean="0"/>
              <a:t> </a:t>
            </a:r>
            <a:r>
              <a:rPr lang="en-US" dirty="0" err="1" smtClean="0"/>
              <a:t>terlibat</a:t>
            </a:r>
            <a:r>
              <a:rPr lang="en-US" dirty="0" smtClean="0"/>
              <a:t> </a:t>
            </a:r>
            <a:r>
              <a:rPr lang="en-US" dirty="0" err="1" smtClean="0"/>
              <a:t>dalam</a:t>
            </a:r>
            <a:r>
              <a:rPr lang="en-US" dirty="0" smtClean="0"/>
              <a:t> </a:t>
            </a:r>
            <a:r>
              <a:rPr lang="en-US" dirty="0" err="1" smtClean="0"/>
              <a:t>hubungan-hubungan</a:t>
            </a:r>
            <a:r>
              <a:rPr lang="en-US" dirty="0" smtClean="0"/>
              <a:t> </a:t>
            </a:r>
            <a:r>
              <a:rPr lang="en-US" dirty="0" err="1" smtClean="0"/>
              <a:t>antar</a:t>
            </a:r>
            <a:r>
              <a:rPr lang="en-US" dirty="0" smtClean="0"/>
              <a:t> </a:t>
            </a:r>
            <a:r>
              <a:rPr lang="en-US" dirty="0" err="1" smtClean="0"/>
              <a:t>budaya</a:t>
            </a:r>
            <a:r>
              <a:rPr lang="en-US" dirty="0" smtClean="0"/>
              <a:t>.</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a:t>http://</a:t>
            </a:r>
            <a:r>
              <a:rPr lang="en-GB" sz="1000" dirty="0" smtClean="0"/>
              <a:t>www.bumiaksara.co.id/</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142984"/>
            <a:ext cx="8229600" cy="4983179"/>
          </a:xfrm>
        </p:spPr>
        <p:txBody>
          <a:bodyPr rtlCol="0">
            <a:normAutofit/>
          </a:bodyPr>
          <a:lstStyle/>
          <a:p>
            <a:pPr marL="0" indent="0" eaLnBrk="1" fontAlgn="auto" hangingPunct="1">
              <a:spcAft>
                <a:spcPts val="0"/>
              </a:spcAft>
              <a:buFont typeface="Arial" pitchFamily="34" charset="0"/>
              <a:buNone/>
              <a:defRPr/>
            </a:pPr>
            <a:r>
              <a:rPr lang="en-US" u="sng" dirty="0" err="1" smtClean="0">
                <a:solidFill>
                  <a:srgbClr val="0000FF"/>
                </a:solidFill>
              </a:rPr>
              <a:t>Pertanyaan</a:t>
            </a:r>
            <a:r>
              <a:rPr lang="en-US" u="sng" dirty="0" smtClean="0">
                <a:solidFill>
                  <a:srgbClr val="0000FF"/>
                </a:solidFill>
              </a:rPr>
              <a:t> </a:t>
            </a:r>
            <a:r>
              <a:rPr lang="en-US" u="sng" dirty="0" err="1" smtClean="0">
                <a:solidFill>
                  <a:srgbClr val="0000FF"/>
                </a:solidFill>
              </a:rPr>
              <a:t>Uji</a:t>
            </a:r>
            <a:r>
              <a:rPr lang="en-US" u="sng" dirty="0" smtClean="0">
                <a:solidFill>
                  <a:srgbClr val="0000FF"/>
                </a:solidFill>
              </a:rPr>
              <a:t> </a:t>
            </a:r>
            <a:r>
              <a:rPr lang="en-US" u="sng" dirty="0" err="1" smtClean="0">
                <a:solidFill>
                  <a:srgbClr val="0000FF"/>
                </a:solidFill>
              </a:rPr>
              <a:t>Pengetahuan</a:t>
            </a:r>
            <a:endParaRPr lang="en-US" u="sng" dirty="0" smtClean="0">
              <a:solidFill>
                <a:srgbClr val="0000FF"/>
              </a:solidFill>
            </a:endParaRPr>
          </a:p>
          <a:p>
            <a:pPr lvl="0"/>
            <a:endParaRPr lang="en-US" sz="2400" dirty="0" smtClean="0"/>
          </a:p>
          <a:p>
            <a:pPr marL="457200" lvl="0" indent="-457200" algn="just">
              <a:buFont typeface="+mj-lt"/>
              <a:buAutoNum type="arabicPeriod"/>
            </a:pPr>
            <a:r>
              <a:rPr lang="id-ID" sz="2400" dirty="0" smtClean="0"/>
              <a:t>Jelaskan pengertian multikulturalisme menurut </a:t>
            </a:r>
            <a:r>
              <a:rPr lang="nb-NO" sz="2400" dirty="0" smtClean="0"/>
              <a:t>A. Rifai Harahap</a:t>
            </a:r>
            <a:r>
              <a:rPr lang="id-ID" sz="2400" dirty="0" smtClean="0"/>
              <a:t> !</a:t>
            </a:r>
            <a:endParaRPr lang="en-US" sz="2400" dirty="0" smtClean="0"/>
          </a:p>
          <a:p>
            <a:pPr marL="457200" lvl="0" indent="-457200" algn="just">
              <a:buFont typeface="+mj-lt"/>
              <a:buAutoNum type="arabicPeriod"/>
            </a:pPr>
            <a:r>
              <a:rPr lang="id-ID" sz="2400" dirty="0" smtClean="0"/>
              <a:t>Jelaskan pengertian multikulturalisme menurut </a:t>
            </a:r>
            <a:r>
              <a:rPr lang="nb-NO" sz="2400" dirty="0" smtClean="0"/>
              <a:t>Azyumardi Azra</a:t>
            </a:r>
            <a:r>
              <a:rPr lang="id-ID" sz="2400" dirty="0" smtClean="0"/>
              <a:t> !</a:t>
            </a:r>
            <a:endParaRPr lang="en-US" sz="2400" dirty="0" smtClean="0"/>
          </a:p>
          <a:p>
            <a:pPr marL="457200" indent="-457200" algn="just">
              <a:buFont typeface="+mj-lt"/>
              <a:buAutoNum type="arabicPeriod"/>
            </a:pPr>
            <a:r>
              <a:rPr lang="id-ID" sz="2400" dirty="0" smtClean="0"/>
              <a:t>Apakah yang dimaksud dengan </a:t>
            </a:r>
            <a:r>
              <a:rPr lang="nb-NO" sz="2400" dirty="0" smtClean="0"/>
              <a:t>multikulturalisme isolasionis</a:t>
            </a:r>
            <a:r>
              <a:rPr lang="id-ID" sz="2400" dirty="0" smtClean="0"/>
              <a:t> ?</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806905" cy="246221"/>
          </a:xfrm>
          <a:prstGeom prst="rect">
            <a:avLst/>
          </a:prstGeom>
          <a:noFill/>
          <a:ln w="9525">
            <a:noFill/>
            <a:miter lim="800000"/>
            <a:headEnd/>
            <a:tailEnd/>
          </a:ln>
        </p:spPr>
        <p:txBody>
          <a:bodyPr wrap="none">
            <a:spAutoFit/>
          </a:bodyPr>
          <a:lstStyle/>
          <a:p>
            <a:r>
              <a:rPr lang="en-GB" sz="1000" dirty="0" smtClean="0"/>
              <a:t>http://www.bumiaksara.co.id /</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3143248"/>
            <a:ext cx="8229600" cy="2982915"/>
          </a:xfrm>
        </p:spPr>
        <p:txBody>
          <a:bodyPr rtlCol="0">
            <a:normAutofit/>
          </a:bodyPr>
          <a:lstStyle/>
          <a:p>
            <a:pPr marL="0" indent="0" algn="ctr" eaLnBrk="1" fontAlgn="auto" hangingPunct="1">
              <a:spcAft>
                <a:spcPts val="0"/>
              </a:spcAft>
              <a:buFont typeface="Arial" pitchFamily="34" charset="0"/>
              <a:buNone/>
              <a:defRPr/>
            </a:pPr>
            <a:r>
              <a:rPr lang="en-US" sz="5400" dirty="0" smtClean="0">
                <a:solidFill>
                  <a:srgbClr val="0000FF"/>
                </a:solidFill>
              </a:rPr>
              <a:t>SALAM SOSIOLOGI !</a:t>
            </a:r>
          </a:p>
          <a:p>
            <a:pPr marL="57150" indent="0" eaLnBrk="1" fontAlgn="auto" hangingPunct="1">
              <a:spcAft>
                <a:spcPts val="0"/>
              </a:spcAft>
              <a:buFont typeface="Arial" pitchFamily="34" charset="0"/>
              <a:buNone/>
              <a:defRPr/>
            </a:pPr>
            <a:endParaRPr lang="en-US" sz="2400"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5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480</Words>
  <Application>Microsoft Office PowerPoint</Application>
  <PresentationFormat>On-screen Show (4:3)</PresentationFormat>
  <Paragraphs>100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Pengertian Multikulturalisme</vt:lpstr>
      <vt:lpstr>Pengertian Multikulturalisme</vt:lpstr>
      <vt:lpstr>Pengertian Multikulturalisme</vt:lpstr>
      <vt:lpstr>Pengertian Multikulturalisme</vt:lpstr>
      <vt:lpstr>Bentuk Multikulturalisme</vt:lpstr>
      <vt:lpstr>Bentuk Multikulturalisme</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PowerPoint Presentation</dc:title>
  <dc:creator>Windows User</dc:creator>
  <cp:lastModifiedBy>Teddy a.k.a LiL Ra</cp:lastModifiedBy>
  <cp:revision>24</cp:revision>
  <dcterms:created xsi:type="dcterms:W3CDTF">2011-04-06T17:35:40Z</dcterms:created>
  <dcterms:modified xsi:type="dcterms:W3CDTF">2014-05-21T03:39:43Z</dcterms:modified>
</cp:coreProperties>
</file>