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90" r:id="rId4"/>
    <p:sldId id="291" r:id="rId5"/>
    <p:sldId id="292" r:id="rId6"/>
    <p:sldId id="293" r:id="rId7"/>
    <p:sldId id="268"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7FF"/>
    <a:srgbClr val="FF9E1D"/>
    <a:srgbClr val="D68B1C"/>
    <a:srgbClr val="609600"/>
    <a:srgbClr val="6CA800"/>
    <a:srgbClr val="EE7D00"/>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581705"/>
            <a:ext cx="8246070" cy="1527050"/>
          </a:xfrm>
          <a:effectLst>
            <a:outerShdw blurRad="50800" dist="38100" dir="2700000" algn="ctr" rotWithShape="0">
              <a:schemeClr val="tx1">
                <a:alpha val="68000"/>
              </a:scheme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5108755"/>
            <a:ext cx="8246070" cy="1068935"/>
          </a:xfrm>
        </p:spPr>
        <p:txBody>
          <a:bodyPr>
            <a:normAutofit/>
          </a:bodyPr>
          <a:lstStyle>
            <a:lvl1pPr marL="0" indent="0" algn="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1" y="374900"/>
            <a:ext cx="6719018" cy="868839"/>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2" y="1138425"/>
            <a:ext cx="6719018" cy="50392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774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07360"/>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35245" y="2428869"/>
            <a:ext cx="4265911" cy="3214710"/>
          </a:xfrm>
        </p:spPr>
        <p:txBody>
          <a:bodyPr>
            <a:normAutofit/>
          </a:bodyPr>
          <a:lstStyle/>
          <a:p>
            <a:r>
              <a:rPr lang="id-ID" sz="4000" b="1" dirty="0" smtClean="0"/>
              <a:t>DIFERENSIASI BERDASARKAN JENIS KELAMIN/GENDER</a:t>
            </a:r>
            <a:endParaRPr lang="en-US" sz="4000" b="1" dirty="0"/>
          </a:p>
        </p:txBody>
      </p:sp>
      <p:pic>
        <p:nvPicPr>
          <p:cNvPr id="5" name="Picture 1"/>
          <p:cNvPicPr>
            <a:picLocks noChangeAspect="1" noChangeArrowheads="1"/>
          </p:cNvPicPr>
          <p:nvPr/>
        </p:nvPicPr>
        <p:blipFill>
          <a:blip r:embed="rId3"/>
          <a:srcRect/>
          <a:stretch>
            <a:fillRect/>
          </a:stretch>
        </p:blipFill>
        <p:spPr bwMode="auto">
          <a:xfrm>
            <a:off x="7218324" y="7141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	</a:t>
            </a:r>
            <a:r>
              <a:rPr lang="id-ID" dirty="0" smtClean="0"/>
              <a:t>Secara historis, konsep gender pertama kali digulirkan oleh sosiolog asal Inggris, yaitu Ann Oakley. Ia membedakan pengertian antara jenis kelamin (</a:t>
            </a:r>
            <a:r>
              <a:rPr lang="id-ID" i="1" dirty="0" smtClean="0"/>
              <a:t>sex</a:t>
            </a:r>
            <a:r>
              <a:rPr lang="id-ID" dirty="0" smtClean="0"/>
              <a:t>) dan gender. Perbedaan </a:t>
            </a:r>
            <a:r>
              <a:rPr lang="id-ID" b="1" dirty="0" smtClean="0">
                <a:solidFill>
                  <a:srgbClr val="FF0000"/>
                </a:solidFill>
              </a:rPr>
              <a:t>jenis kelamin </a:t>
            </a:r>
            <a:r>
              <a:rPr lang="id-ID" dirty="0" smtClean="0"/>
              <a:t>(</a:t>
            </a:r>
            <a:r>
              <a:rPr lang="id-ID" i="1" dirty="0" smtClean="0"/>
              <a:t>sex</a:t>
            </a:r>
            <a:r>
              <a:rPr lang="id-ID" dirty="0" smtClean="0"/>
              <a:t>) berarti perbedaan atas dasar ciri–ciri biologis, yakni yang menyangkut </a:t>
            </a:r>
            <a:r>
              <a:rPr lang="id-ID" i="1" dirty="0" smtClean="0"/>
              <a:t>prokreasi</a:t>
            </a:r>
            <a:r>
              <a:rPr lang="id-ID" dirty="0" smtClean="0"/>
              <a:t> (menstruasi, hamil, melahirkan, dan menyusui). Sedangkan perbedaan </a:t>
            </a:r>
            <a:r>
              <a:rPr lang="id-ID" b="1" dirty="0" smtClean="0">
                <a:solidFill>
                  <a:srgbClr val="FF0000"/>
                </a:solidFill>
              </a:rPr>
              <a:t>gender</a:t>
            </a:r>
            <a:r>
              <a:rPr lang="id-ID" dirty="0" smtClean="0"/>
              <a:t> adalah perbedaan simbolis atau sosial yang berpangkal pada perbedaan jenis kelamin tetapi tidak selalu identik dengannya. </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14422"/>
            <a:ext cx="8229600" cy="5286412"/>
          </a:xfrm>
        </p:spPr>
        <p:txBody>
          <a:bodyPr>
            <a:normAutofit fontScale="92500"/>
          </a:bodyPr>
          <a:lstStyle/>
          <a:p>
            <a:pPr algn="just">
              <a:buNone/>
            </a:pPr>
            <a:r>
              <a:rPr lang="id-ID" dirty="0" smtClean="0"/>
              <a:t>	Lebih </a:t>
            </a:r>
            <a:r>
              <a:rPr lang="id-ID" dirty="0" smtClean="0"/>
              <a:t>lanjut, Mansour Fakih (2010) mengemukakan bahwa konsep ‘gender’ merupakan suatu sifat yang melekat pada kaum laki-laki dan perempuan yang dikonstruksikan secara sosial maupun kultural. Misalnya bahwa perempuan itu dikenal lemah lembut, cantik, emosional, atau keibuan. Sementara laki-laki dianggap kuat, rasional, jantan, perkasa. Ciri dan sifat itu sendiri merupakan sifat yang dapat dipertukarkan. Semua hal yang dapat dipertukarkan antara sifat perempuan dan laki-laki, yang bisa berubah dari waktu ke waktu serta berbeda dari tempat ke tempat lainnya, maupun berbeda dari suatu kelas ke kelas yang lain itulah yang disebut sebagai ‘gender’.</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	Perbedaan jenis kelamin dan gender sesungguhnya tidak akan menjadi masalah sepanjang tidak menghasilkan kondisi ketidakadilan. Namun kenyataannya, secara faktual, perbedaan tersebut telah menghasilkan perbedaan penghargaan sosial di antara laki-laki dan perempuan.</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14422"/>
            <a:ext cx="8229600" cy="5286412"/>
          </a:xfrm>
        </p:spPr>
        <p:txBody>
          <a:bodyPr>
            <a:normAutofit fontScale="85000" lnSpcReduction="20000"/>
          </a:bodyPr>
          <a:lstStyle/>
          <a:p>
            <a:pPr algn="just">
              <a:buNone/>
            </a:pPr>
            <a:r>
              <a:rPr lang="id-ID" dirty="0" smtClean="0"/>
              <a:t>Perbedaan </a:t>
            </a:r>
            <a:r>
              <a:rPr lang="id-ID" dirty="0" smtClean="0"/>
              <a:t>penghargaan tampak dalam berbagai realitas, antara lain :</a:t>
            </a:r>
          </a:p>
          <a:p>
            <a:pPr marL="514350" lvl="0" indent="-514350" algn="just">
              <a:buFont typeface="+mj-lt"/>
              <a:buAutoNum type="alphaLcPeriod"/>
            </a:pPr>
            <a:r>
              <a:rPr lang="id-ID" dirty="0" smtClean="0"/>
              <a:t>Sejak lahir sudah ada penghargaan yang berbeda terhadap anak laki-laki atau perempuan. </a:t>
            </a:r>
          </a:p>
          <a:p>
            <a:pPr marL="514350" lvl="0" indent="-514350" algn="just">
              <a:buFont typeface="+mj-lt"/>
              <a:buAutoNum type="alphaLcPeriod"/>
            </a:pPr>
            <a:r>
              <a:rPr lang="id-ID" dirty="0" smtClean="0"/>
              <a:t>Dalam pembagian wilayah kerja, suami mencari nafkah di luar rumah (sektor publik), sedangkan istri melakukan pekerjaan di dalam rumah tangga (sektor domestik). Ironisnya, pembagian kerja ini tidak melahirkan penghargaan sosial yang sama. </a:t>
            </a:r>
          </a:p>
          <a:p>
            <a:pPr marL="514350" lvl="0" indent="-514350" algn="just">
              <a:buFont typeface="+mj-lt"/>
              <a:buAutoNum type="alphaLcPeriod"/>
            </a:pPr>
            <a:r>
              <a:rPr lang="id-ID" dirty="0" smtClean="0"/>
              <a:t>Bila istri ikut membantu mencari nafkah di sektor publik, berarti istri telah melakukan perluasan dari sektor domestik. </a:t>
            </a:r>
          </a:p>
          <a:p>
            <a:pPr marL="514350" lvl="0" indent="-514350" algn="just">
              <a:buFont typeface="+mj-lt"/>
              <a:buAutoNum type="alphaLcPeriod"/>
            </a:pPr>
            <a:r>
              <a:rPr lang="id-ID" dirty="0" smtClean="0"/>
              <a:t>Isu kekerasan (baca : KDRT) terhadap perempuan saat ini tampaknya semakin kerap terjadi dan telah menjadi salah satu isu gender yang cukup aktual. </a:t>
            </a:r>
          </a:p>
          <a:p>
            <a:pPr marL="514350" indent="-514350" algn="just">
              <a:buFont typeface="+mj-lt"/>
              <a:buAutoNum type="alphaLcPeriod"/>
            </a:pPr>
            <a:r>
              <a:rPr lang="id-ID" dirty="0" smtClean="0"/>
              <a:t>Ketidakadilan yang terjadi di dunia kerja, mulai dari gaji dan upah yang berbeda antara laki-laki dan perempuan.</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428736"/>
            <a:ext cx="8229600" cy="5072098"/>
          </a:xfrm>
        </p:spPr>
        <p:txBody>
          <a:bodyPr>
            <a:normAutofit/>
          </a:bodyPr>
          <a:lstStyle/>
          <a:p>
            <a:pPr algn="just">
              <a:buNone/>
            </a:pPr>
            <a:r>
              <a:rPr lang="id-ID" dirty="0" smtClean="0"/>
              <a:t>	Di </a:t>
            </a:r>
            <a:r>
              <a:rPr lang="id-ID" dirty="0" smtClean="0"/>
              <a:t>era modern sekarang, perbedaan penghargaan sosial tersebut tentunya tidak boleh dibiarkan terus berlanjut. Konsep kesetaraan serta kemitrasejajaran yang harmonis antara laki-laki dan perempuan hendaknya diupayakan dapat terintegrasi dalam segenap aspek kehidupan, dengan mewujudkan perilaku saling menghargai, saling menghormati, saling membutuhkan, serta saling mendukung dan saling peduli.</a:t>
            </a:r>
            <a:endParaRPr lang="en-US" sz="9600"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Pertanyaan Uji Pengetahuan</a:t>
            </a:r>
            <a:endParaRPr lang="en-US" dirty="0"/>
          </a:p>
        </p:txBody>
      </p:sp>
      <p:sp>
        <p:nvSpPr>
          <p:cNvPr id="5" name="Content Placeholder 4"/>
          <p:cNvSpPr>
            <a:spLocks noGrp="1"/>
          </p:cNvSpPr>
          <p:nvPr>
            <p:ph idx="1"/>
          </p:nvPr>
        </p:nvSpPr>
        <p:spPr>
          <a:xfrm>
            <a:off x="1823312" y="2285992"/>
            <a:ext cx="6719018" cy="3891698"/>
          </a:xfrm>
        </p:spPr>
        <p:txBody>
          <a:bodyPr/>
          <a:lstStyle/>
          <a:p>
            <a:pPr marL="514350" lvl="0" indent="-514350" algn="just">
              <a:buFont typeface="+mj-lt"/>
              <a:buAutoNum type="arabicPeriod"/>
            </a:pPr>
            <a:r>
              <a:rPr lang="id-ID" dirty="0" smtClean="0"/>
              <a:t>Apakah yang dimaksud dengan perbedaan jenis kelamin ?</a:t>
            </a:r>
          </a:p>
          <a:p>
            <a:pPr marL="514350" indent="-514350" algn="just">
              <a:buFont typeface="+mj-lt"/>
              <a:buAutoNum type="arabicPeriod"/>
            </a:pPr>
            <a:r>
              <a:rPr lang="id-ID" dirty="0" smtClean="0"/>
              <a:t>Apakah yang dimaksud dengan perbedaan gender ?</a:t>
            </a:r>
            <a:endParaRPr lang="id-ID"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57356" y="2988789"/>
            <a:ext cx="6719018" cy="868839"/>
          </a:xfrm>
        </p:spPr>
        <p:txBody>
          <a:bodyPr>
            <a:noAutofit/>
          </a:bodyPr>
          <a:lstStyle/>
          <a:p>
            <a:pPr algn="ctr"/>
            <a:r>
              <a:rPr lang="id-ID" sz="6000" b="1" dirty="0" smtClean="0"/>
              <a:t>Salam Sosiologi !</a:t>
            </a:r>
            <a:endParaRPr lang="en-US" sz="6000" b="1"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151</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DIFERENSIASI BERDASARKAN JENIS KELAMIN/GENDER</vt:lpstr>
      <vt:lpstr>Slide 2</vt:lpstr>
      <vt:lpstr>Slide 3</vt:lpstr>
      <vt:lpstr>Slide 4</vt:lpstr>
      <vt:lpstr>Slide 5</vt:lpstr>
      <vt:lpstr>Slide 6</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windows7</cp:lastModifiedBy>
  <cp:revision>95</cp:revision>
  <dcterms:created xsi:type="dcterms:W3CDTF">2013-08-21T19:17:07Z</dcterms:created>
  <dcterms:modified xsi:type="dcterms:W3CDTF">2014-05-20T14:28:29Z</dcterms:modified>
</cp:coreProperties>
</file>