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90" r:id="rId4"/>
    <p:sldId id="291" r:id="rId5"/>
    <p:sldId id="292" r:id="rId6"/>
    <p:sldId id="293" r:id="rId7"/>
    <p:sldId id="277" r:id="rId8"/>
    <p:sldId id="278" r:id="rId9"/>
    <p:sldId id="294" r:id="rId10"/>
    <p:sldId id="268"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7FF"/>
    <a:srgbClr val="FF9E1D"/>
    <a:srgbClr val="D68B1C"/>
    <a:srgbClr val="609600"/>
    <a:srgbClr val="6CA800"/>
    <a:srgbClr val="EE7D00"/>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581705"/>
            <a:ext cx="8246070" cy="1527050"/>
          </a:xfrm>
          <a:effectLst>
            <a:outerShdw blurRad="50800" dist="38100" dir="2700000" algn="ctr" rotWithShape="0">
              <a:schemeClr val="tx1">
                <a:alpha val="68000"/>
              </a:scheme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5108755"/>
            <a:ext cx="8246070" cy="1068935"/>
          </a:xfrm>
        </p:spPr>
        <p:txBody>
          <a:bodyPr>
            <a:normAutofit/>
          </a:bodyPr>
          <a:lstStyle>
            <a:lvl1pPr marL="0" indent="0" algn="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1" y="374900"/>
            <a:ext cx="6719018" cy="868839"/>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2" y="1138425"/>
            <a:ext cx="6719018" cy="50392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774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07360"/>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PSA%20Kemenag%20%20-%20Thema%20-%20Kerukunan%20Umat%20Beragama%20(2007).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35245" y="2428869"/>
            <a:ext cx="4265911" cy="3214710"/>
          </a:xfrm>
        </p:spPr>
        <p:txBody>
          <a:bodyPr>
            <a:normAutofit/>
          </a:bodyPr>
          <a:lstStyle/>
          <a:p>
            <a:r>
              <a:rPr lang="id-ID" sz="4800" b="1" dirty="0" smtClean="0"/>
              <a:t>DIFERENSIASI BERDASARKAN AGAMA</a:t>
            </a:r>
            <a:endParaRPr lang="en-US" sz="4800" b="1" dirty="0"/>
          </a:p>
        </p:txBody>
      </p:sp>
      <p:pic>
        <p:nvPicPr>
          <p:cNvPr id="5" name="Picture 1"/>
          <p:cNvPicPr>
            <a:picLocks noChangeAspect="1" noChangeArrowheads="1"/>
          </p:cNvPicPr>
          <p:nvPr/>
        </p:nvPicPr>
        <p:blipFill>
          <a:blip r:embed="rId3"/>
          <a:srcRect/>
          <a:stretch>
            <a:fillRect/>
          </a:stretch>
        </p:blipFill>
        <p:spPr bwMode="auto">
          <a:xfrm>
            <a:off x="7218324" y="7141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Pertanyaan Uji Pengetahuan</a:t>
            </a:r>
            <a:endParaRPr lang="en-US" dirty="0"/>
          </a:p>
        </p:txBody>
      </p:sp>
      <p:sp>
        <p:nvSpPr>
          <p:cNvPr id="5" name="Content Placeholder 4"/>
          <p:cNvSpPr>
            <a:spLocks noGrp="1"/>
          </p:cNvSpPr>
          <p:nvPr>
            <p:ph idx="1"/>
          </p:nvPr>
        </p:nvSpPr>
        <p:spPr>
          <a:xfrm>
            <a:off x="1823312" y="2285992"/>
            <a:ext cx="6719018" cy="3891698"/>
          </a:xfrm>
        </p:spPr>
        <p:txBody>
          <a:bodyPr/>
          <a:lstStyle/>
          <a:p>
            <a:pPr marL="514350" lvl="0" indent="-514350" algn="just">
              <a:buFont typeface="+mj-lt"/>
              <a:buAutoNum type="arabicPeriod"/>
            </a:pPr>
            <a:r>
              <a:rPr lang="id-ID" dirty="0" smtClean="0"/>
              <a:t>Jelaskan pengertian agama menurut Emile Durkheim !</a:t>
            </a:r>
          </a:p>
          <a:p>
            <a:pPr marL="514350" indent="-514350" algn="just">
              <a:buFont typeface="+mj-lt"/>
              <a:buAutoNum type="arabicPeriod"/>
            </a:pPr>
            <a:r>
              <a:rPr lang="id-ID" dirty="0" smtClean="0"/>
              <a:t>Mengapa manusia membutuhkan agama ? Jelaskan pendapat Emile Durkheim mengenai hal ini !</a:t>
            </a:r>
            <a:endParaRPr lang="id-ID"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57356" y="2988789"/>
            <a:ext cx="6719018" cy="868839"/>
          </a:xfrm>
        </p:spPr>
        <p:txBody>
          <a:bodyPr>
            <a:noAutofit/>
          </a:bodyPr>
          <a:lstStyle/>
          <a:p>
            <a:pPr algn="ctr"/>
            <a:r>
              <a:rPr lang="id-ID" sz="6000" b="1" dirty="0" smtClean="0"/>
              <a:t>Salam Sosiologi !</a:t>
            </a:r>
            <a:endParaRPr lang="en-US" sz="6000" b="1"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	Agama merupakan suatu institusi penting yang mengatur kehidupan manusia. Emile Durkheim mengemukakan bahwa agama ialah suatu sistem terpadu yang terdiri atas kepercayaan dan praktik yang berhubungan dengan hal yang suci, dan bahwa kepercayaan dan praktik tersebut mempersatukan semua orang yang beriman ke dalam suatu komunitas moral yang dinamakan umat.</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Mengapa manusia membutuhkan agama ? Emile Durkheim menyebutkan sejumlah alasan, yakni :</a:t>
            </a:r>
          </a:p>
          <a:p>
            <a:pPr marL="514350" lvl="0" indent="-514350" algn="just">
              <a:buFont typeface="+mj-lt"/>
              <a:buAutoNum type="alphaLcParenR"/>
            </a:pPr>
            <a:r>
              <a:rPr lang="id-ID" dirty="0" smtClean="0"/>
              <a:t>karena ketidakmampuan manusia dalam menghadapi masalah tertentu, seperti kematian, bencana alam, kesakitan, dan</a:t>
            </a:r>
          </a:p>
          <a:p>
            <a:pPr marL="514350" indent="-514350" algn="just">
              <a:buFont typeface="+mj-lt"/>
              <a:buAutoNum type="alphaLcParenR"/>
            </a:pPr>
            <a:r>
              <a:rPr lang="id-ID" dirty="0" smtClean="0"/>
              <a:t>karena kelangkaan hal-hal yang bisa memberikan jawaban memuaskan terhadap beragam pertanyaan manusia mengenai hidup dan kehidupannya.</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	Perbedaan agama tak jarang menimbulkan pergesekan, bahkan konflik. Ini pernah melanda beberapa daerah di penjuru Indonesia. Itulah sebabnya, pengaturan dalam aktivitas umat beragama mutlak dilakukan oleh pemerintah. Bukan hanya pemerintah, masyarakat semestinya turut aktif berperan serta dalam upaya memastikan bahwa perbedaan agama tidak dijadikan alasan untuk bersikap diskriminatif atau memperlakukan orang lain secara berbeda.</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	</a:t>
            </a:r>
          </a:p>
          <a:p>
            <a:pPr algn="just">
              <a:buNone/>
            </a:pPr>
            <a:endParaRPr lang="id-ID" dirty="0" smtClean="0"/>
          </a:p>
          <a:p>
            <a:pPr algn="just">
              <a:buNone/>
            </a:pPr>
            <a:r>
              <a:rPr lang="id-ID" dirty="0" smtClean="0"/>
              <a:t>	Untuk menghindari pergesekan, maka perlu dibangun saling pengertian antar pemeluk agama yang berbeda. Pada akhirnya, diharapkan akan tumbuh toleransi sejati.</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fontScale="85000" lnSpcReduction="20000"/>
          </a:bodyPr>
          <a:lstStyle/>
          <a:p>
            <a:pPr algn="just">
              <a:buNone/>
            </a:pPr>
            <a:r>
              <a:rPr lang="id-ID" dirty="0" smtClean="0"/>
              <a:t>Dalam konteks hidup bermasyarakat, konsep ‘toleransi’ memiliki sejumlah makna, di antaranya :</a:t>
            </a:r>
          </a:p>
          <a:p>
            <a:pPr marL="514350" lvl="0" indent="-514350" algn="just">
              <a:buFont typeface="+mj-lt"/>
              <a:buAutoNum type="alphaLcPeriod"/>
            </a:pPr>
            <a:r>
              <a:rPr lang="id-ID" dirty="0" smtClean="0"/>
              <a:t>Menerima dan menghargai apa yang dianut, diyakini, dan dipraktekkan oleh orang lain, walau berbeda dengan apa yang kita anut, yakini, serta praktekkan. </a:t>
            </a:r>
          </a:p>
          <a:p>
            <a:pPr marL="514350" lvl="0" indent="-514350" algn="just">
              <a:buFont typeface="+mj-lt"/>
              <a:buAutoNum type="alphaLcPeriod"/>
            </a:pPr>
            <a:r>
              <a:rPr lang="nb-NO" dirty="0" smtClean="0"/>
              <a:t>Menghindari adanya diskriminasi atau perlakuan berbeda terhadap umat seagama (berbeda mazhab atau aliran) maupun antar umat berbeda agama.</a:t>
            </a:r>
            <a:endParaRPr lang="id-ID" dirty="0" smtClean="0"/>
          </a:p>
          <a:p>
            <a:pPr marL="514350" lvl="0" indent="-514350" algn="just">
              <a:buFont typeface="+mj-lt"/>
              <a:buAutoNum type="alphaLcPeriod"/>
            </a:pPr>
            <a:r>
              <a:rPr lang="nb-NO" dirty="0" smtClean="0"/>
              <a:t>Mengembangkan dialog untuk menyelesaikan riak-riak permasalahan dalam kehidupan beragama atau hubungan antar pemeluk agama.</a:t>
            </a:r>
            <a:endParaRPr lang="id-ID" dirty="0" smtClean="0"/>
          </a:p>
          <a:p>
            <a:pPr marL="514350" indent="-514350" algn="just">
              <a:buFont typeface="+mj-lt"/>
              <a:buAutoNum type="alphaLcPeriod"/>
            </a:pPr>
            <a:r>
              <a:rPr lang="nb-NO" dirty="0" smtClean="0"/>
              <a:t>Bersikap kritis terhadap kebijakan-kebijakan pemerintah yang menghambat kebebasan beragama atau kurang tanggap mengelola potensi konflik terkait keberagaman agama.</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14422"/>
            <a:ext cx="8229600" cy="5286412"/>
          </a:xfrm>
        </p:spPr>
        <p:txBody>
          <a:bodyPr>
            <a:normAutofit lnSpcReduction="10000"/>
          </a:bodyPr>
          <a:lstStyle/>
          <a:p>
            <a:pPr algn="just">
              <a:buNone/>
            </a:pPr>
            <a:r>
              <a:rPr lang="id-ID" dirty="0" smtClean="0"/>
              <a:t>	</a:t>
            </a:r>
            <a:r>
              <a:rPr lang="nb-NO" dirty="0" smtClean="0"/>
              <a:t>Pada masyarakat Indonesia yang dikaruniai keberagaman agama, toleransi sejatinya memiliki landasan konstitusional teramat kokoh. </a:t>
            </a:r>
            <a:r>
              <a:rPr lang="id-ID" dirty="0" smtClean="0"/>
              <a:t>Dalam UUD 1945</a:t>
            </a:r>
            <a:r>
              <a:rPr lang="nb-NO" dirty="0" smtClean="0"/>
              <a:t>, setelah Amandemen IV,</a:t>
            </a:r>
            <a:r>
              <a:rPr lang="id-ID" dirty="0" smtClean="0"/>
              <a:t> sesungguhnya telah diatur gamblang mengenai hak untuk memeluk agama serta kebebasan beragama. Ketentuan Pasal 28E (1) menyebutkan, di antaranya, bahwa setiap orang bebas memeluk agama dan beribadat menurut agamanya. Sementara Pasal 29 (2) menegaskan kewajiban negara demi menjamin kemerdekaan tiap-tiap penduduk untuk memeluk agamanya masing-masing sekaligus beribadat menurut agamanya dan kepercayaannya itu.</a:t>
            </a:r>
            <a:endParaRPr lang="id-ID"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500174"/>
            <a:ext cx="8229600" cy="4500594"/>
          </a:xfrm>
        </p:spPr>
        <p:txBody>
          <a:bodyPr>
            <a:normAutofit/>
          </a:bodyPr>
          <a:lstStyle/>
          <a:p>
            <a:pPr algn="just">
              <a:buNone/>
            </a:pPr>
            <a:r>
              <a:rPr lang="nb-NO" dirty="0" smtClean="0"/>
              <a:t>Secara konkret, toleransi dapat ditunjukkan melalui sejumlah perbuatan</a:t>
            </a:r>
            <a:r>
              <a:rPr lang="id-ID" dirty="0" smtClean="0"/>
              <a:t> dalam hubungan bermasyarakat</a:t>
            </a:r>
            <a:r>
              <a:rPr lang="nb-NO" dirty="0" smtClean="0"/>
              <a:t>, di antaranya :</a:t>
            </a:r>
            <a:endParaRPr lang="id-ID" dirty="0" smtClean="0"/>
          </a:p>
          <a:p>
            <a:pPr marL="514350" lvl="0" indent="-514350">
              <a:buFont typeface="+mj-lt"/>
              <a:buAutoNum type="arabicPeriod"/>
            </a:pPr>
            <a:r>
              <a:rPr lang="en-US" dirty="0" err="1" smtClean="0"/>
              <a:t>Saling</a:t>
            </a:r>
            <a:r>
              <a:rPr lang="en-US" dirty="0" smtClean="0"/>
              <a:t> </a:t>
            </a:r>
            <a:r>
              <a:rPr lang="en-US" dirty="0" err="1" smtClean="0"/>
              <a:t>menghormati</a:t>
            </a:r>
            <a:endParaRPr lang="id-ID" dirty="0" smtClean="0"/>
          </a:p>
          <a:p>
            <a:pPr marL="514350" lvl="0" indent="-514350">
              <a:buFont typeface="+mj-lt"/>
              <a:buAutoNum type="arabicPeriod"/>
            </a:pPr>
            <a:r>
              <a:rPr lang="en-US" dirty="0" err="1" smtClean="0"/>
              <a:t>Tidak</a:t>
            </a:r>
            <a:r>
              <a:rPr lang="en-US" dirty="0" smtClean="0"/>
              <a:t> </a:t>
            </a:r>
            <a:r>
              <a:rPr lang="en-US" dirty="0" err="1" smtClean="0"/>
              <a:t>mengganggu</a:t>
            </a:r>
            <a:endParaRPr lang="id-ID" dirty="0" smtClean="0"/>
          </a:p>
          <a:p>
            <a:pPr marL="514350" indent="-514350">
              <a:buFont typeface="+mj-lt"/>
              <a:buAutoNum type="arabicPeriod"/>
            </a:pPr>
            <a:r>
              <a:rPr lang="en-US" dirty="0" smtClean="0"/>
              <a:t>Dialog</a:t>
            </a:r>
            <a:endParaRPr lang="id-ID"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SA Kemenag  - Thema - Kerukunan Umat Beragama (2007).mp4">
            <a:hlinkClick r:id="" action="ppaction://media"/>
          </p:cNvPr>
          <p:cNvPicPr>
            <a:picLocks noGrp="1" noRot="1" noChangeAspect="1"/>
          </p:cNvPicPr>
          <p:nvPr>
            <p:ph idx="1"/>
            <a:videoFile r:link="rId1"/>
          </p:nvPr>
        </p:nvPicPr>
        <p:blipFill>
          <a:blip r:embed="rId3"/>
          <a:stretch>
            <a:fillRect/>
          </a:stretch>
        </p:blipFill>
        <p:spPr>
          <a:xfrm>
            <a:off x="285720" y="1214422"/>
            <a:ext cx="8572560" cy="5143536"/>
          </a:xfrm>
          <a:prstGeom prst="rect">
            <a:avLst/>
          </a:prstGeom>
        </p:spPr>
      </p:pic>
    </p:spTree>
    <p:extLst>
      <p:ext uri="{BB962C8B-B14F-4D97-AF65-F5344CB8AC3E}">
        <p14:creationId xmlns:p14="http://schemas.microsoft.com/office/powerpoint/2010/main" xmlns="" val="410330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0047"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196</Words>
  <Application>Microsoft Office PowerPoint</Application>
  <PresentationFormat>On-screen Show (4:3)</PresentationFormat>
  <Paragraphs>23</Paragraphs>
  <Slides>11</Slides>
  <Notes>0</Notes>
  <HiddenSlides>0</HiddenSlides>
  <MMClips>1</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DIFERENSIASI BERDASARKAN AGAMA</vt:lpstr>
      <vt:lpstr>Slide 2</vt:lpstr>
      <vt:lpstr>Slide 3</vt:lpstr>
      <vt:lpstr>Slide 4</vt:lpstr>
      <vt:lpstr>Slide 5</vt:lpstr>
      <vt:lpstr>Slide 6</vt:lpstr>
      <vt:lpstr>Slide 7</vt:lpstr>
      <vt:lpstr>Slide 8</vt:lpstr>
      <vt:lpstr>Slide 9</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D3P0K</cp:lastModifiedBy>
  <cp:revision>93</cp:revision>
  <dcterms:created xsi:type="dcterms:W3CDTF">2013-08-21T19:17:07Z</dcterms:created>
  <dcterms:modified xsi:type="dcterms:W3CDTF">2014-05-23T01:44:13Z</dcterms:modified>
</cp:coreProperties>
</file>