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7" r:id="rId4"/>
    <p:sldId id="278" r:id="rId5"/>
    <p:sldId id="286" r:id="rId6"/>
    <p:sldId id="288" r:id="rId7"/>
    <p:sldId id="287" r:id="rId8"/>
    <p:sldId id="289" r:id="rId9"/>
    <p:sldId id="280" r:id="rId10"/>
    <p:sldId id="279" r:id="rId11"/>
    <p:sldId id="290" r:id="rId12"/>
    <p:sldId id="268"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kehidupan%20khas%20suku%20baduy.mp4"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428869"/>
            <a:ext cx="4265911" cy="3214710"/>
          </a:xfrm>
        </p:spPr>
        <p:txBody>
          <a:bodyPr>
            <a:normAutofit/>
          </a:bodyPr>
          <a:lstStyle/>
          <a:p>
            <a:r>
              <a:rPr lang="id-ID" sz="4800" b="1" dirty="0" smtClean="0"/>
              <a:t>DIFERENSIASI BERDASARKAN ETNIS</a:t>
            </a:r>
            <a:endParaRPr lang="en-US" sz="4800"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2357430"/>
            <a:ext cx="8229600" cy="3857652"/>
          </a:xfrm>
        </p:spPr>
        <p:txBody>
          <a:bodyPr>
            <a:normAutofit/>
          </a:bodyPr>
          <a:lstStyle/>
          <a:p>
            <a:pPr marL="514350" indent="-514350" algn="just">
              <a:buNone/>
            </a:pPr>
            <a:r>
              <a:rPr lang="id-ID" dirty="0" smtClean="0"/>
              <a:t>	Sama halnya dengan ras, keragaman etnis/suku bangsa juga tidak mengakibatkan adanya perbedaan kedudukan, hak maupun kewajiban.</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ehidupan khas suku baduy.mp4">
            <a:hlinkClick r:id="" action="ppaction://media"/>
          </p:cNvPr>
          <p:cNvPicPr>
            <a:picLocks noGrp="1" noRot="1" noChangeAspect="1"/>
          </p:cNvPicPr>
          <p:nvPr>
            <p:ph idx="1"/>
            <a:videoFile r:link="rId1"/>
          </p:nvPr>
        </p:nvPicPr>
        <p:blipFill>
          <a:blip r:embed="rId3"/>
          <a:stretch>
            <a:fillRect/>
          </a:stretch>
        </p:blipFill>
        <p:spPr>
          <a:xfrm>
            <a:off x="293658" y="1357298"/>
            <a:ext cx="8636060" cy="4857784"/>
          </a:xfrm>
          <a:prstGeom prst="rect">
            <a:avLst/>
          </a:prstGeom>
        </p:spPr>
      </p:pic>
    </p:spTree>
    <p:extLst>
      <p:ext uri="{BB962C8B-B14F-4D97-AF65-F5344CB8AC3E}">
        <p14:creationId xmlns="" xmlns:p14="http://schemas.microsoft.com/office/powerpoint/2010/main" val="41033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76333"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Jelaskan pengertian etnis atau suku bangsa menurut Koentjaraningrat !</a:t>
            </a:r>
          </a:p>
          <a:p>
            <a:pPr marL="514350" indent="-514350" algn="just">
              <a:buFont typeface="+mj-lt"/>
              <a:buAutoNum type="arabicPeriod"/>
            </a:pPr>
            <a:r>
              <a:rPr lang="id-ID" dirty="0" smtClean="0"/>
              <a:t>Jelaskan ciri kelompok etnis menurut Beni Ahmad Saebani !</a:t>
            </a:r>
            <a:endParaRPr lang="id-ID"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85860"/>
            <a:ext cx="8229600" cy="5357850"/>
          </a:xfrm>
        </p:spPr>
        <p:txBody>
          <a:bodyPr>
            <a:normAutofit/>
          </a:bodyPr>
          <a:lstStyle/>
          <a:p>
            <a:pPr algn="just">
              <a:buNone/>
            </a:pPr>
            <a:r>
              <a:rPr lang="id-ID" dirty="0" smtClean="0"/>
              <a:t>	Menurut Koentjaraningrat (2009), etnis atau suku bangsa dapat didefinisikan sebagai suatu golongan manusia yang terikat oleh kesadaran dan identitas akan kesatuan kebudayaan serta seringkali (tetapi tidak selalu) dikuatkan oleh kesatuan bahasa juga. Sedangkan James Henslin (2008) mengemukakan bahwa etnis merujuk pada orang atau sekelompok orang yang mengidentifikasikan diri satu sama lain atas dasar keturunan dan warisan budaya bersama. Rasa kebersamaan dimaksud dapat berpusat pada bangsa asal, adat istiadat, bahasa, busana, makanan, kesenian, agama, atau nama dan hubungan keluarga.</a:t>
            </a:r>
            <a:endParaRPr lang="en-US" sz="96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200" b="1" dirty="0" smtClean="0"/>
              <a:t>Ciri Kelompok Etnis</a:t>
            </a:r>
            <a:endParaRPr lang="en-US" sz="3200" b="1" dirty="0"/>
          </a:p>
        </p:txBody>
      </p:sp>
      <p:sp>
        <p:nvSpPr>
          <p:cNvPr id="3" name="Content Placeholder 2"/>
          <p:cNvSpPr>
            <a:spLocks noGrp="1"/>
          </p:cNvSpPr>
          <p:nvPr>
            <p:ph idx="1"/>
          </p:nvPr>
        </p:nvSpPr>
        <p:spPr>
          <a:xfrm>
            <a:off x="448965" y="1857364"/>
            <a:ext cx="8229600" cy="4643470"/>
          </a:xfrm>
        </p:spPr>
        <p:txBody>
          <a:bodyPr>
            <a:normAutofit/>
          </a:bodyPr>
          <a:lstStyle/>
          <a:p>
            <a:pPr>
              <a:buNone/>
            </a:pPr>
            <a:r>
              <a:rPr lang="id-ID" dirty="0" smtClean="0"/>
              <a:t>Beni Ahmad Saebani (2012) mengemukakan sejumlah ciri kelompok etnis, yakni :</a:t>
            </a:r>
          </a:p>
          <a:p>
            <a:pPr marL="514350" lvl="0" indent="-514350">
              <a:buFont typeface="+mj-lt"/>
              <a:buAutoNum type="arabicPeriod"/>
            </a:pPr>
            <a:r>
              <a:rPr lang="id-ID" dirty="0" smtClean="0"/>
              <a:t>Mempunyai nilai-nilai budaya yang sama dan sadar akan rasa kebersamaan dalam suatu bentuk budaya.</a:t>
            </a:r>
          </a:p>
          <a:p>
            <a:pPr marL="514350" lvl="0" indent="-514350">
              <a:buFont typeface="+mj-lt"/>
              <a:buAutoNum type="arabicPeriod"/>
            </a:pPr>
            <a:r>
              <a:rPr lang="id-ID" dirty="0" smtClean="0"/>
              <a:t>Membentuk jaringan komunikasi dan interaksi sendiri.</a:t>
            </a:r>
          </a:p>
          <a:p>
            <a:pPr marL="514350" indent="-514350">
              <a:buFont typeface="+mj-lt"/>
              <a:buAutoNum type="arabicPeriod"/>
            </a:pPr>
            <a:r>
              <a:rPr lang="id-ID" dirty="0" smtClean="0"/>
              <a:t>Menentukan ciri kelompoknya sendiri yang diterima oleh kelompok lain dan dapat dibedakan dari kelompok populasi lain.</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800" b="1" dirty="0" smtClean="0"/>
              <a:t>Daerah Hukum Adat dan Suku Bangsa di Indonesia</a:t>
            </a:r>
            <a:endParaRPr lang="en-US" sz="2800" b="1" dirty="0"/>
          </a:p>
        </p:txBody>
      </p:sp>
      <p:sp>
        <p:nvSpPr>
          <p:cNvPr id="3" name="Content Placeholder 2"/>
          <p:cNvSpPr>
            <a:spLocks noGrp="1"/>
          </p:cNvSpPr>
          <p:nvPr>
            <p:ph idx="1"/>
          </p:nvPr>
        </p:nvSpPr>
        <p:spPr>
          <a:xfrm>
            <a:off x="448965" y="1714488"/>
            <a:ext cx="8229600" cy="5143512"/>
          </a:xfrm>
        </p:spPr>
        <p:txBody>
          <a:bodyPr>
            <a:normAutofit fontScale="92500" lnSpcReduction="10000"/>
          </a:bodyPr>
          <a:lstStyle/>
          <a:p>
            <a:pPr lvl="0"/>
            <a:r>
              <a:rPr lang="en-US" b="1" i="1" dirty="0" smtClean="0">
                <a:solidFill>
                  <a:srgbClr val="FF0000"/>
                </a:solidFill>
              </a:rPr>
              <a:t>Aceh</a:t>
            </a:r>
            <a:endParaRPr lang="id-ID" b="1" dirty="0" smtClean="0">
              <a:solidFill>
                <a:srgbClr val="FF0000"/>
              </a:solidFill>
            </a:endParaRPr>
          </a:p>
          <a:p>
            <a:pPr algn="just">
              <a:buNone/>
            </a:pPr>
            <a:r>
              <a:rPr lang="id-ID" dirty="0" smtClean="0"/>
              <a:t>	Dihuni oleh orang Aceh.</a:t>
            </a:r>
          </a:p>
          <a:p>
            <a:pPr lvl="0" algn="just"/>
            <a:r>
              <a:rPr lang="pt-BR" b="1" i="1" dirty="0" smtClean="0">
                <a:solidFill>
                  <a:srgbClr val="FF0000"/>
                </a:solidFill>
              </a:rPr>
              <a:t>Gayo-Alas, Batak, Nias,dan Batu</a:t>
            </a:r>
            <a:endParaRPr lang="id-ID" b="1" dirty="0" smtClean="0">
              <a:solidFill>
                <a:srgbClr val="FF0000"/>
              </a:solidFill>
            </a:endParaRPr>
          </a:p>
          <a:p>
            <a:pPr algn="just">
              <a:buNone/>
            </a:pPr>
            <a:r>
              <a:rPr lang="id-ID" dirty="0" smtClean="0"/>
              <a:t>	</a:t>
            </a:r>
            <a:r>
              <a:rPr lang="pt-BR" dirty="0" smtClean="0"/>
              <a:t>Dihuni oleh orang Gayo, Batak, Karo, Pakpak, Simalungun, Toba, Angkola, dan Mandailing.</a:t>
            </a:r>
            <a:endParaRPr lang="id-ID" dirty="0" smtClean="0"/>
          </a:p>
          <a:p>
            <a:pPr lvl="0" algn="just"/>
            <a:r>
              <a:rPr lang="en-US" b="1" i="1" dirty="0" err="1" smtClean="0">
                <a:solidFill>
                  <a:srgbClr val="FF0000"/>
                </a:solidFill>
              </a:rPr>
              <a:t>Minangkabau</a:t>
            </a:r>
            <a:r>
              <a:rPr lang="en-US" b="1" i="1" dirty="0" smtClean="0">
                <a:solidFill>
                  <a:srgbClr val="FF0000"/>
                </a:solidFill>
              </a:rPr>
              <a:t>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Mentawai</a:t>
            </a:r>
            <a:endParaRPr lang="id-ID" b="1" dirty="0" smtClean="0">
              <a:solidFill>
                <a:srgbClr val="FF0000"/>
              </a:solidFill>
            </a:endParaRPr>
          </a:p>
          <a:p>
            <a:pPr algn="just">
              <a:buNone/>
            </a:pPr>
            <a:r>
              <a:rPr lang="id-ID" dirty="0" smtClean="0"/>
              <a:t>	Dihuni oleh orang Minangkabau, Negeri Sembilan, dan sebagainya.</a:t>
            </a:r>
          </a:p>
          <a:p>
            <a:pPr lvl="0" algn="just"/>
            <a:r>
              <a:rPr lang="en-US" b="1" i="1" dirty="0" smtClean="0">
                <a:solidFill>
                  <a:srgbClr val="FF0000"/>
                </a:solidFill>
              </a:rPr>
              <a:t>Sumatera Selatan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Enggano</a:t>
            </a:r>
            <a:endParaRPr lang="id-ID" b="1" dirty="0" smtClean="0">
              <a:solidFill>
                <a:srgbClr val="FF0000"/>
              </a:solidFill>
            </a:endParaRPr>
          </a:p>
          <a:p>
            <a:pPr algn="just">
              <a:buNone/>
            </a:pPr>
            <a:r>
              <a:rPr lang="id-ID" dirty="0" smtClean="0"/>
              <a:t>	Dihuni oleh orang Jambi, Palembang, Palembang Kota, Musi Hulu, Komering, Bengkulu, Lampung, dan sebagainya.</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800" b="1" dirty="0" smtClean="0"/>
              <a:t>Daerah Hukum Adat dan Suku Bangsa di Indonesia</a:t>
            </a:r>
            <a:endParaRPr lang="en-US" sz="2800" b="1" dirty="0"/>
          </a:p>
        </p:txBody>
      </p:sp>
      <p:sp>
        <p:nvSpPr>
          <p:cNvPr id="3" name="Content Placeholder 2"/>
          <p:cNvSpPr>
            <a:spLocks noGrp="1"/>
          </p:cNvSpPr>
          <p:nvPr>
            <p:ph idx="1"/>
          </p:nvPr>
        </p:nvSpPr>
        <p:spPr>
          <a:xfrm>
            <a:off x="448965" y="1714488"/>
            <a:ext cx="8229600" cy="5143512"/>
          </a:xfrm>
        </p:spPr>
        <p:txBody>
          <a:bodyPr>
            <a:normAutofit/>
          </a:bodyPr>
          <a:lstStyle/>
          <a:p>
            <a:pPr lvl="0"/>
            <a:r>
              <a:rPr lang="en-US" b="1" i="1" dirty="0" err="1" smtClean="0">
                <a:solidFill>
                  <a:srgbClr val="FF0000"/>
                </a:solidFill>
              </a:rPr>
              <a:t>Melayu</a:t>
            </a:r>
            <a:endParaRPr lang="id-ID" b="1" dirty="0" smtClean="0">
              <a:solidFill>
                <a:srgbClr val="FF0000"/>
              </a:solidFill>
            </a:endParaRPr>
          </a:p>
          <a:p>
            <a:pPr>
              <a:buNone/>
            </a:pPr>
            <a:r>
              <a:rPr lang="id-ID" dirty="0" smtClean="0"/>
              <a:t>	</a:t>
            </a:r>
            <a:r>
              <a:rPr lang="en-US" dirty="0" err="1" smtClean="0"/>
              <a:t>Dihuni</a:t>
            </a:r>
            <a:r>
              <a:rPr lang="en-US" dirty="0" smtClean="0"/>
              <a:t> </a:t>
            </a:r>
            <a:r>
              <a:rPr lang="en-US" dirty="0" err="1" smtClean="0"/>
              <a:t>oleh</a:t>
            </a:r>
            <a:r>
              <a:rPr lang="en-US" dirty="0" smtClean="0"/>
              <a:t> </a:t>
            </a:r>
            <a:r>
              <a:rPr lang="en-US" dirty="0" err="1" smtClean="0"/>
              <a:t>orang</a:t>
            </a:r>
            <a:r>
              <a:rPr lang="en-US" dirty="0" smtClean="0"/>
              <a:t> Riau.</a:t>
            </a:r>
            <a:endParaRPr lang="id-ID" dirty="0" smtClean="0"/>
          </a:p>
          <a:p>
            <a:pPr lvl="0"/>
            <a:r>
              <a:rPr lang="en-US" b="1" i="1" dirty="0" smtClean="0">
                <a:solidFill>
                  <a:srgbClr val="FF0000"/>
                </a:solidFill>
              </a:rPr>
              <a:t>Bangka </a:t>
            </a:r>
            <a:r>
              <a:rPr lang="en-US" b="1" i="1" dirty="0" err="1" smtClean="0">
                <a:solidFill>
                  <a:srgbClr val="FF0000"/>
                </a:solidFill>
              </a:rPr>
              <a:t>dan</a:t>
            </a:r>
            <a:r>
              <a:rPr lang="en-US" b="1" i="1" dirty="0" smtClean="0">
                <a:solidFill>
                  <a:srgbClr val="FF0000"/>
                </a:solidFill>
              </a:rPr>
              <a:t> Belitung</a:t>
            </a:r>
            <a:endParaRPr lang="id-ID" b="1" dirty="0" smtClean="0">
              <a:solidFill>
                <a:srgbClr val="FF0000"/>
              </a:solidFill>
            </a:endParaRPr>
          </a:p>
          <a:p>
            <a:pPr>
              <a:buNone/>
            </a:pPr>
            <a:r>
              <a:rPr lang="id-ID" dirty="0" smtClean="0"/>
              <a:t>	Dihuni oleh orang Lom, Darat, dan sebagainya.</a:t>
            </a:r>
          </a:p>
          <a:p>
            <a:pPr lvl="0"/>
            <a:r>
              <a:rPr lang="en-US" b="1" i="1" dirty="0" smtClean="0">
                <a:solidFill>
                  <a:srgbClr val="FF0000"/>
                </a:solidFill>
              </a:rPr>
              <a:t>Kalimantan </a:t>
            </a:r>
            <a:endParaRPr lang="id-ID" b="1" dirty="0" smtClean="0">
              <a:solidFill>
                <a:srgbClr val="FF0000"/>
              </a:solidFill>
            </a:endParaRPr>
          </a:p>
          <a:p>
            <a:pPr>
              <a:buNone/>
            </a:pPr>
            <a:r>
              <a:rPr lang="id-ID" dirty="0" smtClean="0"/>
              <a:t>	</a:t>
            </a:r>
            <a:r>
              <a:rPr lang="en-US" dirty="0" err="1" smtClean="0"/>
              <a:t>Dihuni</a:t>
            </a:r>
            <a:r>
              <a:rPr lang="en-US" dirty="0" smtClean="0"/>
              <a:t> </a:t>
            </a:r>
            <a:r>
              <a:rPr lang="en-US" dirty="0" err="1" smtClean="0"/>
              <a:t>oleh</a:t>
            </a:r>
            <a:r>
              <a:rPr lang="en-US" dirty="0" smtClean="0"/>
              <a:t> </a:t>
            </a:r>
            <a:r>
              <a:rPr lang="en-US" dirty="0" err="1" smtClean="0"/>
              <a:t>orang</a:t>
            </a:r>
            <a:r>
              <a:rPr lang="en-US" dirty="0" smtClean="0"/>
              <a:t> </a:t>
            </a:r>
            <a:r>
              <a:rPr lang="en-US" dirty="0" err="1" smtClean="0"/>
              <a:t>Basep</a:t>
            </a:r>
            <a:r>
              <a:rPr lang="en-US" dirty="0" smtClean="0"/>
              <a:t>, </a:t>
            </a:r>
            <a:r>
              <a:rPr lang="en-US" dirty="0" err="1" smtClean="0"/>
              <a:t>Bahau</a:t>
            </a:r>
            <a:r>
              <a:rPr lang="en-US" dirty="0" smtClean="0"/>
              <a:t>, </a:t>
            </a:r>
            <a:r>
              <a:rPr lang="en-US" dirty="0" err="1" smtClean="0"/>
              <a:t>Kayan</a:t>
            </a:r>
            <a:r>
              <a:rPr lang="en-US" dirty="0" smtClean="0"/>
              <a:t>, </a:t>
            </a:r>
            <a:r>
              <a:rPr lang="en-US" dirty="0" err="1" smtClean="0"/>
              <a:t>Ukit</a:t>
            </a:r>
            <a:r>
              <a:rPr lang="en-US" dirty="0" smtClean="0"/>
              <a:t>, </a:t>
            </a:r>
            <a:r>
              <a:rPr lang="en-US" dirty="0" err="1" smtClean="0"/>
              <a:t>Iban</a:t>
            </a:r>
            <a:r>
              <a:rPr lang="en-US" dirty="0" smtClean="0"/>
              <a:t>, </a:t>
            </a:r>
            <a:r>
              <a:rPr lang="en-US" dirty="0" err="1" smtClean="0"/>
              <a:t>Busang</a:t>
            </a:r>
            <a:r>
              <a:rPr lang="en-US" dirty="0" smtClean="0"/>
              <a:t>, </a:t>
            </a:r>
            <a:r>
              <a:rPr lang="en-US" dirty="0" err="1" smtClean="0"/>
              <a:t>Mbaluh</a:t>
            </a:r>
            <a:r>
              <a:rPr lang="en-US" dirty="0" smtClean="0"/>
              <a:t>, </a:t>
            </a:r>
            <a:r>
              <a:rPr lang="en-US" dirty="0" err="1" smtClean="0"/>
              <a:t>Sekadau</a:t>
            </a:r>
            <a:r>
              <a:rPr lang="en-US" dirty="0" smtClean="0"/>
              <a:t>, </a:t>
            </a:r>
            <a:r>
              <a:rPr lang="en-US" dirty="0" err="1" smtClean="0"/>
              <a:t>dan</a:t>
            </a:r>
            <a:r>
              <a:rPr lang="en-US" dirty="0" smtClean="0"/>
              <a:t> </a:t>
            </a:r>
            <a:r>
              <a:rPr lang="en-US" dirty="0" err="1" smtClean="0"/>
              <a:t>sebagainya</a:t>
            </a:r>
            <a:r>
              <a:rPr lang="en-US" dirty="0" smtClean="0"/>
              <a:t>.</a:t>
            </a:r>
            <a:endParaRPr lang="id-ID" dirty="0" smtClean="0"/>
          </a:p>
          <a:p>
            <a:pPr lvl="0"/>
            <a:r>
              <a:rPr lang="en-US" b="1" i="1" dirty="0" err="1" smtClean="0">
                <a:solidFill>
                  <a:srgbClr val="FF0000"/>
                </a:solidFill>
              </a:rPr>
              <a:t>Sangir</a:t>
            </a:r>
            <a:r>
              <a:rPr lang="en-US" b="1" i="1" dirty="0" smtClean="0">
                <a:solidFill>
                  <a:srgbClr val="FF0000"/>
                </a:solidFill>
              </a:rPr>
              <a:t>-Talaud</a:t>
            </a:r>
            <a:endParaRPr lang="id-ID" b="1" dirty="0" smtClean="0">
              <a:solidFill>
                <a:srgbClr val="FF0000"/>
              </a:solidFill>
            </a:endParaRPr>
          </a:p>
          <a:p>
            <a:pPr>
              <a:buNone/>
            </a:pPr>
            <a:r>
              <a:rPr lang="id-ID" dirty="0" smtClean="0"/>
              <a:t>	Dihuni oleh orang Sangire, dan sebagainya.</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800" b="1" dirty="0" smtClean="0"/>
              <a:t>Daerah Hukum Adat dan Suku Bangsa di Indonesia</a:t>
            </a:r>
            <a:endParaRPr lang="en-US" sz="2800" b="1" dirty="0"/>
          </a:p>
        </p:txBody>
      </p:sp>
      <p:sp>
        <p:nvSpPr>
          <p:cNvPr id="3" name="Content Placeholder 2"/>
          <p:cNvSpPr>
            <a:spLocks noGrp="1"/>
          </p:cNvSpPr>
          <p:nvPr>
            <p:ph idx="1"/>
          </p:nvPr>
        </p:nvSpPr>
        <p:spPr>
          <a:xfrm>
            <a:off x="448965" y="1714488"/>
            <a:ext cx="8229600" cy="5143512"/>
          </a:xfrm>
        </p:spPr>
        <p:txBody>
          <a:bodyPr>
            <a:normAutofit lnSpcReduction="10000"/>
          </a:bodyPr>
          <a:lstStyle/>
          <a:p>
            <a:pPr lvl="0"/>
            <a:r>
              <a:rPr lang="en-US" b="1" i="1" dirty="0" err="1" smtClean="0">
                <a:solidFill>
                  <a:srgbClr val="FF0000"/>
                </a:solidFill>
              </a:rPr>
              <a:t>Gorontalo</a:t>
            </a:r>
            <a:endParaRPr lang="id-ID" b="1" dirty="0" smtClean="0">
              <a:solidFill>
                <a:srgbClr val="FF0000"/>
              </a:solidFill>
            </a:endParaRPr>
          </a:p>
          <a:p>
            <a:pPr algn="just">
              <a:buNone/>
            </a:pPr>
            <a:r>
              <a:rPr lang="id-ID" dirty="0" smtClean="0"/>
              <a:t>	Dihuni oleh orang Bobongko, Bajan, Tomini, dan sebagainya.</a:t>
            </a:r>
          </a:p>
          <a:p>
            <a:pPr lvl="0" algn="just"/>
            <a:r>
              <a:rPr lang="en-US" b="1" i="1" dirty="0" err="1" smtClean="0">
                <a:solidFill>
                  <a:srgbClr val="FF0000"/>
                </a:solidFill>
              </a:rPr>
              <a:t>Toraja</a:t>
            </a:r>
            <a:endParaRPr lang="id-ID" b="1" dirty="0" smtClean="0">
              <a:solidFill>
                <a:srgbClr val="FF0000"/>
              </a:solidFill>
            </a:endParaRPr>
          </a:p>
          <a:p>
            <a:pPr algn="just">
              <a:buNone/>
            </a:pPr>
            <a:r>
              <a:rPr lang="id-ID" dirty="0" smtClean="0"/>
              <a:t>	</a:t>
            </a:r>
            <a:r>
              <a:rPr lang="en-US" dirty="0" err="1" smtClean="0"/>
              <a:t>Dihuni</a:t>
            </a:r>
            <a:r>
              <a:rPr lang="en-US" dirty="0" smtClean="0"/>
              <a:t> </a:t>
            </a:r>
            <a:r>
              <a:rPr lang="en-US" dirty="0" err="1" smtClean="0"/>
              <a:t>oleh</a:t>
            </a:r>
            <a:r>
              <a:rPr lang="en-US" dirty="0" smtClean="0"/>
              <a:t> </a:t>
            </a:r>
            <a:r>
              <a:rPr lang="en-US" dirty="0" err="1" smtClean="0"/>
              <a:t>orang</a:t>
            </a:r>
            <a:r>
              <a:rPr lang="en-US" dirty="0" smtClean="0"/>
              <a:t> To </a:t>
            </a:r>
            <a:r>
              <a:rPr lang="en-US" dirty="0" err="1" smtClean="0"/>
              <a:t>Palu</a:t>
            </a:r>
            <a:r>
              <a:rPr lang="en-US" dirty="0" smtClean="0"/>
              <a:t>, To </a:t>
            </a:r>
            <a:r>
              <a:rPr lang="en-US" dirty="0" err="1" smtClean="0"/>
              <a:t>Kulawi</a:t>
            </a:r>
            <a:r>
              <a:rPr lang="en-US" dirty="0" smtClean="0"/>
              <a:t>, </a:t>
            </a:r>
            <a:r>
              <a:rPr lang="en-US" dirty="0" err="1" smtClean="0"/>
              <a:t>dan</a:t>
            </a:r>
            <a:r>
              <a:rPr lang="en-US" dirty="0" smtClean="0"/>
              <a:t> </a:t>
            </a:r>
            <a:r>
              <a:rPr lang="en-US" dirty="0" err="1" smtClean="0"/>
              <a:t>sebagainya</a:t>
            </a:r>
            <a:r>
              <a:rPr lang="en-US" dirty="0" smtClean="0"/>
              <a:t>.</a:t>
            </a:r>
            <a:endParaRPr lang="id-ID" dirty="0" smtClean="0"/>
          </a:p>
          <a:p>
            <a:pPr lvl="0" algn="just"/>
            <a:r>
              <a:rPr lang="en-US" b="1" i="1" dirty="0" smtClean="0">
                <a:solidFill>
                  <a:srgbClr val="FF0000"/>
                </a:solidFill>
              </a:rPr>
              <a:t>Sulawesi Selatan</a:t>
            </a:r>
            <a:endParaRPr lang="id-ID" b="1" dirty="0" smtClean="0">
              <a:solidFill>
                <a:srgbClr val="FF0000"/>
              </a:solidFill>
            </a:endParaRPr>
          </a:p>
          <a:p>
            <a:pPr algn="just">
              <a:buNone/>
            </a:pPr>
            <a:r>
              <a:rPr lang="id-ID" dirty="0" smtClean="0"/>
              <a:t>	Dihuni oleh orang Makassar, Bugis, Luwu, Mandar, dan sebagainya.</a:t>
            </a:r>
          </a:p>
          <a:p>
            <a:pPr lvl="0" algn="just"/>
            <a:r>
              <a:rPr lang="en-US" b="1" i="1" dirty="0" smtClean="0">
                <a:solidFill>
                  <a:srgbClr val="FF0000"/>
                </a:solidFill>
              </a:rPr>
              <a:t>Ternate</a:t>
            </a:r>
            <a:endParaRPr lang="id-ID" b="1" dirty="0" smtClean="0">
              <a:solidFill>
                <a:srgbClr val="FF0000"/>
              </a:solidFill>
            </a:endParaRPr>
          </a:p>
          <a:p>
            <a:pPr algn="just">
              <a:buNone/>
            </a:pPr>
            <a:r>
              <a:rPr lang="id-ID" dirty="0" smtClean="0"/>
              <a:t>	Dihuni oleh orang Buru, Tidore, Ternate, dan sebagainya.</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800" b="1" dirty="0" smtClean="0"/>
              <a:t>Daerah Hukum Adat dan Suku Bangsa di Indonesia</a:t>
            </a:r>
            <a:endParaRPr lang="en-US" sz="2800" b="1" dirty="0"/>
          </a:p>
        </p:txBody>
      </p:sp>
      <p:sp>
        <p:nvSpPr>
          <p:cNvPr id="3" name="Content Placeholder 2"/>
          <p:cNvSpPr>
            <a:spLocks noGrp="1"/>
          </p:cNvSpPr>
          <p:nvPr>
            <p:ph idx="1"/>
          </p:nvPr>
        </p:nvSpPr>
        <p:spPr>
          <a:xfrm>
            <a:off x="448965" y="1714488"/>
            <a:ext cx="8229600" cy="5143512"/>
          </a:xfrm>
        </p:spPr>
        <p:txBody>
          <a:bodyPr>
            <a:normAutofit lnSpcReduction="10000"/>
          </a:bodyPr>
          <a:lstStyle/>
          <a:p>
            <a:pPr lvl="0"/>
            <a:r>
              <a:rPr lang="en-US" b="1" i="1" dirty="0" smtClean="0">
                <a:solidFill>
                  <a:srgbClr val="FF0000"/>
                </a:solidFill>
              </a:rPr>
              <a:t>Ambon Maluku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Kepulauan</a:t>
            </a:r>
            <a:r>
              <a:rPr lang="en-US" b="1" i="1" dirty="0" smtClean="0">
                <a:solidFill>
                  <a:srgbClr val="FF0000"/>
                </a:solidFill>
              </a:rPr>
              <a:t> Barat </a:t>
            </a:r>
            <a:r>
              <a:rPr lang="en-US" b="1" i="1" dirty="0" err="1" smtClean="0">
                <a:solidFill>
                  <a:srgbClr val="FF0000"/>
                </a:solidFill>
              </a:rPr>
              <a:t>Daya</a:t>
            </a:r>
            <a:endParaRPr lang="id-ID" b="1" dirty="0" smtClean="0">
              <a:solidFill>
                <a:srgbClr val="FF0000"/>
              </a:solidFill>
            </a:endParaRPr>
          </a:p>
          <a:p>
            <a:pPr>
              <a:buNone/>
            </a:pPr>
            <a:r>
              <a:rPr lang="id-ID" dirty="0" smtClean="0"/>
              <a:t>	Dihuni oleh orang Kisar, Lati, dan sebagainya.</a:t>
            </a:r>
          </a:p>
          <a:p>
            <a:pPr lvl="0"/>
            <a:r>
              <a:rPr lang="en-US" b="1" i="1" dirty="0" err="1" smtClean="0">
                <a:solidFill>
                  <a:srgbClr val="FF0000"/>
                </a:solidFill>
              </a:rPr>
              <a:t>Irian</a:t>
            </a:r>
            <a:r>
              <a:rPr lang="en-US" b="1" i="1" dirty="0" smtClean="0">
                <a:solidFill>
                  <a:srgbClr val="FF0000"/>
                </a:solidFill>
              </a:rPr>
              <a:t> (</a:t>
            </a:r>
            <a:r>
              <a:rPr lang="en-US" b="1" i="1" dirty="0" err="1" smtClean="0">
                <a:solidFill>
                  <a:srgbClr val="FF0000"/>
                </a:solidFill>
              </a:rPr>
              <a:t>sekarang</a:t>
            </a:r>
            <a:r>
              <a:rPr lang="en-US" b="1" i="1" dirty="0" smtClean="0">
                <a:solidFill>
                  <a:srgbClr val="FF0000"/>
                </a:solidFill>
              </a:rPr>
              <a:t> Papua)</a:t>
            </a:r>
            <a:endParaRPr lang="id-ID" b="1" dirty="0" smtClean="0">
              <a:solidFill>
                <a:srgbClr val="FF0000"/>
              </a:solidFill>
            </a:endParaRPr>
          </a:p>
          <a:p>
            <a:pPr>
              <a:buNone/>
            </a:pPr>
            <a:r>
              <a:rPr lang="id-ID" dirty="0" smtClean="0"/>
              <a:t>	</a:t>
            </a:r>
            <a:r>
              <a:rPr lang="en-US" dirty="0" err="1" smtClean="0"/>
              <a:t>Dihuni</a:t>
            </a:r>
            <a:r>
              <a:rPr lang="en-US" dirty="0" smtClean="0"/>
              <a:t> </a:t>
            </a:r>
            <a:r>
              <a:rPr lang="en-US" dirty="0" err="1" smtClean="0"/>
              <a:t>oleh</a:t>
            </a:r>
            <a:r>
              <a:rPr lang="en-US" dirty="0" smtClean="0"/>
              <a:t> </a:t>
            </a:r>
            <a:r>
              <a:rPr lang="en-US" dirty="0" err="1" smtClean="0"/>
              <a:t>orang</a:t>
            </a:r>
            <a:r>
              <a:rPr lang="en-US" dirty="0" smtClean="0"/>
              <a:t> </a:t>
            </a:r>
            <a:r>
              <a:rPr lang="en-US" dirty="0" err="1" smtClean="0"/>
              <a:t>Waigeo</a:t>
            </a:r>
            <a:r>
              <a:rPr lang="en-US" dirty="0" smtClean="0"/>
              <a:t>, Biak, </a:t>
            </a:r>
            <a:r>
              <a:rPr lang="en-US" dirty="0" err="1" smtClean="0"/>
              <a:t>Numfor</a:t>
            </a:r>
            <a:r>
              <a:rPr lang="en-US" dirty="0" smtClean="0"/>
              <a:t>, </a:t>
            </a:r>
            <a:r>
              <a:rPr lang="en-US" dirty="0" err="1" smtClean="0"/>
              <a:t>Yapen</a:t>
            </a:r>
            <a:r>
              <a:rPr lang="en-US" dirty="0" smtClean="0"/>
              <a:t>, </a:t>
            </a:r>
            <a:r>
              <a:rPr lang="en-US" dirty="0" err="1" smtClean="0"/>
              <a:t>Hattam</a:t>
            </a:r>
            <a:r>
              <a:rPr lang="en-US" dirty="0" smtClean="0"/>
              <a:t>, </a:t>
            </a:r>
            <a:r>
              <a:rPr lang="en-US" dirty="0" err="1" smtClean="0"/>
              <a:t>Anggi</a:t>
            </a:r>
            <a:r>
              <a:rPr lang="en-US" dirty="0" smtClean="0"/>
              <a:t>, </a:t>
            </a:r>
            <a:r>
              <a:rPr lang="en-US" dirty="0" err="1" smtClean="0"/>
              <a:t>Manikion</a:t>
            </a:r>
            <a:r>
              <a:rPr lang="en-US" dirty="0" smtClean="0"/>
              <a:t>, </a:t>
            </a:r>
            <a:r>
              <a:rPr lang="en-US" dirty="0" err="1" smtClean="0"/>
              <a:t>Hejbrat</a:t>
            </a:r>
            <a:r>
              <a:rPr lang="en-US" dirty="0" smtClean="0"/>
              <a:t>, </a:t>
            </a:r>
            <a:r>
              <a:rPr lang="en-US" dirty="0" err="1" smtClean="0"/>
              <a:t>Bintuni</a:t>
            </a:r>
            <a:r>
              <a:rPr lang="en-US" dirty="0" smtClean="0"/>
              <a:t>, </a:t>
            </a:r>
            <a:r>
              <a:rPr lang="en-US" dirty="0" err="1" smtClean="0"/>
              <a:t>dan</a:t>
            </a:r>
            <a:r>
              <a:rPr lang="en-US" dirty="0" smtClean="0"/>
              <a:t> </a:t>
            </a:r>
            <a:r>
              <a:rPr lang="en-US" dirty="0" err="1" smtClean="0"/>
              <a:t>sebagainya</a:t>
            </a:r>
            <a:r>
              <a:rPr lang="en-US" dirty="0" smtClean="0"/>
              <a:t>.</a:t>
            </a:r>
            <a:endParaRPr lang="id-ID" dirty="0" smtClean="0"/>
          </a:p>
          <a:p>
            <a:pPr lvl="0"/>
            <a:r>
              <a:rPr lang="en-US" b="1" i="1" dirty="0" smtClean="0">
                <a:solidFill>
                  <a:srgbClr val="FF0000"/>
                </a:solidFill>
              </a:rPr>
              <a:t>Timor</a:t>
            </a:r>
            <a:endParaRPr lang="id-ID" b="1" dirty="0" smtClean="0">
              <a:solidFill>
                <a:srgbClr val="FF0000"/>
              </a:solidFill>
            </a:endParaRPr>
          </a:p>
          <a:p>
            <a:pPr>
              <a:buNone/>
            </a:pPr>
            <a:r>
              <a:rPr lang="id-ID" dirty="0" smtClean="0"/>
              <a:t>	</a:t>
            </a:r>
            <a:r>
              <a:rPr lang="en-US" dirty="0" err="1" smtClean="0"/>
              <a:t>Dihuni</a:t>
            </a:r>
            <a:r>
              <a:rPr lang="en-US" dirty="0" smtClean="0"/>
              <a:t> </a:t>
            </a:r>
            <a:r>
              <a:rPr lang="en-US" dirty="0" err="1" smtClean="0"/>
              <a:t>oleh</a:t>
            </a:r>
            <a:r>
              <a:rPr lang="en-US" dirty="0" smtClean="0"/>
              <a:t> </a:t>
            </a:r>
            <a:r>
              <a:rPr lang="en-US" dirty="0" err="1" smtClean="0"/>
              <a:t>orang</a:t>
            </a:r>
            <a:r>
              <a:rPr lang="en-US" dirty="0" smtClean="0"/>
              <a:t> </a:t>
            </a:r>
            <a:r>
              <a:rPr lang="en-US" dirty="0" err="1" smtClean="0"/>
              <a:t>Bima</a:t>
            </a:r>
            <a:r>
              <a:rPr lang="en-US" dirty="0" smtClean="0"/>
              <a:t>, </a:t>
            </a:r>
            <a:r>
              <a:rPr lang="en-US" dirty="0" err="1" smtClean="0"/>
              <a:t>Dodonggo</a:t>
            </a:r>
            <a:r>
              <a:rPr lang="en-US" dirty="0" smtClean="0"/>
              <a:t>, </a:t>
            </a:r>
            <a:r>
              <a:rPr lang="en-US" dirty="0" err="1" smtClean="0"/>
              <a:t>Dompu</a:t>
            </a:r>
            <a:r>
              <a:rPr lang="en-US" dirty="0" smtClean="0"/>
              <a:t>, </a:t>
            </a:r>
            <a:r>
              <a:rPr lang="en-US" dirty="0" err="1" smtClean="0"/>
              <a:t>dan</a:t>
            </a:r>
            <a:r>
              <a:rPr lang="en-US" dirty="0" smtClean="0"/>
              <a:t> </a:t>
            </a:r>
            <a:r>
              <a:rPr lang="en-US" dirty="0" err="1" smtClean="0"/>
              <a:t>sebagainya</a:t>
            </a:r>
            <a:r>
              <a:rPr lang="en-US" dirty="0" smtClean="0"/>
              <a:t>.</a:t>
            </a:r>
            <a:endParaRPr lang="id-ID" dirty="0" smtClean="0"/>
          </a:p>
          <a:p>
            <a:pPr lvl="0"/>
            <a:r>
              <a:rPr lang="en-US" b="1" i="1" dirty="0" smtClean="0">
                <a:solidFill>
                  <a:srgbClr val="FF0000"/>
                </a:solidFill>
              </a:rPr>
              <a:t>Bali </a:t>
            </a:r>
            <a:r>
              <a:rPr lang="en-US" b="1" i="1" dirty="0" err="1" smtClean="0">
                <a:solidFill>
                  <a:srgbClr val="FF0000"/>
                </a:solidFill>
              </a:rPr>
              <a:t>dan</a:t>
            </a:r>
            <a:r>
              <a:rPr lang="en-US" b="1" i="1" dirty="0" smtClean="0">
                <a:solidFill>
                  <a:srgbClr val="FF0000"/>
                </a:solidFill>
              </a:rPr>
              <a:t> Lombok</a:t>
            </a:r>
            <a:endParaRPr lang="id-ID" b="1" dirty="0" smtClean="0">
              <a:solidFill>
                <a:srgbClr val="FF0000"/>
              </a:solidFill>
            </a:endParaRPr>
          </a:p>
          <a:p>
            <a:pPr>
              <a:buNone/>
            </a:pPr>
            <a:r>
              <a:rPr lang="id-ID" dirty="0" smtClean="0"/>
              <a:t>	Dihuni oleh orang Bali, Sasak, dan sebagainya.</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800" b="1" dirty="0" smtClean="0"/>
              <a:t>Daerah Hukum Adat dan Suku Bangsa di Indonesia</a:t>
            </a:r>
            <a:endParaRPr lang="en-US" sz="2800" b="1" dirty="0"/>
          </a:p>
        </p:txBody>
      </p:sp>
      <p:sp>
        <p:nvSpPr>
          <p:cNvPr id="3" name="Content Placeholder 2"/>
          <p:cNvSpPr>
            <a:spLocks noGrp="1"/>
          </p:cNvSpPr>
          <p:nvPr>
            <p:ph idx="1"/>
          </p:nvPr>
        </p:nvSpPr>
        <p:spPr>
          <a:xfrm>
            <a:off x="448965" y="1928802"/>
            <a:ext cx="8229600" cy="4572032"/>
          </a:xfrm>
        </p:spPr>
        <p:txBody>
          <a:bodyPr>
            <a:normAutofit/>
          </a:bodyPr>
          <a:lstStyle/>
          <a:p>
            <a:pPr lvl="0"/>
            <a:r>
              <a:rPr lang="en-US" b="1" i="1" dirty="0" err="1" smtClean="0">
                <a:solidFill>
                  <a:srgbClr val="FF0000"/>
                </a:solidFill>
              </a:rPr>
              <a:t>Jawa</a:t>
            </a:r>
            <a:r>
              <a:rPr lang="en-US" b="1" i="1" dirty="0" smtClean="0">
                <a:solidFill>
                  <a:srgbClr val="FF0000"/>
                </a:solidFill>
              </a:rPr>
              <a:t> Tengah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Timur</a:t>
            </a:r>
            <a:endParaRPr lang="id-ID" b="1" dirty="0" smtClean="0">
              <a:solidFill>
                <a:srgbClr val="FF0000"/>
              </a:solidFill>
            </a:endParaRPr>
          </a:p>
          <a:p>
            <a:pPr>
              <a:buNone/>
            </a:pPr>
            <a:r>
              <a:rPr lang="id-ID" dirty="0" smtClean="0"/>
              <a:t>	Dihuni oleh orang Bawean, Tambus, dan sebagainya.</a:t>
            </a:r>
          </a:p>
          <a:p>
            <a:pPr lvl="0"/>
            <a:r>
              <a:rPr lang="en-US" b="1" i="1" dirty="0" smtClean="0">
                <a:solidFill>
                  <a:srgbClr val="FF0000"/>
                </a:solidFill>
              </a:rPr>
              <a:t>Surakarta </a:t>
            </a:r>
            <a:r>
              <a:rPr lang="en-US" b="1" i="1" dirty="0" err="1" smtClean="0">
                <a:solidFill>
                  <a:srgbClr val="FF0000"/>
                </a:solidFill>
              </a:rPr>
              <a:t>dan</a:t>
            </a:r>
            <a:r>
              <a:rPr lang="en-US" b="1" i="1" dirty="0" smtClean="0">
                <a:solidFill>
                  <a:srgbClr val="FF0000"/>
                </a:solidFill>
              </a:rPr>
              <a:t> Yogyakarta</a:t>
            </a:r>
            <a:endParaRPr lang="id-ID" b="1" dirty="0" smtClean="0">
              <a:solidFill>
                <a:srgbClr val="FF0000"/>
              </a:solidFill>
            </a:endParaRPr>
          </a:p>
          <a:p>
            <a:pPr>
              <a:buNone/>
            </a:pPr>
            <a:r>
              <a:rPr lang="id-ID" dirty="0" smtClean="0"/>
              <a:t>	Dihuni oleh orang Yogyakarta, dan sebagainya.</a:t>
            </a:r>
          </a:p>
          <a:p>
            <a:pPr lvl="0"/>
            <a:r>
              <a:rPr lang="en-US" b="1" i="1" dirty="0" err="1" smtClean="0">
                <a:solidFill>
                  <a:srgbClr val="FF0000"/>
                </a:solidFill>
              </a:rPr>
              <a:t>Jawa</a:t>
            </a:r>
            <a:r>
              <a:rPr lang="en-US" b="1" i="1" dirty="0" smtClean="0">
                <a:solidFill>
                  <a:srgbClr val="FF0000"/>
                </a:solidFill>
              </a:rPr>
              <a:t> Barat</a:t>
            </a:r>
            <a:endParaRPr lang="id-ID" b="1" dirty="0" smtClean="0">
              <a:solidFill>
                <a:srgbClr val="FF0000"/>
              </a:solidFill>
            </a:endParaRPr>
          </a:p>
          <a:p>
            <a:pPr>
              <a:buNone/>
            </a:pPr>
            <a:r>
              <a:rPr lang="id-ID" dirty="0" smtClean="0"/>
              <a:t>	Dihuni oleh orang Banten, Badui, Sunda, dan sebagainya.</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357298"/>
            <a:ext cx="8229600" cy="5286388"/>
          </a:xfrm>
        </p:spPr>
        <p:txBody>
          <a:bodyPr>
            <a:normAutofit/>
          </a:bodyPr>
          <a:lstStyle/>
          <a:p>
            <a:pPr lvl="0" algn="just">
              <a:buNone/>
            </a:pPr>
            <a:r>
              <a:rPr lang="id-ID" dirty="0" smtClean="0"/>
              <a:t>	Selain itu, juga terdapat beberapa kelompok masyarakat terasing. Masyarakat terasing adalah kelompok masyarakat yang memiliki kesamaan ciri-ciri fisik (postur tubuh dan rambut), sosial, dan budaya, mendiami suatu kawasan yang sulit dijangkau, terpencil, terpencar, sehingga mengalami kesenjangan sosial-budaya yang mengakibatkan taraf kesejahteraannya sangat rendah dan terbelakang. </a:t>
            </a:r>
            <a:r>
              <a:rPr lang="nb-NO" dirty="0" smtClean="0"/>
              <a:t>Cara hidupnya masih tradisional, terisolir, serta sengaja menolak pengaruh kebudayaan luar.</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136</Words>
  <Application>Microsoft Office PowerPoint</Application>
  <PresentationFormat>On-screen Show (4:3)</PresentationFormat>
  <Paragraphs>56</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DIFERENSIASI BERDASARKAN ETNIS</vt:lpstr>
      <vt:lpstr>Slide 2</vt:lpstr>
      <vt:lpstr>Ciri Kelompok Etnis</vt:lpstr>
      <vt:lpstr>Daerah Hukum Adat dan Suku Bangsa di Indonesia</vt:lpstr>
      <vt:lpstr>Daerah Hukum Adat dan Suku Bangsa di Indonesia</vt:lpstr>
      <vt:lpstr>Daerah Hukum Adat dan Suku Bangsa di Indonesia</vt:lpstr>
      <vt:lpstr>Daerah Hukum Adat dan Suku Bangsa di Indonesia</vt:lpstr>
      <vt:lpstr>Daerah Hukum Adat dan Suku Bangsa di Indonesia</vt:lpstr>
      <vt:lpstr>Slide 9</vt:lpstr>
      <vt:lpstr>Slide 10</vt:lpstr>
      <vt:lpstr>Slide 11</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D3P0K</cp:lastModifiedBy>
  <cp:revision>89</cp:revision>
  <dcterms:created xsi:type="dcterms:W3CDTF">2013-08-21T19:17:07Z</dcterms:created>
  <dcterms:modified xsi:type="dcterms:W3CDTF">2014-05-23T01:41:47Z</dcterms:modified>
</cp:coreProperties>
</file>