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7" r:id="rId4"/>
    <p:sldId id="278" r:id="rId5"/>
    <p:sldId id="280" r:id="rId6"/>
    <p:sldId id="279" r:id="rId7"/>
    <p:sldId id="281" r:id="rId8"/>
    <p:sldId id="282" r:id="rId9"/>
    <p:sldId id="285" r:id="rId10"/>
    <p:sldId id="284" r:id="rId11"/>
    <p:sldId id="283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7FF"/>
    <a:srgbClr val="FF9E1D"/>
    <a:srgbClr val="D68B1C"/>
    <a:srgbClr val="609600"/>
    <a:srgbClr val="6CA800"/>
    <a:srgbClr val="EE7D00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81705"/>
            <a:ext cx="8246070" cy="1527050"/>
          </a:xfrm>
          <a:effectLst>
            <a:outerShdw blurRad="50800" dist="38100" dir="2700000" algn="ctr" rotWithShape="0">
              <a:schemeClr val="tx1">
                <a:alpha val="68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824607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5245" y="2428869"/>
            <a:ext cx="4265911" cy="3214710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DIFERENSIASI BERDASARKAN RAS</a:t>
            </a:r>
            <a:endParaRPr lang="en-US" sz="48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8324" y="71414"/>
            <a:ext cx="185427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57298"/>
            <a:ext cx="6358491" cy="4768868"/>
          </a:xfr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428736"/>
            <a:ext cx="4904679" cy="5000660"/>
          </a:xfr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Pertanyaan Uji Pengetahuan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2" y="2285992"/>
            <a:ext cx="6719018" cy="3891698"/>
          </a:xfrm>
        </p:spPr>
        <p:txBody>
          <a:bodyPr/>
          <a:lstStyle/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Jelaskan pengertian ras menurut Horton dan Hunt !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dirty="0" smtClean="0"/>
              <a:t>Jelaskan pembagian ras manusia menurut G. Cuvier 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Jelaskan bahwa di Jerman, ras pernah </a:t>
            </a:r>
            <a:r>
              <a:rPr lang="nb-NO" dirty="0" smtClean="0"/>
              <a:t>dianggap sebagai suatu penanda peran (</a:t>
            </a:r>
            <a:r>
              <a:rPr lang="nb-NO" i="1" dirty="0" smtClean="0"/>
              <a:t>role sign</a:t>
            </a:r>
            <a:r>
              <a:rPr lang="nb-NO" dirty="0" smtClean="0"/>
              <a:t>)</a:t>
            </a:r>
            <a:r>
              <a:rPr lang="id-ID" dirty="0" smtClean="0"/>
              <a:t> !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356" y="2988789"/>
            <a:ext cx="6719018" cy="868839"/>
          </a:xfrm>
        </p:spPr>
        <p:txBody>
          <a:bodyPr>
            <a:noAutofit/>
          </a:bodyPr>
          <a:lstStyle/>
          <a:p>
            <a:pPr algn="ctr"/>
            <a:r>
              <a:rPr lang="id-ID" sz="6000" b="1" dirty="0" smtClean="0"/>
              <a:t>Salam Sosiologi 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85860"/>
            <a:ext cx="8229600" cy="535785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d-ID" dirty="0" smtClean="0"/>
              <a:t>	</a:t>
            </a:r>
            <a:r>
              <a:rPr lang="id-ID" dirty="0" smtClean="0"/>
              <a:t>Menurut Horton dan Hunt, ras adalah suatu kelompok manusia yang agak berbeda dengan kelompok-kelompok lainnya dalam segi ciri-ciri fisik maupun sosial. Sedangkan Koentjaraningrat mengemukakan bahwa ras merupakan suatu golongan manusia yang menunjukkan berbagai ciri tubuh tertentu dengan suatu frekuensi yang besar. Ditinjau dari ciri-ciri lahir atau morfologi, mengutip pendapat I Gede A.B Wiranata, kelompok ras dapat dibedakan menurut </a:t>
            </a:r>
            <a:r>
              <a:rPr lang="id-ID" i="1" dirty="0" smtClean="0"/>
              <a:t>ciri kualitatif </a:t>
            </a:r>
            <a:r>
              <a:rPr lang="id-ID" dirty="0" smtClean="0"/>
              <a:t>(warna kulit, bentuk rambut, hidung) dan </a:t>
            </a:r>
            <a:r>
              <a:rPr lang="id-ID" i="1" dirty="0" smtClean="0"/>
              <a:t>ciri kuantitatif </a:t>
            </a:r>
            <a:r>
              <a:rPr lang="id-ID" dirty="0" smtClean="0"/>
              <a:t>(berat badan, ukuran tubuh, indeks tengkorak atau </a:t>
            </a:r>
            <a:r>
              <a:rPr lang="id-ID" i="1" dirty="0" smtClean="0"/>
              <a:t>index cephalicus</a:t>
            </a:r>
            <a:r>
              <a:rPr lang="id-ID" dirty="0" smtClean="0"/>
              <a:t>).</a:t>
            </a:r>
            <a:r>
              <a:rPr lang="id-ID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b="1" dirty="0" smtClean="0"/>
              <a:t>Klasifikasi Ras menurut G. Cuvier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85992"/>
            <a:ext cx="8229600" cy="435771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Ras putih (</a:t>
            </a:r>
            <a:r>
              <a:rPr lang="id-ID" i="1" dirty="0" smtClean="0"/>
              <a:t>Kaukasoid</a:t>
            </a:r>
            <a:r>
              <a:rPr lang="id-ID" dirty="0" smtClean="0"/>
              <a:t>),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dirty="0" smtClean="0"/>
              <a:t>Ras kuning (</a:t>
            </a:r>
            <a:r>
              <a:rPr lang="id-ID" i="1" dirty="0" smtClean="0"/>
              <a:t>Mongoloid</a:t>
            </a:r>
            <a:r>
              <a:rPr lang="id-ID" dirty="0" smtClean="0"/>
              <a:t> dan orang Amerika),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Ras hitam (</a:t>
            </a:r>
            <a:r>
              <a:rPr lang="id-ID" i="1" dirty="0" smtClean="0"/>
              <a:t>Etiopoid</a:t>
            </a:r>
            <a:r>
              <a:rPr lang="id-ID" dirty="0" smtClean="0"/>
              <a:t>, Australia, dan Melanesia).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b="1" dirty="0" smtClean="0"/>
              <a:t>Klasifikasi Ras menurut E. Von Eickstedt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14488"/>
            <a:ext cx="8229600" cy="5143512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b="1" i="1" dirty="0" smtClean="0">
                <a:solidFill>
                  <a:srgbClr val="FF0000"/>
                </a:solidFill>
              </a:rPr>
              <a:t>Leukoderm</a:t>
            </a:r>
            <a:r>
              <a:rPr lang="id-ID" dirty="0" smtClean="0"/>
              <a:t> (</a:t>
            </a:r>
            <a:r>
              <a:rPr lang="id-ID" i="1" dirty="0" smtClean="0"/>
              <a:t>leuko</a:t>
            </a:r>
            <a:r>
              <a:rPr lang="id-ID" dirty="0" smtClean="0"/>
              <a:t> artinya putih). Termasuk di dalam kelompok ini yakni Europid, Polinesid, Weddid, Ainuid, dengan ciri-ciri umum berupa wajah dan bagian-bagiannya menonjol, rambut lurus hingga berombak, hidung sempit, tinggi,  pigmentasi agak terang. </a:t>
            </a:r>
            <a:r>
              <a:rPr lang="en-US" dirty="0" err="1" smtClean="0"/>
              <a:t>Contohnya</a:t>
            </a:r>
            <a:r>
              <a:rPr lang="en-US" dirty="0" smtClean="0"/>
              <a:t>, </a:t>
            </a:r>
            <a:r>
              <a:rPr lang="en-US" dirty="0" err="1" smtClean="0"/>
              <a:t>orang-orang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Polinesia</a:t>
            </a:r>
            <a:r>
              <a:rPr lang="en-US" dirty="0" smtClean="0"/>
              <a:t>.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</a:rPr>
              <a:t>Melanoderm</a:t>
            </a:r>
            <a:r>
              <a:rPr lang="en-US" dirty="0" smtClean="0"/>
              <a:t> (</a:t>
            </a:r>
            <a:r>
              <a:rPr lang="en-US" i="1" dirty="0" err="1" smtClean="0"/>
              <a:t>melano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).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Negrid</a:t>
            </a:r>
            <a:r>
              <a:rPr lang="en-US" dirty="0" smtClean="0"/>
              <a:t>, </a:t>
            </a:r>
            <a:r>
              <a:rPr lang="en-US" dirty="0" err="1" smtClean="0"/>
              <a:t>Melanesid</a:t>
            </a:r>
            <a:r>
              <a:rPr lang="en-US" dirty="0" smtClean="0"/>
              <a:t>, </a:t>
            </a:r>
            <a:r>
              <a:rPr lang="en-US" dirty="0" err="1" smtClean="0"/>
              <a:t>Pigmid</a:t>
            </a:r>
            <a:r>
              <a:rPr lang="en-US" dirty="0" smtClean="0"/>
              <a:t>, </a:t>
            </a:r>
            <a:r>
              <a:rPr lang="en-US" dirty="0" err="1" smtClean="0"/>
              <a:t>Australid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agak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r>
              <a:rPr lang="en-US" dirty="0" smtClean="0"/>
              <a:t>,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keriting</a:t>
            </a:r>
            <a:r>
              <a:rPr lang="en-US" dirty="0" smtClean="0"/>
              <a:t>, </a:t>
            </a:r>
            <a:r>
              <a:rPr lang="en-US" dirty="0" err="1" smtClean="0"/>
              <a:t>hidung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,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i="1" dirty="0" err="1" smtClean="0"/>
              <a:t>prognat</a:t>
            </a:r>
            <a:r>
              <a:rPr lang="id-ID" dirty="0" smtClean="0"/>
              <a:t> atau sangat menonjol</a:t>
            </a:r>
            <a:r>
              <a:rPr lang="en-US" dirty="0" smtClean="0"/>
              <a:t>, </a:t>
            </a:r>
            <a:r>
              <a:rPr lang="en-US" dirty="0" err="1" smtClean="0"/>
              <a:t>bibir</a:t>
            </a:r>
            <a:r>
              <a:rPr lang="en-US" dirty="0" smtClean="0"/>
              <a:t> </a:t>
            </a:r>
            <a:r>
              <a:rPr lang="en-US" dirty="0" err="1" smtClean="0"/>
              <a:t>tebal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,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en-US" dirty="0" smtClean="0"/>
              <a:t>, </a:t>
            </a:r>
            <a:r>
              <a:rPr lang="en-US" dirty="0" err="1" smtClean="0"/>
              <a:t>Aborigin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Australia, </a:t>
            </a:r>
            <a:r>
              <a:rPr lang="en-US" dirty="0" err="1" smtClean="0"/>
              <a:t>dan</a:t>
            </a:r>
            <a:r>
              <a:rPr lang="en-US" dirty="0" smtClean="0"/>
              <a:t> Melanesia.</a:t>
            </a: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</a:rPr>
              <a:t>Xantoderm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xanto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r>
              <a:rPr lang="en-US" dirty="0" smtClean="0"/>
              <a:t>).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Mongoloid, </a:t>
            </a:r>
            <a:r>
              <a:rPr lang="en-US" dirty="0" err="1" smtClean="0"/>
              <a:t>Indianid</a:t>
            </a:r>
            <a:r>
              <a:rPr lang="en-US" dirty="0" smtClean="0"/>
              <a:t>, </a:t>
            </a:r>
            <a:r>
              <a:rPr lang="en-US" dirty="0" err="1" smtClean="0"/>
              <a:t>Khoisanid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r>
              <a:rPr lang="en-US" dirty="0" smtClean="0"/>
              <a:t> </a:t>
            </a:r>
            <a:r>
              <a:rPr lang="en-US" dirty="0" err="1" smtClean="0"/>
              <a:t>mendatar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pipi</a:t>
            </a:r>
            <a:r>
              <a:rPr lang="en-US" dirty="0" smtClean="0"/>
              <a:t> </a:t>
            </a:r>
            <a:r>
              <a:rPr lang="en-US" dirty="0" err="1" smtClean="0"/>
              <a:t>menonjol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, </a:t>
            </a:r>
            <a:r>
              <a:rPr lang="en-US" dirty="0" err="1" smtClean="0"/>
              <a:t>celah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mendatar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epicantus</a:t>
            </a:r>
            <a:r>
              <a:rPr lang="en-US" i="1" dirty="0" smtClean="0"/>
              <a:t> </a:t>
            </a:r>
            <a:r>
              <a:rPr lang="en-US" i="1" dirty="0" err="1" smtClean="0"/>
              <a:t>internus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kerut</a:t>
            </a:r>
            <a:r>
              <a:rPr lang="en-US" dirty="0" smtClean="0"/>
              <a:t> </a:t>
            </a:r>
            <a:r>
              <a:rPr lang="en-US" dirty="0" err="1" smtClean="0"/>
              <a:t>mongol</a:t>
            </a:r>
            <a:r>
              <a:rPr lang="en-US" dirty="0" smtClean="0"/>
              <a:t>),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, </a:t>
            </a:r>
            <a:r>
              <a:rPr lang="en-US" dirty="0" err="1" smtClean="0"/>
              <a:t>lurus</a:t>
            </a:r>
            <a:r>
              <a:rPr lang="en-US" dirty="0" smtClean="0"/>
              <a:t>, </a:t>
            </a:r>
            <a:r>
              <a:rPr lang="en-US" dirty="0" err="1" smtClean="0"/>
              <a:t>tebal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kekuningan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, </a:t>
            </a:r>
            <a:r>
              <a:rPr lang="en-US" dirty="0" err="1" smtClean="0"/>
              <a:t>orang</a:t>
            </a:r>
            <a:r>
              <a:rPr lang="en-US" dirty="0" smtClean="0"/>
              <a:t> Asia, Indian, Eskimo,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Khoisan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b="1" dirty="0" smtClean="0"/>
              <a:t>Klasifikasi Ras menurut A.L. Kroeber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85950"/>
            <a:ext cx="8229600" cy="5286388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n-US" b="1" i="1" dirty="0" err="1" smtClean="0">
                <a:solidFill>
                  <a:srgbClr val="FF0000"/>
                </a:solidFill>
              </a:rPr>
              <a:t>Australoid</a:t>
            </a:r>
            <a:endParaRPr lang="id-ID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d-ID" dirty="0" smtClean="0"/>
              <a:t>	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asli</a:t>
            </a:r>
            <a:r>
              <a:rPr lang="en-US" dirty="0" smtClean="0"/>
              <a:t> Australia</a:t>
            </a:r>
            <a:r>
              <a:rPr lang="id-ID" dirty="0" smtClean="0"/>
              <a:t>, yakni orang Aborigin yang berambut keriting hitam dan berkulit hitam. </a:t>
            </a:r>
          </a:p>
          <a:p>
            <a:pPr lvl="0" algn="just"/>
            <a:r>
              <a:rPr lang="id-ID" b="1" i="1" dirty="0" smtClean="0">
                <a:solidFill>
                  <a:srgbClr val="FF0000"/>
                </a:solidFill>
              </a:rPr>
              <a:t>Mongoloid</a:t>
            </a:r>
            <a:endParaRPr lang="id-ID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d-ID" dirty="0" smtClean="0"/>
              <a:t>	Anggota </a:t>
            </a:r>
            <a:r>
              <a:rPr lang="id-ID" dirty="0" smtClean="0"/>
              <a:t>ras Mongoloid kerap disebut berkulit ‘kuning’. Hal ini tidak sepenuhnya tepat. Misalnya, orang Indian di Amerika dianggap berkulit ‘merah’ dan orang Asia Tenggara cenderung berkulit ‘coklat muda’ hingga ‘coklat gelap’. </a:t>
            </a:r>
          </a:p>
          <a:p>
            <a:pPr lvl="0" algn="just"/>
            <a:r>
              <a:rPr lang="en-US" b="1" i="1" dirty="0" smtClean="0">
                <a:solidFill>
                  <a:srgbClr val="FF0000"/>
                </a:solidFill>
              </a:rPr>
              <a:t>Caucasoid</a:t>
            </a:r>
            <a:endParaRPr lang="id-ID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d-ID" dirty="0" smtClean="0"/>
              <a:t>	Anggota </a:t>
            </a:r>
            <a:r>
              <a:rPr lang="id-ID" dirty="0" smtClean="0"/>
              <a:t>ras Caucasoid biasa disebut berkulit ‘putih’. </a:t>
            </a:r>
          </a:p>
          <a:p>
            <a:pPr lvl="0" algn="just"/>
            <a:r>
              <a:rPr lang="en-US" b="1" i="1" dirty="0" smtClean="0">
                <a:solidFill>
                  <a:srgbClr val="FF0000"/>
                </a:solidFill>
              </a:rPr>
              <a:t>Negroid</a:t>
            </a:r>
            <a:endParaRPr lang="id-ID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d-ID" dirty="0" smtClean="0"/>
              <a:t>	Ciri </a:t>
            </a:r>
            <a:r>
              <a:rPr lang="id-ID" dirty="0" smtClean="0"/>
              <a:t>khas utama sebagian besar ras Negroid adalah kulit yang berwarna hitam dan rambut keriting. </a:t>
            </a:r>
          </a:p>
          <a:p>
            <a:pPr lvl="0" algn="just"/>
            <a:r>
              <a:rPr lang="en-US" b="1" i="1" dirty="0" err="1" smtClean="0">
                <a:solidFill>
                  <a:srgbClr val="FF0000"/>
                </a:solidFill>
              </a:rPr>
              <a:t>Ras-Ras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Khusus</a:t>
            </a:r>
            <a:endParaRPr lang="id-ID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id-ID" dirty="0" smtClean="0"/>
              <a:t>	Tidak </a:t>
            </a:r>
            <a:r>
              <a:rPr lang="id-ID" dirty="0" smtClean="0"/>
              <a:t>dapat diklasifikasikan ke dalam keempat ras pokok di atas.</a:t>
            </a:r>
          </a:p>
          <a:p>
            <a:pPr lvl="1" algn="just"/>
            <a:r>
              <a:rPr lang="id-ID" i="1" dirty="0" smtClean="0"/>
              <a:t>Bushman</a:t>
            </a:r>
            <a:r>
              <a:rPr lang="id-ID" dirty="0" smtClean="0"/>
              <a:t> (di daerah Gurun Kalahari, Afrika Selatan)</a:t>
            </a:r>
          </a:p>
          <a:p>
            <a:pPr lvl="1" algn="just"/>
            <a:r>
              <a:rPr lang="id-ID" i="1" dirty="0" smtClean="0"/>
              <a:t>Veddoid</a:t>
            </a:r>
            <a:r>
              <a:rPr lang="id-ID" dirty="0" smtClean="0"/>
              <a:t> (di pedalaman Sri Lanka dan Sulawesi Selatan)</a:t>
            </a:r>
          </a:p>
          <a:p>
            <a:pPr lvl="1" algn="just"/>
            <a:r>
              <a:rPr lang="en-US" i="1" dirty="0" smtClean="0"/>
              <a:t>Polynesian</a:t>
            </a:r>
            <a:r>
              <a:rPr lang="en-US" dirty="0" smtClean="0"/>
              <a:t> (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Kepulauan</a:t>
            </a:r>
            <a:r>
              <a:rPr lang="en-US" dirty="0" smtClean="0"/>
              <a:t> </a:t>
            </a:r>
            <a:r>
              <a:rPr lang="en-US" dirty="0" err="1" smtClean="0"/>
              <a:t>Mikronesia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Polinesia</a:t>
            </a:r>
            <a:r>
              <a:rPr lang="en-US" dirty="0" smtClean="0"/>
              <a:t>)</a:t>
            </a:r>
            <a:endParaRPr lang="id-ID" dirty="0" smtClean="0"/>
          </a:p>
          <a:p>
            <a:pPr lvl="1" algn="just"/>
            <a:r>
              <a:rPr lang="nb-NO" i="1" dirty="0" smtClean="0"/>
              <a:t>Ainu</a:t>
            </a:r>
            <a:r>
              <a:rPr lang="nb-NO" dirty="0" smtClean="0"/>
              <a:t> (di Pulau Karafuto dan Hokkaido di Jepang Utara)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357430"/>
            <a:ext cx="8229600" cy="450057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id-ID" dirty="0" smtClean="0"/>
              <a:t>	</a:t>
            </a:r>
            <a:r>
              <a:rPr lang="nb-NO" dirty="0" smtClean="0"/>
              <a:t>Dahulu</a:t>
            </a:r>
            <a:r>
              <a:rPr lang="nb-NO" dirty="0" smtClean="0"/>
              <a:t>, sebagaimana dikemukakan oleh Banton, ras dianggap sebagai suatu penanda peran (</a:t>
            </a:r>
            <a:r>
              <a:rPr lang="nb-NO" i="1" dirty="0" smtClean="0"/>
              <a:t>role sign</a:t>
            </a:r>
            <a:r>
              <a:rPr lang="nb-NO" dirty="0" smtClean="0"/>
              <a:t>) dimana perbedaan fisik dijadikan dasar untuk menetapkan peranan yang berbeda, sehingga tak jarang mengakibatkan diskriminasi atas dasar ras.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488" y="1590819"/>
            <a:ext cx="7225412" cy="4624263"/>
          </a:xfr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5098" y="1128713"/>
            <a:ext cx="3724290" cy="5586435"/>
          </a:xfr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223023" cy="4148682"/>
          </a:xfr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263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DIFERENSIASI BERDASARKAN RAS</vt:lpstr>
      <vt:lpstr>Slide 2</vt:lpstr>
      <vt:lpstr>Klasifikasi Ras menurut G. Cuvier</vt:lpstr>
      <vt:lpstr>Klasifikasi Ras menurut E. Von Eickstedt</vt:lpstr>
      <vt:lpstr>Klasifikasi Ras menurut A.L. Kroeber</vt:lpstr>
      <vt:lpstr>Slide 6</vt:lpstr>
      <vt:lpstr>Slide 7</vt:lpstr>
      <vt:lpstr>Slide 8</vt:lpstr>
      <vt:lpstr>Slide 9</vt:lpstr>
      <vt:lpstr>Slide 10</vt:lpstr>
      <vt:lpstr>Slide 11</vt:lpstr>
      <vt:lpstr>Pertanyaan Uji Pengetahuan</vt:lpstr>
      <vt:lpstr>Salam Sosiologi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windows7</cp:lastModifiedBy>
  <cp:revision>86</cp:revision>
  <dcterms:created xsi:type="dcterms:W3CDTF">2013-08-21T19:17:07Z</dcterms:created>
  <dcterms:modified xsi:type="dcterms:W3CDTF">2014-05-20T13:26:45Z</dcterms:modified>
</cp:coreProperties>
</file>