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2" r:id="rId3"/>
    <p:sldId id="265" r:id="rId4"/>
    <p:sldId id="277" r:id="rId5"/>
    <p:sldId id="268" r:id="rId6"/>
    <p:sldId id="263"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97FF"/>
    <a:srgbClr val="FF9E1D"/>
    <a:srgbClr val="D68B1C"/>
    <a:srgbClr val="609600"/>
    <a:srgbClr val="6CA800"/>
    <a:srgbClr val="EE7D00"/>
    <a:srgbClr val="253600"/>
    <a:srgbClr val="552579"/>
    <a:srgbClr val="D09622"/>
    <a:srgbClr val="CC9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48965" y="3581705"/>
            <a:ext cx="8246070" cy="1527050"/>
          </a:xfrm>
          <a:effectLst>
            <a:outerShdw blurRad="50800" dist="38100" dir="2700000" algn="ctr" rotWithShape="0">
              <a:schemeClr val="tx1">
                <a:alpha val="68000"/>
              </a:schemeClr>
            </a:outerShdw>
          </a:effectLst>
        </p:spPr>
        <p:txBody>
          <a:bodyPr>
            <a:normAutofit/>
          </a:bodyPr>
          <a:lstStyle>
            <a:lvl1pPr algn="r">
              <a:defRPr sz="3600">
                <a:solidFill>
                  <a:schemeClr val="bg1"/>
                </a:solidFill>
              </a:defRPr>
            </a:lvl1pPr>
          </a:lstStyle>
          <a:p>
            <a:r>
              <a:rPr lang="en-US" dirty="0" smtClean="0"/>
              <a:t>Click to edit </a:t>
            </a:r>
            <a:br>
              <a:rPr lang="en-US" dirty="0" smtClean="0"/>
            </a:br>
            <a:r>
              <a:rPr lang="en-US" dirty="0" smtClean="0"/>
              <a:t>Master title style</a:t>
            </a:r>
            <a:endParaRPr lang="en-US" dirty="0"/>
          </a:p>
        </p:txBody>
      </p:sp>
      <p:sp>
        <p:nvSpPr>
          <p:cNvPr id="3" name="Subtitle 2"/>
          <p:cNvSpPr>
            <a:spLocks noGrp="1"/>
          </p:cNvSpPr>
          <p:nvPr>
            <p:ph type="subTitle" idx="1"/>
          </p:nvPr>
        </p:nvSpPr>
        <p:spPr>
          <a:xfrm>
            <a:off x="448965" y="5108755"/>
            <a:ext cx="8246070" cy="1068935"/>
          </a:xfrm>
        </p:spPr>
        <p:txBody>
          <a:bodyPr>
            <a:normAutofit/>
          </a:bodyPr>
          <a:lstStyle>
            <a:lvl1pPr marL="0" indent="0" algn="r">
              <a:buNone/>
              <a:defRPr sz="2800">
                <a:solidFill>
                  <a:srgbClr val="FFFF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a:t>
            </a:r>
          </a:p>
          <a:p>
            <a:r>
              <a:rPr lang="en-US" dirty="0" smtClean="0"/>
              <a:t>Master subtitle style</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5/20/2014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xmlns=""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5/20/2014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5/20/2014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965" y="985720"/>
            <a:ext cx="8229600" cy="610820"/>
          </a:xfrm>
        </p:spPr>
        <p:txBody>
          <a:bodyPr>
            <a:normAutofit/>
          </a:bodyPr>
          <a:lstStyle>
            <a:lvl1pPr algn="l">
              <a:defRPr sz="3600">
                <a:solidFill>
                  <a:srgbClr val="FFFF0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48965" y="1596540"/>
            <a:ext cx="8229600" cy="4275740"/>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5/20/2014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3311" y="374900"/>
            <a:ext cx="6719018" cy="868839"/>
          </a:xfrm>
        </p:spPr>
        <p:txBody>
          <a:bodyPr>
            <a:normAutofit/>
          </a:bodyPr>
          <a:lstStyle>
            <a:lvl1pPr algn="l">
              <a:defRPr sz="3600">
                <a:solidFill>
                  <a:srgbClr val="FFFF0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823312" y="1138425"/>
            <a:ext cx="6719018" cy="5039265"/>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5/20/2014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5/20/2014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3014"/>
            <a:ext cx="8229600" cy="584623"/>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074F12-AA26-4AC8-9962-C36BB8F32554}" type="datetimeFigureOut">
              <a:rPr lang="en-US" smtClean="0"/>
              <a:pPr/>
              <a:t>5/20/2014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5" y="985720"/>
            <a:ext cx="8229600" cy="532180"/>
          </a:xfrm>
        </p:spPr>
        <p:txBody>
          <a:bodyPr>
            <a:normAutofit/>
          </a:bodyPr>
          <a:lstStyle>
            <a:lvl1pPr algn="l">
              <a:defRPr sz="3600">
                <a:solidFill>
                  <a:srgbClr val="FFFF00"/>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48965" y="1577497"/>
            <a:ext cx="4040188" cy="6397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48965" y="2207360"/>
            <a:ext cx="4040188" cy="3035058"/>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36790" y="1577497"/>
            <a:ext cx="4041775" cy="6397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36790" y="2207360"/>
            <a:ext cx="4041775" cy="3035058"/>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5/20/2014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074F12-AA26-4AC8-9962-C36BB8F32554}" type="datetimeFigureOut">
              <a:rPr lang="en-US" smtClean="0"/>
              <a:pPr/>
              <a:t>5/20/2014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5/20/2014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5/20/2014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735245" y="2428869"/>
            <a:ext cx="4265911" cy="3214710"/>
          </a:xfrm>
        </p:spPr>
        <p:txBody>
          <a:bodyPr>
            <a:normAutofit fontScale="90000"/>
          </a:bodyPr>
          <a:lstStyle/>
          <a:p>
            <a:r>
              <a:rPr lang="id-ID" sz="4800" b="1" dirty="0" smtClean="0"/>
              <a:t>PENGERTIAN DAN KARAKTERISTIK DIFERENSIASI SOSIAL</a:t>
            </a:r>
            <a:endParaRPr lang="en-US" sz="4800" b="1" dirty="0"/>
          </a:p>
        </p:txBody>
      </p:sp>
      <p:pic>
        <p:nvPicPr>
          <p:cNvPr id="5" name="Picture 1"/>
          <p:cNvPicPr>
            <a:picLocks noChangeAspect="1" noChangeArrowheads="1"/>
          </p:cNvPicPr>
          <p:nvPr/>
        </p:nvPicPr>
        <p:blipFill>
          <a:blip r:embed="rId3"/>
          <a:srcRect/>
          <a:stretch>
            <a:fillRect/>
          </a:stretch>
        </p:blipFill>
        <p:spPr bwMode="auto">
          <a:xfrm>
            <a:off x="7218324" y="71414"/>
            <a:ext cx="1854270" cy="1895475"/>
          </a:xfrm>
          <a:prstGeom prst="rect">
            <a:avLst/>
          </a:prstGeom>
          <a:noFill/>
          <a:ln w="9525">
            <a:noFill/>
            <a:miter lim="800000"/>
            <a:headEnd/>
            <a:tailEnd/>
          </a:ln>
        </p:spPr>
      </p:pic>
    </p:spTree>
    <p:extLst>
      <p:ext uri="{BB962C8B-B14F-4D97-AF65-F5344CB8AC3E}">
        <p14:creationId xmlns:p14="http://schemas.microsoft.com/office/powerpoint/2010/main" xmlns="" val="3639203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965" y="1285860"/>
            <a:ext cx="8229600" cy="5357850"/>
          </a:xfrm>
        </p:spPr>
        <p:txBody>
          <a:bodyPr>
            <a:normAutofit/>
          </a:bodyPr>
          <a:lstStyle/>
          <a:p>
            <a:pPr algn="just">
              <a:buNone/>
            </a:pPr>
            <a:r>
              <a:rPr lang="id-ID" dirty="0" smtClean="0"/>
              <a:t>	Menurut </a:t>
            </a:r>
            <a:r>
              <a:rPr lang="id-ID" dirty="0" smtClean="0"/>
              <a:t>Soerjono Soekanto (2013), diferensiasi sosial mengacu pada klasifikasi terhadap perbedaan-perbedaan yang biasanya sama. Sedangkan Nasikun menyebut diferensiasi sosial sebagai kenyataan adanya kesatuan-kesatuan sosial berdasarkan perbedaan suku bangsa, agama, profesi, ras, adat, serta kedaerahan. Dalam hal ini, adanya perbedaan tidak mengakibatkan tinggi atau rendahnya posisi (status) seseorang, melainkan hanya menggambarkan keberagaman corak pada suatu masyarakat tertentu. </a:t>
            </a:r>
            <a:endParaRPr lang="en-US" sz="9600" dirty="0"/>
          </a:p>
        </p:txBody>
      </p:sp>
    </p:spTree>
    <p:extLst>
      <p:ext uri="{BB962C8B-B14F-4D97-AF65-F5344CB8AC3E}">
        <p14:creationId xmlns:p14="http://schemas.microsoft.com/office/powerpoint/2010/main" xmlns="" val="41033094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965" y="1928802"/>
            <a:ext cx="8229600" cy="4714908"/>
          </a:xfrm>
        </p:spPr>
        <p:txBody>
          <a:bodyPr>
            <a:normAutofit/>
          </a:bodyPr>
          <a:lstStyle/>
          <a:p>
            <a:pPr marL="514350" lvl="0" indent="-514350" algn="just">
              <a:buNone/>
            </a:pPr>
            <a:r>
              <a:rPr lang="id-ID" dirty="0" smtClean="0"/>
              <a:t>	Secara </a:t>
            </a:r>
            <a:r>
              <a:rPr lang="id-ID" dirty="0" smtClean="0"/>
              <a:t>normatif, di dalam diferensiasi sosial, memang hak dan kewajiban antara kelompok yang satu dengan lainnya relatif sama dan tidak boleh dibeda-bedakan. Namun, pada kenyataannya, perbedaan yang seharusnya bersifat horizontal masih menimbulkan perlakuan berbeda serta adanya hak dan kewajiban yang berbeda pula.</a:t>
            </a:r>
            <a:endParaRPr lang="id-ID" dirty="0"/>
          </a:p>
        </p:txBody>
      </p:sp>
    </p:spTree>
    <p:extLst>
      <p:ext uri="{BB962C8B-B14F-4D97-AF65-F5344CB8AC3E}">
        <p14:creationId xmlns:p14="http://schemas.microsoft.com/office/powerpoint/2010/main" xmlns="" val="41033094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d-ID" sz="3200" b="1" dirty="0" smtClean="0"/>
              <a:t>Karakteristik Diferensiasi Sosial</a:t>
            </a:r>
            <a:endParaRPr lang="en-US" sz="3200" b="1" dirty="0"/>
          </a:p>
        </p:txBody>
      </p:sp>
      <p:sp>
        <p:nvSpPr>
          <p:cNvPr id="3" name="Content Placeholder 2"/>
          <p:cNvSpPr>
            <a:spLocks noGrp="1"/>
          </p:cNvSpPr>
          <p:nvPr>
            <p:ph idx="1"/>
          </p:nvPr>
        </p:nvSpPr>
        <p:spPr>
          <a:xfrm>
            <a:off x="448965" y="1857364"/>
            <a:ext cx="8229600" cy="4786346"/>
          </a:xfrm>
        </p:spPr>
        <p:txBody>
          <a:bodyPr>
            <a:normAutofit fontScale="92500"/>
          </a:bodyPr>
          <a:lstStyle/>
          <a:p>
            <a:pPr marL="514350" lvl="0" indent="-514350" algn="just">
              <a:buFont typeface="+mj-lt"/>
              <a:buAutoNum type="arabicPeriod"/>
            </a:pPr>
            <a:r>
              <a:rPr lang="id-ID" dirty="0" smtClean="0"/>
              <a:t>Diferensiasi sosial dalam masyarakat disebabkan oleh adanya ciri-ciri tertentu, yaitu ciri fisik, sosial, dan budaya.</a:t>
            </a:r>
          </a:p>
          <a:p>
            <a:pPr marL="514350" lvl="0" indent="-514350" algn="just">
              <a:buFont typeface="+mj-lt"/>
              <a:buAutoNum type="arabicPeriod"/>
            </a:pPr>
            <a:r>
              <a:rPr lang="id-ID" dirty="0" smtClean="0"/>
              <a:t>Diferensiasi sosial merupakan proses penempatan individu ataupun kelompok dalam berbagai kategori sosial yang berbeda berdasarkan kriteria tertentu.</a:t>
            </a:r>
          </a:p>
          <a:p>
            <a:pPr marL="514350" lvl="0" indent="-514350" algn="just">
              <a:buFont typeface="+mj-lt"/>
              <a:buAutoNum type="arabicPeriod"/>
            </a:pPr>
            <a:r>
              <a:rPr lang="id-ID" dirty="0" smtClean="0"/>
              <a:t>Bersifat horizontal, tidak berkaitan dengan status sosial individu maupun kelompok dalam masyarakat.</a:t>
            </a:r>
          </a:p>
          <a:p>
            <a:pPr marL="514350" indent="-514350" algn="just">
              <a:buFont typeface="+mj-lt"/>
              <a:buAutoNum type="arabicPeriod"/>
            </a:pPr>
            <a:r>
              <a:rPr lang="id-ID" dirty="0" smtClean="0"/>
              <a:t>Individu maupun kelompok yang terdiferensiasi umumnya hanya disatukan oleh hasrat untuk menjadi satu kesatuan (</a:t>
            </a:r>
            <a:r>
              <a:rPr lang="id-ID" i="1" dirty="0" smtClean="0"/>
              <a:t>the desire to be together</a:t>
            </a:r>
            <a:r>
              <a:rPr lang="id-ID" dirty="0" smtClean="0"/>
              <a:t>).</a:t>
            </a:r>
            <a:endParaRPr lang="id-ID" dirty="0"/>
          </a:p>
        </p:txBody>
      </p:sp>
    </p:spTree>
    <p:extLst>
      <p:ext uri="{BB962C8B-B14F-4D97-AF65-F5344CB8AC3E}">
        <p14:creationId xmlns:p14="http://schemas.microsoft.com/office/powerpoint/2010/main" xmlns="" val="41033094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l"/>
            <a:r>
              <a:rPr lang="id-ID" dirty="0" smtClean="0"/>
              <a:t>Pertanyaan Uji Pengetahuan</a:t>
            </a:r>
            <a:endParaRPr lang="en-US" dirty="0"/>
          </a:p>
        </p:txBody>
      </p:sp>
      <p:sp>
        <p:nvSpPr>
          <p:cNvPr id="5" name="Content Placeholder 4"/>
          <p:cNvSpPr>
            <a:spLocks noGrp="1"/>
          </p:cNvSpPr>
          <p:nvPr>
            <p:ph idx="1"/>
          </p:nvPr>
        </p:nvSpPr>
        <p:spPr>
          <a:xfrm>
            <a:off x="1823312" y="2285992"/>
            <a:ext cx="6719018" cy="3891698"/>
          </a:xfrm>
        </p:spPr>
        <p:txBody>
          <a:bodyPr/>
          <a:lstStyle/>
          <a:p>
            <a:pPr marL="514350" lvl="0" indent="-514350" algn="just">
              <a:buFont typeface="+mj-lt"/>
              <a:buAutoNum type="arabicPeriod"/>
            </a:pPr>
            <a:r>
              <a:rPr lang="id-ID" dirty="0" smtClean="0"/>
              <a:t>Jelaskan pengertian diferensiasi sosial menurut Nasikun !</a:t>
            </a:r>
          </a:p>
          <a:p>
            <a:pPr marL="514350" lvl="0" indent="-514350" algn="just">
              <a:buFont typeface="+mj-lt"/>
              <a:buAutoNum type="arabicPeriod"/>
            </a:pPr>
            <a:r>
              <a:rPr lang="id-ID" dirty="0" smtClean="0"/>
              <a:t>Jelaskan mengenai kebijakan </a:t>
            </a:r>
            <a:r>
              <a:rPr lang="id-ID" i="1" dirty="0" smtClean="0"/>
              <a:t>apartheid </a:t>
            </a:r>
            <a:r>
              <a:rPr lang="id-ID" dirty="0" smtClean="0"/>
              <a:t>yang pernah diterapkan di Afrika Selatan !</a:t>
            </a:r>
          </a:p>
          <a:p>
            <a:pPr marL="514350" lvl="0" indent="-514350" algn="just">
              <a:buFont typeface="+mj-lt"/>
              <a:buAutoNum type="arabicPeriod"/>
            </a:pPr>
            <a:r>
              <a:rPr lang="id-ID" dirty="0" smtClean="0"/>
              <a:t>Jelaskan bahwa diferensiasi sosial bersifat horizontal !</a:t>
            </a:r>
            <a:endParaRPr lang="id-ID" dirty="0"/>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857356" y="2988789"/>
            <a:ext cx="6719018" cy="868839"/>
          </a:xfrm>
        </p:spPr>
        <p:txBody>
          <a:bodyPr>
            <a:noAutofit/>
          </a:bodyPr>
          <a:lstStyle/>
          <a:p>
            <a:pPr algn="ctr"/>
            <a:r>
              <a:rPr lang="id-ID" sz="6000" b="1" dirty="0" smtClean="0"/>
              <a:t>Salam Sosiologi !</a:t>
            </a:r>
            <a:endParaRPr lang="en-US" sz="6000" b="1" dirty="0"/>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424</TotalTime>
  <Words>111</Words>
  <Application>Microsoft Office PowerPoint</Application>
  <PresentationFormat>On-screen Show (4:3)</PresentationFormat>
  <Paragraphs>13</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PENGERTIAN DAN KARAKTERISTIK DIFERENSIASI SOSIAL</vt:lpstr>
      <vt:lpstr>Slide 2</vt:lpstr>
      <vt:lpstr>Slide 3</vt:lpstr>
      <vt:lpstr>Karakteristik Diferensiasi Sosial</vt:lpstr>
      <vt:lpstr>Pertanyaan Uji Pengetahuan</vt:lpstr>
      <vt:lpstr>Salam Sosiologi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windows7</cp:lastModifiedBy>
  <cp:revision>82</cp:revision>
  <dcterms:created xsi:type="dcterms:W3CDTF">2013-08-21T19:17:07Z</dcterms:created>
  <dcterms:modified xsi:type="dcterms:W3CDTF">2014-05-20T13:11:39Z</dcterms:modified>
</cp:coreProperties>
</file>