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72" r:id="rId4"/>
    <p:sldId id="265" r:id="rId5"/>
    <p:sldId id="277" r:id="rId6"/>
    <p:sldId id="279" r:id="rId7"/>
    <p:sldId id="278" r:id="rId8"/>
    <p:sldId id="280" r:id="rId9"/>
    <p:sldId id="268"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97FF"/>
    <a:srgbClr val="FF9E1D"/>
    <a:srgbClr val="D68B1C"/>
    <a:srgbClr val="609600"/>
    <a:srgbClr val="6CA800"/>
    <a:srgbClr val="EE7D00"/>
    <a:srgbClr val="253600"/>
    <a:srgbClr val="552579"/>
    <a:srgbClr val="D09622"/>
    <a:srgbClr val="CC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8965" y="3581705"/>
            <a:ext cx="8246070" cy="1527050"/>
          </a:xfrm>
          <a:effectLst>
            <a:outerShdw blurRad="50800" dist="38100" dir="2700000" algn="ctr" rotWithShape="0">
              <a:schemeClr val="tx1">
                <a:alpha val="68000"/>
              </a:schemeClr>
            </a:outerShdw>
          </a:effectLst>
        </p:spPr>
        <p:txBody>
          <a:bodyPr>
            <a:normAutofit/>
          </a:bodyPr>
          <a:lstStyle>
            <a:lvl1pPr algn="r">
              <a:defRPr sz="3600">
                <a:solidFill>
                  <a:schemeClr val="bg1"/>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448965" y="5108755"/>
            <a:ext cx="8246070" cy="1068935"/>
          </a:xfrm>
        </p:spPr>
        <p:txBody>
          <a:bodyPr>
            <a:normAutofit/>
          </a:bodyPr>
          <a:lstStyle>
            <a:lvl1pPr marL="0" indent="0" algn="r">
              <a:buNone/>
              <a:defRPr sz="2800">
                <a:solidFill>
                  <a:srgbClr val="FFFF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610820"/>
          </a:xfrm>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1596540"/>
            <a:ext cx="8229600" cy="4275740"/>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1" y="374900"/>
            <a:ext cx="6719018" cy="868839"/>
          </a:xfrm>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2" y="1138425"/>
            <a:ext cx="6719018" cy="5039265"/>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5/20/2014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532180"/>
          </a:xfrm>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1577497"/>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207360"/>
            <a:ext cx="4040188"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577497"/>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207360"/>
            <a:ext cx="404177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5/20/2014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5/20/2014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5/20/2014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5/20/2014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735245" y="2571745"/>
            <a:ext cx="4265911" cy="3071833"/>
          </a:xfrm>
        </p:spPr>
        <p:txBody>
          <a:bodyPr>
            <a:normAutofit fontScale="90000"/>
          </a:bodyPr>
          <a:lstStyle/>
          <a:p>
            <a:r>
              <a:rPr lang="id-ID" sz="4800" b="1" dirty="0" smtClean="0"/>
              <a:t>PENGERTIAN, BENTUK, FAKTOR YANG MEMPENGARUHI MOBILITAS SOSIAL</a:t>
            </a:r>
            <a:endParaRPr lang="en-US" sz="4800" b="1" dirty="0"/>
          </a:p>
        </p:txBody>
      </p:sp>
      <p:pic>
        <p:nvPicPr>
          <p:cNvPr id="5" name="Picture 1"/>
          <p:cNvPicPr>
            <a:picLocks noChangeAspect="1" noChangeArrowheads="1"/>
          </p:cNvPicPr>
          <p:nvPr/>
        </p:nvPicPr>
        <p:blipFill>
          <a:blip r:embed="rId3"/>
          <a:srcRect/>
          <a:stretch>
            <a:fillRect/>
          </a:stretch>
        </p:blipFill>
        <p:spPr bwMode="auto">
          <a:xfrm>
            <a:off x="7218324" y="71414"/>
            <a:ext cx="1854270" cy="1895475"/>
          </a:xfrm>
          <a:prstGeom prst="rect">
            <a:avLst/>
          </a:prstGeom>
          <a:noFill/>
          <a:ln w="9525">
            <a:noFill/>
            <a:miter lim="800000"/>
            <a:headEnd/>
            <a:tailEnd/>
          </a:ln>
        </p:spPr>
      </p:pic>
    </p:spTree>
    <p:extLst>
      <p:ext uri="{BB962C8B-B14F-4D97-AF65-F5344CB8AC3E}">
        <p14:creationId xmlns=""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57356" y="2988789"/>
            <a:ext cx="6719018" cy="868839"/>
          </a:xfrm>
        </p:spPr>
        <p:txBody>
          <a:bodyPr>
            <a:noAutofit/>
          </a:bodyPr>
          <a:lstStyle/>
          <a:p>
            <a:pPr algn="ctr"/>
            <a:r>
              <a:rPr lang="id-ID" sz="6000" b="1" dirty="0" smtClean="0"/>
              <a:t>Salam Sosiologi !</a:t>
            </a:r>
            <a:endParaRPr lang="en-US" sz="6000" b="1" dirty="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06" y="1142984"/>
            <a:ext cx="8229600" cy="5429288"/>
          </a:xfrm>
        </p:spPr>
        <p:txBody>
          <a:bodyPr>
            <a:normAutofit fontScale="85000" lnSpcReduction="20000"/>
          </a:bodyPr>
          <a:lstStyle/>
          <a:p>
            <a:pPr marL="628650" indent="-514350" algn="just">
              <a:buNone/>
            </a:pPr>
            <a:r>
              <a:rPr lang="id-ID" sz="3600" dirty="0" smtClean="0"/>
              <a:t>	Pada dasarnya setiap individu selalu merasa tidak puas terhadap status dan peran yang dimilikinya. Itulah sebabnya, bila memungkinkan, individu akan berupaya melakukan mobilitas (gerak) ke lapisan sosial atas untuk memperoleh status sosial serta peran yang lebih terhormat. Namun, dalam proses mobilitas sosial tersebut, tidak tertutup kemungkinan bahwa individu dapat pula jatuh ke lapisan sosial bawah. Menurut Soerjono Soekanto, mobilitas sosial merupakan perpindahan posisi dari satu lapisan ke lapisan yang lain atau dari satu dimensi status ke dimensi lainnya.</a:t>
            </a:r>
            <a:endParaRPr lang="en-US" sz="3400"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4000" b="1" dirty="0" smtClean="0"/>
              <a:t>Bentuk Mobilitas Sosial</a:t>
            </a:r>
            <a:endParaRPr lang="en-US" sz="4000" b="1" dirty="0"/>
          </a:p>
        </p:txBody>
      </p:sp>
      <p:sp>
        <p:nvSpPr>
          <p:cNvPr id="3" name="Content Placeholder 2"/>
          <p:cNvSpPr>
            <a:spLocks noGrp="1"/>
          </p:cNvSpPr>
          <p:nvPr>
            <p:ph idx="1"/>
          </p:nvPr>
        </p:nvSpPr>
        <p:spPr>
          <a:xfrm>
            <a:off x="448965" y="1714488"/>
            <a:ext cx="8229600" cy="4929222"/>
          </a:xfrm>
        </p:spPr>
        <p:txBody>
          <a:bodyPr>
            <a:normAutofit fontScale="85000" lnSpcReduction="20000"/>
          </a:bodyPr>
          <a:lstStyle/>
          <a:p>
            <a:pPr lvl="0" algn="just"/>
            <a:r>
              <a:rPr lang="pt-BR" b="1" i="1" dirty="0" smtClean="0">
                <a:solidFill>
                  <a:srgbClr val="FF0000"/>
                </a:solidFill>
              </a:rPr>
              <a:t>Mobilitas sosial horizontal</a:t>
            </a:r>
            <a:r>
              <a:rPr lang="id-ID" i="1" dirty="0" smtClean="0"/>
              <a:t>, </a:t>
            </a:r>
            <a:r>
              <a:rPr lang="id-ID" dirty="0" smtClean="0"/>
              <a:t>a</a:t>
            </a:r>
            <a:r>
              <a:rPr lang="pt-BR" dirty="0" smtClean="0"/>
              <a:t>dalah peralihan individu atau obyek-obyek sosial lainnya dari suatu kelompok sosial ke kelompok sosial lainnya yang sederajat. </a:t>
            </a:r>
            <a:endParaRPr lang="id-ID" dirty="0" smtClean="0"/>
          </a:p>
          <a:p>
            <a:pPr lvl="0" algn="just"/>
            <a:r>
              <a:rPr lang="nb-NO" b="1" i="1" dirty="0" smtClean="0">
                <a:solidFill>
                  <a:srgbClr val="FF0000"/>
                </a:solidFill>
              </a:rPr>
              <a:t>Mobilitas sosial vertikal</a:t>
            </a:r>
            <a:r>
              <a:rPr lang="id-ID" dirty="0" smtClean="0"/>
              <a:t>, i</a:t>
            </a:r>
            <a:r>
              <a:rPr lang="nb-NO" dirty="0" smtClean="0"/>
              <a:t>alah perpindahan individu atau obyek-obyek sosial dari suatu kedudukan sosial ke kedudukan sosial lainnya yang tidak sederajat. </a:t>
            </a:r>
            <a:endParaRPr lang="id-ID" dirty="0" smtClean="0"/>
          </a:p>
          <a:p>
            <a:pPr lvl="0" algn="just"/>
            <a:r>
              <a:rPr lang="nb-NO" b="1" i="1" dirty="0" smtClean="0">
                <a:solidFill>
                  <a:srgbClr val="FF0000"/>
                </a:solidFill>
              </a:rPr>
              <a:t>Mobilitas antar generasi</a:t>
            </a:r>
            <a:r>
              <a:rPr lang="id-ID" dirty="0" smtClean="0"/>
              <a:t>, merupakan perbedaan status yang dicapai individu dari status orangtuanya. </a:t>
            </a:r>
          </a:p>
          <a:p>
            <a:pPr lvl="0" algn="just"/>
            <a:r>
              <a:rPr lang="nb-NO" b="1" i="1" dirty="0" smtClean="0">
                <a:solidFill>
                  <a:srgbClr val="FF0000"/>
                </a:solidFill>
              </a:rPr>
              <a:t>Mobilitas intra generasi</a:t>
            </a:r>
            <a:r>
              <a:rPr lang="id-ID" dirty="0" smtClean="0"/>
              <a:t>, m</a:t>
            </a:r>
            <a:r>
              <a:rPr lang="nb-NO" dirty="0" smtClean="0"/>
              <a:t>erujuk pada mobilitas sosial yang dialami seseorang dalam masa hidupnya. </a:t>
            </a:r>
            <a:endParaRPr lang="id-ID" dirty="0" smtClean="0"/>
          </a:p>
          <a:p>
            <a:pPr lvl="0" algn="just"/>
            <a:r>
              <a:rPr lang="nb-NO" b="1" i="1" dirty="0" smtClean="0">
                <a:solidFill>
                  <a:srgbClr val="FF0000"/>
                </a:solidFill>
              </a:rPr>
              <a:t>Mobilitas lateral</a:t>
            </a:r>
            <a:r>
              <a:rPr lang="id-ID" dirty="0" smtClean="0"/>
              <a:t>, yakni perpindahan geografis antar lingkungan setempat, kota, dan desa. </a:t>
            </a:r>
          </a:p>
          <a:p>
            <a:pPr algn="just"/>
            <a:r>
              <a:rPr lang="id-ID" b="1" i="1" dirty="0" smtClean="0">
                <a:solidFill>
                  <a:srgbClr val="FF0000"/>
                </a:solidFill>
              </a:rPr>
              <a:t>Sanskritisasi</a:t>
            </a:r>
            <a:r>
              <a:rPr lang="id-ID" dirty="0" smtClean="0"/>
              <a:t>, yaitu proses melalui mana suatu kelompok kasta rendah sering dapat pindah status ke kasta yang lebih tinggi dengan jalan meniru gaya hidup kasta yang lebih tinggi.</a:t>
            </a:r>
            <a:endParaRPr lang="en-US" sz="9600"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b="1" dirty="0" smtClean="0"/>
              <a:t>Faktor Yang Mempengaruhi Mobilitas Sosial</a:t>
            </a:r>
            <a:endParaRPr lang="en-US" sz="3200" b="1" dirty="0"/>
          </a:p>
        </p:txBody>
      </p:sp>
      <p:sp>
        <p:nvSpPr>
          <p:cNvPr id="3" name="Content Placeholder 2"/>
          <p:cNvSpPr>
            <a:spLocks noGrp="1"/>
          </p:cNvSpPr>
          <p:nvPr>
            <p:ph idx="1"/>
          </p:nvPr>
        </p:nvSpPr>
        <p:spPr>
          <a:xfrm>
            <a:off x="448965" y="1643050"/>
            <a:ext cx="8229600" cy="5000660"/>
          </a:xfrm>
        </p:spPr>
        <p:txBody>
          <a:bodyPr>
            <a:normAutofit lnSpcReduction="10000"/>
          </a:bodyPr>
          <a:lstStyle/>
          <a:p>
            <a:pPr lvl="0" algn="just"/>
            <a:r>
              <a:rPr lang="en-US" b="1" i="1" dirty="0" err="1" smtClean="0">
                <a:solidFill>
                  <a:srgbClr val="FF0000"/>
                </a:solidFill>
              </a:rPr>
              <a:t>Perubahan</a:t>
            </a:r>
            <a:r>
              <a:rPr lang="en-US" b="1" i="1" dirty="0" smtClean="0">
                <a:solidFill>
                  <a:srgbClr val="FF0000"/>
                </a:solidFill>
              </a:rPr>
              <a:t> </a:t>
            </a:r>
            <a:r>
              <a:rPr lang="en-US" b="1" i="1" dirty="0" err="1" smtClean="0">
                <a:solidFill>
                  <a:srgbClr val="FF0000"/>
                </a:solidFill>
              </a:rPr>
              <a:t>kondisi</a:t>
            </a:r>
            <a:r>
              <a:rPr lang="en-US" b="1" i="1" dirty="0" smtClean="0">
                <a:solidFill>
                  <a:srgbClr val="FF0000"/>
                </a:solidFill>
              </a:rPr>
              <a:t> </a:t>
            </a:r>
            <a:r>
              <a:rPr lang="en-US" b="1" i="1" dirty="0" err="1" smtClean="0">
                <a:solidFill>
                  <a:srgbClr val="FF0000"/>
                </a:solidFill>
              </a:rPr>
              <a:t>sosial</a:t>
            </a:r>
            <a:endParaRPr lang="id-ID" b="1" dirty="0" smtClean="0">
              <a:solidFill>
                <a:srgbClr val="FF0000"/>
              </a:solidFill>
            </a:endParaRPr>
          </a:p>
          <a:p>
            <a:pPr algn="just">
              <a:buNone/>
            </a:pPr>
            <a:r>
              <a:rPr lang="id-ID" dirty="0" smtClean="0"/>
              <a:t>	</a:t>
            </a:r>
            <a:r>
              <a:rPr lang="de-DE" dirty="0" smtClean="0"/>
              <a:t>Perubahan kondisi sosial dapat disebabkan oleh faktor internal maupun eksternal. </a:t>
            </a:r>
            <a:endParaRPr lang="id-ID" dirty="0" smtClean="0"/>
          </a:p>
          <a:p>
            <a:pPr lvl="0" algn="just"/>
            <a:r>
              <a:rPr lang="en-US" b="1" i="1" dirty="0" err="1" smtClean="0">
                <a:solidFill>
                  <a:srgbClr val="FF0000"/>
                </a:solidFill>
              </a:rPr>
              <a:t>Ras</a:t>
            </a:r>
            <a:r>
              <a:rPr lang="en-US" b="1" i="1" dirty="0" smtClean="0">
                <a:solidFill>
                  <a:srgbClr val="FF0000"/>
                </a:solidFill>
              </a:rPr>
              <a:t>/</a:t>
            </a:r>
            <a:r>
              <a:rPr lang="en-US" b="1" i="1" dirty="0" err="1" smtClean="0">
                <a:solidFill>
                  <a:srgbClr val="FF0000"/>
                </a:solidFill>
              </a:rPr>
              <a:t>kesukuan</a:t>
            </a:r>
            <a:endParaRPr lang="id-ID" b="1" dirty="0" smtClean="0">
              <a:solidFill>
                <a:srgbClr val="FF0000"/>
              </a:solidFill>
            </a:endParaRPr>
          </a:p>
          <a:p>
            <a:pPr algn="just">
              <a:buNone/>
            </a:pPr>
            <a:r>
              <a:rPr lang="id-ID" dirty="0" smtClean="0"/>
              <a:t>	Latar belakang ras dan etnis adakalanya dapat menjadi faktor-faktor penting yang mempengaruhi kemungkinan maupun peluang seseorang untuk melakukan mobilitas vertikal (ke atas). </a:t>
            </a:r>
          </a:p>
          <a:p>
            <a:pPr lvl="0" algn="just"/>
            <a:r>
              <a:rPr lang="en-US" b="1" i="1" dirty="0" err="1" smtClean="0">
                <a:solidFill>
                  <a:srgbClr val="FF0000"/>
                </a:solidFill>
              </a:rPr>
              <a:t>Ekspansi</a:t>
            </a:r>
            <a:r>
              <a:rPr lang="en-US" b="1" i="1" dirty="0" smtClean="0">
                <a:solidFill>
                  <a:srgbClr val="FF0000"/>
                </a:solidFill>
              </a:rPr>
              <a:t> </a:t>
            </a:r>
            <a:r>
              <a:rPr lang="en-US" b="1" i="1" dirty="0" err="1" smtClean="0">
                <a:solidFill>
                  <a:srgbClr val="FF0000"/>
                </a:solidFill>
              </a:rPr>
              <a:t>teritorial</a:t>
            </a:r>
            <a:r>
              <a:rPr lang="en-US" b="1" i="1" dirty="0" smtClean="0">
                <a:solidFill>
                  <a:srgbClr val="FF0000"/>
                </a:solidFill>
              </a:rPr>
              <a:t> </a:t>
            </a:r>
            <a:r>
              <a:rPr lang="en-US" b="1" i="1" dirty="0" err="1" smtClean="0">
                <a:solidFill>
                  <a:srgbClr val="FF0000"/>
                </a:solidFill>
              </a:rPr>
              <a:t>dan</a:t>
            </a:r>
            <a:r>
              <a:rPr lang="en-US" b="1" i="1" dirty="0" smtClean="0">
                <a:solidFill>
                  <a:srgbClr val="FF0000"/>
                </a:solidFill>
              </a:rPr>
              <a:t> </a:t>
            </a:r>
            <a:r>
              <a:rPr lang="en-US" b="1" i="1" dirty="0" err="1" smtClean="0">
                <a:solidFill>
                  <a:srgbClr val="FF0000"/>
                </a:solidFill>
              </a:rPr>
              <a:t>gerak</a:t>
            </a:r>
            <a:r>
              <a:rPr lang="en-US" b="1" i="1" dirty="0" smtClean="0">
                <a:solidFill>
                  <a:srgbClr val="FF0000"/>
                </a:solidFill>
              </a:rPr>
              <a:t> </a:t>
            </a:r>
            <a:r>
              <a:rPr lang="en-US" b="1" i="1" dirty="0" err="1" smtClean="0">
                <a:solidFill>
                  <a:srgbClr val="FF0000"/>
                </a:solidFill>
              </a:rPr>
              <a:t>populasi</a:t>
            </a:r>
            <a:endParaRPr lang="id-ID" b="1" dirty="0" smtClean="0">
              <a:solidFill>
                <a:srgbClr val="FF0000"/>
              </a:solidFill>
            </a:endParaRPr>
          </a:p>
          <a:p>
            <a:pPr algn="just">
              <a:buNone/>
            </a:pPr>
            <a:r>
              <a:rPr lang="id-ID" dirty="0" smtClean="0"/>
              <a:t>	</a:t>
            </a:r>
            <a:r>
              <a:rPr lang="en-US" dirty="0" err="1" smtClean="0"/>
              <a:t>Salah</a:t>
            </a:r>
            <a:r>
              <a:rPr lang="en-US" dirty="0" smtClean="0"/>
              <a:t> </a:t>
            </a:r>
            <a:r>
              <a:rPr lang="en-US" dirty="0" err="1" smtClean="0"/>
              <a:t>satu</a:t>
            </a:r>
            <a:r>
              <a:rPr lang="en-US" dirty="0" smtClean="0"/>
              <a:t> </a:t>
            </a:r>
            <a:r>
              <a:rPr lang="en-US" dirty="0" err="1" smtClean="0"/>
              <a:t>contoh</a:t>
            </a:r>
            <a:r>
              <a:rPr lang="en-US" dirty="0" smtClean="0"/>
              <a:t> </a:t>
            </a:r>
            <a:r>
              <a:rPr lang="en-US" dirty="0" err="1" smtClean="0"/>
              <a:t>ekspansi</a:t>
            </a:r>
            <a:r>
              <a:rPr lang="en-US" dirty="0" smtClean="0"/>
              <a:t> </a:t>
            </a:r>
            <a:r>
              <a:rPr lang="en-US" dirty="0" err="1" smtClean="0"/>
              <a:t>teritorial</a:t>
            </a:r>
            <a:r>
              <a:rPr lang="en-US" dirty="0" smtClean="0"/>
              <a:t> </a:t>
            </a:r>
            <a:r>
              <a:rPr lang="en-US" dirty="0" err="1" smtClean="0"/>
              <a:t>adalah</a:t>
            </a:r>
            <a:r>
              <a:rPr lang="en-US" dirty="0" smtClean="0"/>
              <a:t> </a:t>
            </a:r>
            <a:r>
              <a:rPr lang="en-US" dirty="0" err="1" smtClean="0"/>
              <a:t>perkembangan</a:t>
            </a:r>
            <a:r>
              <a:rPr lang="en-US" dirty="0" smtClean="0"/>
              <a:t> </a:t>
            </a:r>
            <a:r>
              <a:rPr lang="en-US" dirty="0" err="1" smtClean="0"/>
              <a:t>kota</a:t>
            </a:r>
            <a:r>
              <a:rPr lang="en-US" dirty="0" smtClean="0"/>
              <a:t>. </a:t>
            </a:r>
            <a:endParaRPr lang="id-ID"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b="1" dirty="0" smtClean="0"/>
              <a:t>Faktor Yang Mempengaruhi Mobilitas Sosial</a:t>
            </a:r>
            <a:endParaRPr lang="en-US" sz="3200" b="1" dirty="0"/>
          </a:p>
        </p:txBody>
      </p:sp>
      <p:sp>
        <p:nvSpPr>
          <p:cNvPr id="3" name="Content Placeholder 2"/>
          <p:cNvSpPr>
            <a:spLocks noGrp="1"/>
          </p:cNvSpPr>
          <p:nvPr>
            <p:ph idx="1"/>
          </p:nvPr>
        </p:nvSpPr>
        <p:spPr>
          <a:xfrm>
            <a:off x="448965" y="1643050"/>
            <a:ext cx="8229600" cy="5000660"/>
          </a:xfrm>
        </p:spPr>
        <p:txBody>
          <a:bodyPr>
            <a:normAutofit fontScale="92500" lnSpcReduction="20000"/>
          </a:bodyPr>
          <a:lstStyle/>
          <a:p>
            <a:pPr lvl="0" algn="just"/>
            <a:r>
              <a:rPr lang="en-US" b="1" i="1" dirty="0" err="1" smtClean="0">
                <a:solidFill>
                  <a:srgbClr val="FF0000"/>
                </a:solidFill>
              </a:rPr>
              <a:t>Komunikasi</a:t>
            </a:r>
            <a:r>
              <a:rPr lang="en-US" b="1" i="1" dirty="0" smtClean="0">
                <a:solidFill>
                  <a:srgbClr val="FF0000"/>
                </a:solidFill>
              </a:rPr>
              <a:t> yang </a:t>
            </a:r>
            <a:r>
              <a:rPr lang="en-US" b="1" i="1" dirty="0" err="1" smtClean="0">
                <a:solidFill>
                  <a:srgbClr val="FF0000"/>
                </a:solidFill>
              </a:rPr>
              <a:t>bebas</a:t>
            </a:r>
            <a:endParaRPr lang="id-ID" b="1" dirty="0" smtClean="0">
              <a:solidFill>
                <a:srgbClr val="FF0000"/>
              </a:solidFill>
            </a:endParaRPr>
          </a:p>
          <a:p>
            <a:pPr algn="just">
              <a:buNone/>
            </a:pPr>
            <a:r>
              <a:rPr lang="id-ID" dirty="0" smtClean="0"/>
              <a:t>	Komunikasi bebas dan efektif akan memudarkan semua batasan dari strata sosial yang ada dan merangsang mobilitas sosial sekaligus menerobos rintangan yang menghadang. </a:t>
            </a:r>
          </a:p>
          <a:p>
            <a:pPr lvl="0" algn="just"/>
            <a:r>
              <a:rPr lang="en-US" b="1" i="1" dirty="0" err="1" smtClean="0">
                <a:solidFill>
                  <a:srgbClr val="FF0000"/>
                </a:solidFill>
              </a:rPr>
              <a:t>Pendidikan</a:t>
            </a:r>
            <a:endParaRPr lang="id-ID" b="1" dirty="0" smtClean="0">
              <a:solidFill>
                <a:srgbClr val="FF0000"/>
              </a:solidFill>
            </a:endParaRPr>
          </a:p>
          <a:p>
            <a:pPr algn="just">
              <a:buNone/>
            </a:pPr>
            <a:r>
              <a:rPr lang="id-ID" dirty="0" smtClean="0"/>
              <a:t>	</a:t>
            </a:r>
            <a:r>
              <a:rPr lang="en-US" dirty="0" err="1" smtClean="0"/>
              <a:t>Dalam</a:t>
            </a:r>
            <a:r>
              <a:rPr lang="en-US" dirty="0" smtClean="0"/>
              <a:t> </a:t>
            </a:r>
            <a:r>
              <a:rPr lang="en-US" dirty="0" err="1" smtClean="0"/>
              <a:t>kaitannya</a:t>
            </a:r>
            <a:r>
              <a:rPr lang="en-US" dirty="0" smtClean="0"/>
              <a:t> </a:t>
            </a:r>
            <a:r>
              <a:rPr lang="en-US" dirty="0" err="1" smtClean="0"/>
              <a:t>dengan</a:t>
            </a:r>
            <a:r>
              <a:rPr lang="en-US" dirty="0" smtClean="0"/>
              <a:t> </a:t>
            </a:r>
            <a:r>
              <a:rPr lang="en-US" dirty="0" err="1" smtClean="0"/>
              <a:t>mobilitas</a:t>
            </a:r>
            <a:r>
              <a:rPr lang="en-US" dirty="0" smtClean="0"/>
              <a:t> </a:t>
            </a:r>
            <a:r>
              <a:rPr lang="en-US" dirty="0" err="1" smtClean="0"/>
              <a:t>vertikal</a:t>
            </a:r>
            <a:r>
              <a:rPr lang="en-US" dirty="0" smtClean="0"/>
              <a:t>, </a:t>
            </a:r>
            <a:r>
              <a:rPr lang="en-US" dirty="0" err="1" smtClean="0"/>
              <a:t>fungsi</a:t>
            </a:r>
            <a:r>
              <a:rPr lang="en-US" dirty="0" smtClean="0"/>
              <a:t> </a:t>
            </a:r>
            <a:r>
              <a:rPr lang="en-US" dirty="0" err="1" smtClean="0"/>
              <a:t>pokok</a:t>
            </a:r>
            <a:r>
              <a:rPr lang="en-US" dirty="0" smtClean="0"/>
              <a:t> </a:t>
            </a:r>
            <a:r>
              <a:rPr lang="en-US" dirty="0" err="1" smtClean="0"/>
              <a:t>pendidikan</a:t>
            </a:r>
            <a:r>
              <a:rPr lang="en-US" dirty="0" smtClean="0"/>
              <a:t> </a:t>
            </a:r>
            <a:r>
              <a:rPr lang="en-US" dirty="0" err="1" smtClean="0"/>
              <a:t>ialah</a:t>
            </a:r>
            <a:r>
              <a:rPr lang="en-US" dirty="0" smtClean="0"/>
              <a:t> </a:t>
            </a:r>
            <a:r>
              <a:rPr lang="en-US" dirty="0" err="1" smtClean="0"/>
              <a:t>membangun</a:t>
            </a:r>
            <a:r>
              <a:rPr lang="en-US" dirty="0" smtClean="0"/>
              <a:t> </a:t>
            </a:r>
            <a:r>
              <a:rPr lang="en-US" dirty="0" err="1" smtClean="0"/>
              <a:t>kehidupan</a:t>
            </a:r>
            <a:r>
              <a:rPr lang="en-US" dirty="0" smtClean="0"/>
              <a:t> </a:t>
            </a:r>
            <a:r>
              <a:rPr lang="en-US" dirty="0" err="1" smtClean="0"/>
              <a:t>masa</a:t>
            </a:r>
            <a:r>
              <a:rPr lang="en-US" dirty="0" smtClean="0"/>
              <a:t> </a:t>
            </a:r>
            <a:r>
              <a:rPr lang="en-US" dirty="0" err="1" smtClean="0"/>
              <a:t>kini</a:t>
            </a:r>
            <a:r>
              <a:rPr lang="en-US" dirty="0" smtClean="0"/>
              <a:t> </a:t>
            </a:r>
            <a:r>
              <a:rPr lang="en-US" dirty="0" err="1" smtClean="0"/>
              <a:t>dan</a:t>
            </a:r>
            <a:r>
              <a:rPr lang="en-US" dirty="0" smtClean="0"/>
              <a:t> </a:t>
            </a:r>
            <a:r>
              <a:rPr lang="en-US" dirty="0" err="1" smtClean="0"/>
              <a:t>masa</a:t>
            </a:r>
            <a:r>
              <a:rPr lang="en-US" dirty="0" smtClean="0"/>
              <a:t> </a:t>
            </a:r>
            <a:r>
              <a:rPr lang="en-US" dirty="0" err="1" smtClean="0"/>
              <a:t>depan</a:t>
            </a:r>
            <a:r>
              <a:rPr lang="en-US" dirty="0" smtClean="0"/>
              <a:t> yang </a:t>
            </a:r>
            <a:r>
              <a:rPr lang="en-US" dirty="0" err="1" smtClean="0"/>
              <a:t>lebih</a:t>
            </a:r>
            <a:r>
              <a:rPr lang="en-US" dirty="0" smtClean="0"/>
              <a:t> </a:t>
            </a:r>
            <a:r>
              <a:rPr lang="en-US" dirty="0" err="1" smtClean="0"/>
              <a:t>baik</a:t>
            </a:r>
            <a:r>
              <a:rPr lang="en-US" dirty="0" smtClean="0"/>
              <a:t> </a:t>
            </a:r>
            <a:r>
              <a:rPr lang="en-US" dirty="0" err="1" smtClean="0"/>
              <a:t>dari</a:t>
            </a:r>
            <a:r>
              <a:rPr lang="en-US" dirty="0" smtClean="0"/>
              <a:t> </a:t>
            </a:r>
            <a:r>
              <a:rPr lang="en-US" dirty="0" err="1" smtClean="0"/>
              <a:t>masa</a:t>
            </a:r>
            <a:r>
              <a:rPr lang="en-US" dirty="0" smtClean="0"/>
              <a:t> </a:t>
            </a:r>
            <a:r>
              <a:rPr lang="en-US" dirty="0" err="1" smtClean="0"/>
              <a:t>lalu</a:t>
            </a:r>
            <a:r>
              <a:rPr lang="en-US" dirty="0" smtClean="0"/>
              <a:t> </a:t>
            </a:r>
            <a:r>
              <a:rPr lang="en-US" dirty="0" err="1" smtClean="0"/>
              <a:t>dengan</a:t>
            </a:r>
            <a:r>
              <a:rPr lang="en-US" dirty="0" smtClean="0"/>
              <a:t> </a:t>
            </a:r>
            <a:r>
              <a:rPr lang="en-US" dirty="0" err="1" smtClean="0"/>
              <a:t>berbagai</a:t>
            </a:r>
            <a:r>
              <a:rPr lang="en-US" dirty="0" smtClean="0"/>
              <a:t> </a:t>
            </a:r>
            <a:r>
              <a:rPr lang="en-US" dirty="0" err="1" smtClean="0"/>
              <a:t>kemampuan</a:t>
            </a:r>
            <a:r>
              <a:rPr lang="id-ID" dirty="0" smtClean="0"/>
              <a:t>. </a:t>
            </a:r>
          </a:p>
          <a:p>
            <a:pPr lvl="0" algn="just"/>
            <a:r>
              <a:rPr lang="en-US" b="1" i="1" dirty="0" err="1" smtClean="0">
                <a:solidFill>
                  <a:srgbClr val="FF0000"/>
                </a:solidFill>
              </a:rPr>
              <a:t>Pembagian</a:t>
            </a:r>
            <a:r>
              <a:rPr lang="en-US" b="1" i="1" dirty="0" smtClean="0">
                <a:solidFill>
                  <a:srgbClr val="FF0000"/>
                </a:solidFill>
              </a:rPr>
              <a:t> </a:t>
            </a:r>
            <a:r>
              <a:rPr lang="en-US" b="1" i="1" dirty="0" err="1" smtClean="0">
                <a:solidFill>
                  <a:srgbClr val="FF0000"/>
                </a:solidFill>
              </a:rPr>
              <a:t>kerja</a:t>
            </a:r>
            <a:endParaRPr lang="id-ID" b="1" dirty="0" smtClean="0">
              <a:solidFill>
                <a:srgbClr val="FF0000"/>
              </a:solidFill>
            </a:endParaRPr>
          </a:p>
          <a:p>
            <a:pPr algn="just">
              <a:buNone/>
            </a:pPr>
            <a:r>
              <a:rPr lang="id-ID" dirty="0" smtClean="0"/>
              <a:t>	</a:t>
            </a:r>
            <a:r>
              <a:rPr lang="nb-NO" dirty="0" smtClean="0"/>
              <a:t>Terbukanya kemungkinan bagi mobilitas sosial dalam masyarakat dipengaruhi pula oleh tingkat pembagian kerja yang ada.</a:t>
            </a:r>
            <a:r>
              <a:rPr lang="en-US" dirty="0" smtClean="0"/>
              <a:t> </a:t>
            </a:r>
            <a:endParaRPr lang="id-ID"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b="1" dirty="0" smtClean="0"/>
              <a:t>Faktor Yang Mempengaruhi Mobilitas Sosial</a:t>
            </a:r>
            <a:endParaRPr lang="en-US" sz="3200" b="1" dirty="0"/>
          </a:p>
        </p:txBody>
      </p:sp>
      <p:sp>
        <p:nvSpPr>
          <p:cNvPr id="3" name="Content Placeholder 2"/>
          <p:cNvSpPr>
            <a:spLocks noGrp="1"/>
          </p:cNvSpPr>
          <p:nvPr>
            <p:ph idx="1"/>
          </p:nvPr>
        </p:nvSpPr>
        <p:spPr>
          <a:xfrm>
            <a:off x="448965" y="1643050"/>
            <a:ext cx="8229600" cy="5000660"/>
          </a:xfrm>
        </p:spPr>
        <p:txBody>
          <a:bodyPr>
            <a:normAutofit fontScale="85000" lnSpcReduction="20000"/>
          </a:bodyPr>
          <a:lstStyle/>
          <a:p>
            <a:pPr lvl="0" algn="just"/>
            <a:r>
              <a:rPr lang="en-US" b="1" i="1" dirty="0" err="1" smtClean="0">
                <a:solidFill>
                  <a:srgbClr val="FF0000"/>
                </a:solidFill>
              </a:rPr>
              <a:t>Ukuran</a:t>
            </a:r>
            <a:r>
              <a:rPr lang="en-US" b="1" i="1" dirty="0" smtClean="0">
                <a:solidFill>
                  <a:srgbClr val="FF0000"/>
                </a:solidFill>
              </a:rPr>
              <a:t> </a:t>
            </a:r>
            <a:r>
              <a:rPr lang="en-US" b="1" i="1" dirty="0" err="1" smtClean="0">
                <a:solidFill>
                  <a:srgbClr val="FF0000"/>
                </a:solidFill>
              </a:rPr>
              <a:t>keluarga</a:t>
            </a:r>
            <a:endParaRPr lang="id-ID" b="1" dirty="0" smtClean="0">
              <a:solidFill>
                <a:srgbClr val="FF0000"/>
              </a:solidFill>
            </a:endParaRPr>
          </a:p>
          <a:p>
            <a:pPr algn="just">
              <a:buNone/>
            </a:pPr>
            <a:r>
              <a:rPr lang="id-ID" dirty="0" smtClean="0"/>
              <a:t>	Anak yang berasal dari keluarga kecil memiliki peluang lebih besar untuk melakukan mobilitas vertikal ke atas dibandingkan dengan anak-anak yang berasal dari keluarga besar.</a:t>
            </a:r>
          </a:p>
          <a:p>
            <a:pPr lvl="0" algn="just"/>
            <a:r>
              <a:rPr lang="en-US" b="1" i="1" dirty="0" smtClean="0">
                <a:solidFill>
                  <a:srgbClr val="FF0000"/>
                </a:solidFill>
              </a:rPr>
              <a:t>Status </a:t>
            </a:r>
            <a:r>
              <a:rPr lang="en-US" b="1" i="1" dirty="0" err="1" smtClean="0">
                <a:solidFill>
                  <a:srgbClr val="FF0000"/>
                </a:solidFill>
              </a:rPr>
              <a:t>gizi</a:t>
            </a:r>
            <a:endParaRPr lang="id-ID" b="1" dirty="0" smtClean="0">
              <a:solidFill>
                <a:srgbClr val="FF0000"/>
              </a:solidFill>
            </a:endParaRPr>
          </a:p>
          <a:p>
            <a:pPr algn="just">
              <a:buNone/>
            </a:pPr>
            <a:r>
              <a:rPr lang="id-ID" dirty="0" smtClean="0"/>
              <a:t>	Kemiskinan merupakan suatu siklus yang memerangkap warga miskin. Akibat minimnya asupan gizi, orang dewasa bisa jadi akan sering sakit-sakitan sehingga terpaksa beristirahat di rumah dan kehilangan kesempatan memperoleh penghasilan. Sedangkan bagi anak, tidak tercukupinya kebutuhan gizi berpotensi menghambat proses tumbuh kembang. Keseluruhan dampak dari kekurangan gizi tadi, pada akhirnya, akan menghambat mobilitas sosial untuk memperbaiki status kehidupan.</a:t>
            </a:r>
            <a:endParaRPr lang="id-ID"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b="1" dirty="0" smtClean="0"/>
              <a:t>Faktor Yang Mempengaruhi Mobilitas Sosial</a:t>
            </a:r>
            <a:endParaRPr lang="en-US" sz="3200" b="1" dirty="0"/>
          </a:p>
        </p:txBody>
      </p:sp>
      <p:sp>
        <p:nvSpPr>
          <p:cNvPr id="3" name="Content Placeholder 2"/>
          <p:cNvSpPr>
            <a:spLocks noGrp="1"/>
          </p:cNvSpPr>
          <p:nvPr>
            <p:ph idx="1"/>
          </p:nvPr>
        </p:nvSpPr>
        <p:spPr>
          <a:xfrm>
            <a:off x="448965" y="1785926"/>
            <a:ext cx="8229600" cy="4857784"/>
          </a:xfrm>
        </p:spPr>
        <p:txBody>
          <a:bodyPr>
            <a:normAutofit/>
          </a:bodyPr>
          <a:lstStyle/>
          <a:p>
            <a:pPr lvl="0" algn="just"/>
            <a:r>
              <a:rPr lang="en-US" b="1" i="1" dirty="0" err="1" smtClean="0">
                <a:solidFill>
                  <a:srgbClr val="FF0000"/>
                </a:solidFill>
              </a:rPr>
              <a:t>Jenis</a:t>
            </a:r>
            <a:r>
              <a:rPr lang="en-US" b="1" i="1" dirty="0" smtClean="0">
                <a:solidFill>
                  <a:srgbClr val="FF0000"/>
                </a:solidFill>
              </a:rPr>
              <a:t> </a:t>
            </a:r>
            <a:r>
              <a:rPr lang="en-US" b="1" i="1" dirty="0" err="1" smtClean="0">
                <a:solidFill>
                  <a:srgbClr val="FF0000"/>
                </a:solidFill>
              </a:rPr>
              <a:t>kelamin</a:t>
            </a:r>
            <a:endParaRPr lang="id-ID" b="1" dirty="0" smtClean="0">
              <a:solidFill>
                <a:srgbClr val="FF0000"/>
              </a:solidFill>
            </a:endParaRPr>
          </a:p>
          <a:p>
            <a:pPr algn="just">
              <a:buNone/>
            </a:pPr>
            <a:r>
              <a:rPr lang="id-ID" dirty="0" smtClean="0"/>
              <a:t>	Kondisi sosial faktual saat ini tak dapat disangkal memang masih sangat menonjolkan keberadaan dan peran laki-laki. Sedangkan perempuan menjadi kaum marjinal, yang selalu terpinggirkan dan tergusur. </a:t>
            </a:r>
          </a:p>
          <a:p>
            <a:pPr lvl="0" algn="just"/>
            <a:r>
              <a:rPr lang="en-US" b="1" i="1" dirty="0" err="1" smtClean="0">
                <a:solidFill>
                  <a:srgbClr val="FF0000"/>
                </a:solidFill>
              </a:rPr>
              <a:t>Perkawinan</a:t>
            </a:r>
            <a:endParaRPr lang="id-ID" b="1" dirty="0" smtClean="0">
              <a:solidFill>
                <a:srgbClr val="FF0000"/>
              </a:solidFill>
            </a:endParaRPr>
          </a:p>
          <a:p>
            <a:pPr algn="just">
              <a:buNone/>
            </a:pPr>
            <a:r>
              <a:rPr lang="id-ID" dirty="0" smtClean="0"/>
              <a:t>	Seseorang dapat mengalami mobilitas vertikal (ke atas) apabila menikah dengan seseorang yang berasal dari kelas sosial yang lebih tinggi. </a:t>
            </a:r>
            <a:endParaRPr lang="id-ID"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b="1" dirty="0" smtClean="0"/>
              <a:t>Faktor Yang Mempengaruhi Mobilitas Sosial</a:t>
            </a:r>
            <a:endParaRPr lang="en-US" sz="3200" b="1" dirty="0"/>
          </a:p>
        </p:txBody>
      </p:sp>
      <p:sp>
        <p:nvSpPr>
          <p:cNvPr id="3" name="Content Placeholder 2"/>
          <p:cNvSpPr>
            <a:spLocks noGrp="1"/>
          </p:cNvSpPr>
          <p:nvPr>
            <p:ph idx="1"/>
          </p:nvPr>
        </p:nvSpPr>
        <p:spPr>
          <a:xfrm>
            <a:off x="448965" y="1785926"/>
            <a:ext cx="8229600" cy="4857784"/>
          </a:xfrm>
        </p:spPr>
        <p:txBody>
          <a:bodyPr>
            <a:normAutofit fontScale="85000" lnSpcReduction="20000"/>
          </a:bodyPr>
          <a:lstStyle/>
          <a:p>
            <a:pPr lvl="0" algn="just"/>
            <a:r>
              <a:rPr lang="en-US" b="1" i="1" dirty="0" err="1" smtClean="0">
                <a:solidFill>
                  <a:srgbClr val="FF0000"/>
                </a:solidFill>
              </a:rPr>
              <a:t>Penundaan</a:t>
            </a:r>
            <a:r>
              <a:rPr lang="en-US" b="1" i="1" dirty="0" smtClean="0">
                <a:solidFill>
                  <a:srgbClr val="FF0000"/>
                </a:solidFill>
              </a:rPr>
              <a:t> </a:t>
            </a:r>
            <a:r>
              <a:rPr lang="en-US" b="1" i="1" dirty="0" err="1" smtClean="0">
                <a:solidFill>
                  <a:srgbClr val="FF0000"/>
                </a:solidFill>
              </a:rPr>
              <a:t>kepuasan</a:t>
            </a:r>
            <a:endParaRPr lang="id-ID" b="1" dirty="0" smtClean="0">
              <a:solidFill>
                <a:srgbClr val="FF0000"/>
              </a:solidFill>
            </a:endParaRPr>
          </a:p>
          <a:p>
            <a:pPr algn="just">
              <a:buNone/>
            </a:pPr>
            <a:r>
              <a:rPr lang="id-ID" dirty="0" smtClean="0"/>
              <a:t>	</a:t>
            </a:r>
            <a:r>
              <a:rPr lang="en-US" dirty="0" err="1" smtClean="0"/>
              <a:t>Jika</a:t>
            </a:r>
            <a:r>
              <a:rPr lang="en-US" dirty="0" smtClean="0"/>
              <a:t> </a:t>
            </a:r>
            <a:r>
              <a:rPr lang="en-US" dirty="0" err="1" smtClean="0"/>
              <a:t>seseorang</a:t>
            </a:r>
            <a:r>
              <a:rPr lang="en-US" dirty="0" smtClean="0"/>
              <a:t> </a:t>
            </a:r>
            <a:r>
              <a:rPr lang="en-US" dirty="0" err="1" smtClean="0"/>
              <a:t>menunda</a:t>
            </a:r>
            <a:r>
              <a:rPr lang="en-US" dirty="0" smtClean="0"/>
              <a:t> </a:t>
            </a:r>
            <a:r>
              <a:rPr lang="en-US" dirty="0" err="1" smtClean="0"/>
              <a:t>kepuasan</a:t>
            </a:r>
            <a:r>
              <a:rPr lang="en-US" dirty="0" smtClean="0"/>
              <a:t> </a:t>
            </a:r>
            <a:r>
              <a:rPr lang="en-US" dirty="0" err="1" smtClean="0"/>
              <a:t>berarti</a:t>
            </a:r>
            <a:r>
              <a:rPr lang="en-US" dirty="0" smtClean="0"/>
              <a:t> </a:t>
            </a:r>
            <a:r>
              <a:rPr lang="en-US" dirty="0" err="1" smtClean="0"/>
              <a:t>ia</a:t>
            </a:r>
            <a:r>
              <a:rPr lang="en-US" dirty="0" smtClean="0"/>
              <a:t> </a:t>
            </a:r>
            <a:r>
              <a:rPr lang="en-US" dirty="0" err="1" smtClean="0"/>
              <a:t>telah</a:t>
            </a:r>
            <a:r>
              <a:rPr lang="en-US" dirty="0" smtClean="0"/>
              <a:t> </a:t>
            </a:r>
            <a:r>
              <a:rPr lang="en-US" dirty="0" err="1" smtClean="0"/>
              <a:t>menangguhkan</a:t>
            </a:r>
            <a:r>
              <a:rPr lang="en-US" dirty="0" smtClean="0"/>
              <a:t> </a:t>
            </a:r>
            <a:r>
              <a:rPr lang="en-US" dirty="0" err="1" smtClean="0"/>
              <a:t>hasil</a:t>
            </a:r>
            <a:r>
              <a:rPr lang="en-US" dirty="0" smtClean="0"/>
              <a:t> </a:t>
            </a:r>
            <a:r>
              <a:rPr lang="en-US" dirty="0" err="1" smtClean="0"/>
              <a:t>langsung</a:t>
            </a:r>
            <a:r>
              <a:rPr lang="en-US" dirty="0" smtClean="0"/>
              <a:t>, </a:t>
            </a:r>
            <a:r>
              <a:rPr lang="en-US" dirty="0" err="1" smtClean="0"/>
              <a:t>untuk</a:t>
            </a:r>
            <a:r>
              <a:rPr lang="en-US" dirty="0" smtClean="0"/>
              <a:t> </a:t>
            </a:r>
            <a:r>
              <a:rPr lang="en-US" dirty="0" err="1" smtClean="0"/>
              <a:t>dipetik</a:t>
            </a:r>
            <a:r>
              <a:rPr lang="en-US" dirty="0" smtClean="0"/>
              <a:t> </a:t>
            </a:r>
            <a:r>
              <a:rPr lang="en-US" dirty="0" err="1" smtClean="0"/>
              <a:t>pada</a:t>
            </a:r>
            <a:r>
              <a:rPr lang="en-US" dirty="0" smtClean="0"/>
              <a:t> </a:t>
            </a:r>
            <a:r>
              <a:rPr lang="en-US" dirty="0" err="1" smtClean="0"/>
              <a:t>masa</a:t>
            </a:r>
            <a:r>
              <a:rPr lang="en-US" dirty="0" smtClean="0"/>
              <a:t> </a:t>
            </a:r>
            <a:r>
              <a:rPr lang="en-US" dirty="0" err="1" smtClean="0"/>
              <a:t>akan</a:t>
            </a:r>
            <a:r>
              <a:rPr lang="en-US" dirty="0" smtClean="0"/>
              <a:t> </a:t>
            </a:r>
            <a:r>
              <a:rPr lang="en-US" dirty="0" err="1" smtClean="0"/>
              <a:t>datang</a:t>
            </a:r>
            <a:r>
              <a:rPr lang="en-US" dirty="0" smtClean="0"/>
              <a:t> </a:t>
            </a:r>
            <a:r>
              <a:rPr lang="en-US" dirty="0" err="1" smtClean="0"/>
              <a:t>dengan</a:t>
            </a:r>
            <a:r>
              <a:rPr lang="en-US" dirty="0" smtClean="0"/>
              <a:t> </a:t>
            </a:r>
            <a:r>
              <a:rPr lang="en-US" dirty="0" err="1" smtClean="0"/>
              <a:t>hasil</a:t>
            </a:r>
            <a:r>
              <a:rPr lang="en-US" dirty="0" smtClean="0"/>
              <a:t> yang </a:t>
            </a:r>
            <a:r>
              <a:rPr lang="en-US" dirty="0" err="1" smtClean="0"/>
              <a:t>lebih</a:t>
            </a:r>
            <a:r>
              <a:rPr lang="en-US" dirty="0" smtClean="0"/>
              <a:t> </a:t>
            </a:r>
            <a:r>
              <a:rPr lang="en-US" dirty="0" err="1" smtClean="0"/>
              <a:t>besar</a:t>
            </a:r>
            <a:r>
              <a:rPr lang="en-US" dirty="0" smtClean="0"/>
              <a:t>. </a:t>
            </a:r>
            <a:r>
              <a:rPr lang="en-US" dirty="0" err="1" smtClean="0"/>
              <a:t>Mereka</a:t>
            </a:r>
            <a:r>
              <a:rPr lang="en-US" dirty="0" smtClean="0"/>
              <a:t> yang </a:t>
            </a:r>
            <a:r>
              <a:rPr lang="en-US" dirty="0" err="1" smtClean="0"/>
              <a:t>menunda</a:t>
            </a:r>
            <a:r>
              <a:rPr lang="en-US" dirty="0" smtClean="0"/>
              <a:t> </a:t>
            </a:r>
            <a:r>
              <a:rPr lang="en-US" dirty="0" err="1" smtClean="0"/>
              <a:t>kepuasannya</a:t>
            </a:r>
            <a:r>
              <a:rPr lang="en-US" dirty="0" smtClean="0"/>
              <a:t> </a:t>
            </a:r>
            <a:r>
              <a:rPr lang="en-US" dirty="0" err="1" smtClean="0"/>
              <a:t>saat</a:t>
            </a:r>
            <a:r>
              <a:rPr lang="en-US" dirty="0" smtClean="0"/>
              <a:t> </a:t>
            </a:r>
            <a:r>
              <a:rPr lang="en-US" dirty="0" err="1" smtClean="0"/>
              <a:t>ini</a:t>
            </a:r>
            <a:r>
              <a:rPr lang="en-US" dirty="0" smtClean="0"/>
              <a:t>, </a:t>
            </a:r>
            <a:r>
              <a:rPr lang="en-US" dirty="0" err="1" smtClean="0"/>
              <a:t>lebih</a:t>
            </a:r>
            <a:r>
              <a:rPr lang="en-US" dirty="0" smtClean="0"/>
              <a:t> </a:t>
            </a:r>
            <a:r>
              <a:rPr lang="en-US" dirty="0" err="1" smtClean="0"/>
              <a:t>besar</a:t>
            </a:r>
            <a:r>
              <a:rPr lang="en-US" dirty="0" smtClean="0"/>
              <a:t> </a:t>
            </a:r>
            <a:r>
              <a:rPr lang="en-US" dirty="0" err="1" smtClean="0"/>
              <a:t>kemungkinannya</a:t>
            </a:r>
            <a:r>
              <a:rPr lang="en-US" dirty="0" smtClean="0"/>
              <a:t> </a:t>
            </a:r>
            <a:r>
              <a:rPr lang="en-US" dirty="0" err="1" smtClean="0"/>
              <a:t>untuk</a:t>
            </a:r>
            <a:r>
              <a:rPr lang="en-US" dirty="0" smtClean="0"/>
              <a:t> </a:t>
            </a:r>
            <a:r>
              <a:rPr lang="en-US" dirty="0" err="1" smtClean="0"/>
              <a:t>mengalami</a:t>
            </a:r>
            <a:r>
              <a:rPr lang="en-US" dirty="0" smtClean="0"/>
              <a:t> </a:t>
            </a:r>
            <a:r>
              <a:rPr lang="en-US" dirty="0" err="1" smtClean="0"/>
              <a:t>mobilitas</a:t>
            </a:r>
            <a:r>
              <a:rPr lang="en-US" dirty="0" smtClean="0"/>
              <a:t> </a:t>
            </a:r>
            <a:r>
              <a:rPr lang="en-US" dirty="0" err="1" smtClean="0"/>
              <a:t>vertikal</a:t>
            </a:r>
            <a:r>
              <a:rPr lang="en-US" dirty="0" smtClean="0"/>
              <a:t> </a:t>
            </a:r>
            <a:r>
              <a:rPr lang="en-US" dirty="0" err="1" smtClean="0"/>
              <a:t>ke</a:t>
            </a:r>
            <a:r>
              <a:rPr lang="en-US" dirty="0" smtClean="0"/>
              <a:t> </a:t>
            </a:r>
            <a:r>
              <a:rPr lang="en-US" dirty="0" err="1" smtClean="0"/>
              <a:t>atas</a:t>
            </a:r>
            <a:r>
              <a:rPr lang="en-US" dirty="0" smtClean="0"/>
              <a:t> </a:t>
            </a:r>
            <a:r>
              <a:rPr lang="en-US" dirty="0" err="1" smtClean="0"/>
              <a:t>daripada</a:t>
            </a:r>
            <a:r>
              <a:rPr lang="en-US" dirty="0" smtClean="0"/>
              <a:t> </a:t>
            </a:r>
            <a:r>
              <a:rPr lang="en-US" dirty="0" err="1" smtClean="0"/>
              <a:t>mereka</a:t>
            </a:r>
            <a:r>
              <a:rPr lang="en-US" dirty="0" smtClean="0"/>
              <a:t> yang </a:t>
            </a:r>
            <a:r>
              <a:rPr lang="en-US" dirty="0" err="1" smtClean="0"/>
              <a:t>menyukai</a:t>
            </a:r>
            <a:r>
              <a:rPr lang="en-US" dirty="0" smtClean="0"/>
              <a:t> </a:t>
            </a:r>
            <a:r>
              <a:rPr lang="en-US" dirty="0" err="1" smtClean="0"/>
              <a:t>hasil</a:t>
            </a:r>
            <a:r>
              <a:rPr lang="en-US" dirty="0" smtClean="0"/>
              <a:t> </a:t>
            </a:r>
            <a:r>
              <a:rPr lang="en-US" dirty="0" err="1" smtClean="0"/>
              <a:t>secara</a:t>
            </a:r>
            <a:r>
              <a:rPr lang="en-US" dirty="0" smtClean="0"/>
              <a:t> </a:t>
            </a:r>
            <a:r>
              <a:rPr lang="en-US" dirty="0" err="1" smtClean="0"/>
              <a:t>langsung</a:t>
            </a:r>
            <a:r>
              <a:rPr lang="en-US" dirty="0" smtClean="0"/>
              <a:t>. </a:t>
            </a:r>
            <a:endParaRPr lang="id-ID" dirty="0" smtClean="0"/>
          </a:p>
          <a:p>
            <a:pPr lvl="0" algn="just"/>
            <a:r>
              <a:rPr lang="en-US" b="1" i="1" dirty="0" err="1" smtClean="0">
                <a:solidFill>
                  <a:srgbClr val="FF0000"/>
                </a:solidFill>
              </a:rPr>
              <a:t>Situasi</a:t>
            </a:r>
            <a:r>
              <a:rPr lang="en-US" b="1" i="1" dirty="0" smtClean="0">
                <a:solidFill>
                  <a:srgbClr val="FF0000"/>
                </a:solidFill>
              </a:rPr>
              <a:t> </a:t>
            </a:r>
            <a:r>
              <a:rPr lang="en-US" b="1" i="1" dirty="0" err="1" smtClean="0">
                <a:solidFill>
                  <a:srgbClr val="FF0000"/>
                </a:solidFill>
              </a:rPr>
              <a:t>politik</a:t>
            </a:r>
            <a:endParaRPr lang="id-ID" b="1" dirty="0" smtClean="0">
              <a:solidFill>
                <a:srgbClr val="FF0000"/>
              </a:solidFill>
            </a:endParaRPr>
          </a:p>
          <a:p>
            <a:pPr algn="just">
              <a:buNone/>
            </a:pPr>
            <a:r>
              <a:rPr lang="id-ID" dirty="0" smtClean="0"/>
              <a:t>	</a:t>
            </a:r>
            <a:r>
              <a:rPr lang="nb-NO" dirty="0" smtClean="0"/>
              <a:t>Kondisi politik juga sangat mempengaruhi mobilitas sosial. </a:t>
            </a:r>
            <a:endParaRPr lang="id-ID" dirty="0" smtClean="0"/>
          </a:p>
          <a:p>
            <a:pPr lvl="0" algn="just"/>
            <a:r>
              <a:rPr lang="en-US" b="1" i="1" dirty="0" smtClean="0">
                <a:solidFill>
                  <a:srgbClr val="FF0000"/>
                </a:solidFill>
              </a:rPr>
              <a:t>Program </a:t>
            </a:r>
            <a:r>
              <a:rPr lang="en-US" b="1" i="1" dirty="0" err="1" smtClean="0">
                <a:solidFill>
                  <a:srgbClr val="FF0000"/>
                </a:solidFill>
              </a:rPr>
              <a:t>pemerintah</a:t>
            </a:r>
            <a:endParaRPr lang="id-ID" b="1" dirty="0" smtClean="0">
              <a:solidFill>
                <a:srgbClr val="FF0000"/>
              </a:solidFill>
            </a:endParaRPr>
          </a:p>
          <a:p>
            <a:pPr algn="just">
              <a:buNone/>
            </a:pPr>
            <a:r>
              <a:rPr lang="id-ID" dirty="0" smtClean="0"/>
              <a:t>	Pemerintah sesungguhnya telah banyak menyediakan program-program yang dapat membantu seseorang yang berasal dari kelas bawah dan menengah untuk melakukan mobilitas vertikal (ke atas).</a:t>
            </a:r>
            <a:endParaRPr lang="id-ID"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id-ID" dirty="0" smtClean="0"/>
              <a:t>Pertanyaan Uji Pengetahuan</a:t>
            </a:r>
            <a:endParaRPr lang="en-US" dirty="0"/>
          </a:p>
        </p:txBody>
      </p:sp>
      <p:sp>
        <p:nvSpPr>
          <p:cNvPr id="5" name="Content Placeholder 4"/>
          <p:cNvSpPr>
            <a:spLocks noGrp="1"/>
          </p:cNvSpPr>
          <p:nvPr>
            <p:ph idx="1"/>
          </p:nvPr>
        </p:nvSpPr>
        <p:spPr>
          <a:xfrm>
            <a:off x="1823312" y="2285992"/>
            <a:ext cx="6719018" cy="3891698"/>
          </a:xfrm>
        </p:spPr>
        <p:txBody>
          <a:bodyPr/>
          <a:lstStyle/>
          <a:p>
            <a:pPr marL="514350" lvl="0" indent="-514350" algn="just">
              <a:buFont typeface="+mj-lt"/>
              <a:buAutoNum type="arabicPeriod"/>
            </a:pPr>
            <a:r>
              <a:rPr lang="id-ID" dirty="0" smtClean="0"/>
              <a:t>Apakah yang dimaksud dengan mobilitas sosial ?</a:t>
            </a:r>
          </a:p>
          <a:p>
            <a:pPr marL="514350" lvl="0" indent="-514350" algn="just">
              <a:buFont typeface="+mj-lt"/>
              <a:buAutoNum type="arabicPeriod"/>
            </a:pPr>
            <a:r>
              <a:rPr lang="id-ID" dirty="0" smtClean="0"/>
              <a:t>Jelaskan dua bentuk utama dari mobilitas sosial vertikal ke bawah (</a:t>
            </a:r>
            <a:r>
              <a:rPr lang="id-ID" i="1" dirty="0" smtClean="0"/>
              <a:t>social sinking</a:t>
            </a:r>
            <a:r>
              <a:rPr lang="id-ID" dirty="0" smtClean="0"/>
              <a:t>) !</a:t>
            </a:r>
          </a:p>
          <a:p>
            <a:pPr marL="514350" indent="-514350" algn="just">
              <a:buFont typeface="+mj-lt"/>
              <a:buAutoNum type="arabicPeriod"/>
            </a:pPr>
            <a:r>
              <a:rPr lang="id-ID" dirty="0" smtClean="0"/>
              <a:t>Jelaskan bahwa p</a:t>
            </a:r>
            <a:r>
              <a:rPr lang="nb-NO" dirty="0" smtClean="0"/>
              <a:t>erubahan kondisi sosial</a:t>
            </a:r>
            <a:r>
              <a:rPr lang="id-ID" dirty="0" smtClean="0"/>
              <a:t> dapat </a:t>
            </a:r>
            <a:r>
              <a:rPr lang="de-DE" dirty="0" smtClean="0"/>
              <a:t>mempengaruhi berlangsungnya proses mobilitas sosial</a:t>
            </a:r>
            <a:r>
              <a:rPr lang="id-ID" dirty="0" smtClean="0"/>
              <a:t> !</a:t>
            </a:r>
            <a:endParaRPr lang="en-US" dirty="0" smtClean="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390</TotalTime>
  <Words>210</Words>
  <Application>Microsoft Office PowerPoint</Application>
  <PresentationFormat>On-screen Show (4:3)</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PENGERTIAN, BENTUK, FAKTOR YANG MEMPENGARUHI MOBILITAS SOSIAL</vt:lpstr>
      <vt:lpstr>Slide 2</vt:lpstr>
      <vt:lpstr>Bentuk Mobilitas Sosial</vt:lpstr>
      <vt:lpstr>Faktor Yang Mempengaruhi Mobilitas Sosial</vt:lpstr>
      <vt:lpstr>Faktor Yang Mempengaruhi Mobilitas Sosial</vt:lpstr>
      <vt:lpstr>Faktor Yang Mempengaruhi Mobilitas Sosial</vt:lpstr>
      <vt:lpstr>Faktor Yang Mempengaruhi Mobilitas Sosial</vt:lpstr>
      <vt:lpstr>Faktor Yang Mempengaruhi Mobilitas Sosial</vt:lpstr>
      <vt:lpstr>Pertanyaan Uji Pengetahuan</vt:lpstr>
      <vt:lpstr>Salam Sosiologi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windows7</cp:lastModifiedBy>
  <cp:revision>76</cp:revision>
  <dcterms:created xsi:type="dcterms:W3CDTF">2013-08-21T19:17:07Z</dcterms:created>
  <dcterms:modified xsi:type="dcterms:W3CDTF">2014-05-20T12:36:09Z</dcterms:modified>
</cp:coreProperties>
</file>