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80" r:id="rId5"/>
    <p:sldId id="272" r:id="rId6"/>
    <p:sldId id="273" r:id="rId7"/>
    <p:sldId id="281" r:id="rId8"/>
    <p:sldId id="282" r:id="rId9"/>
    <p:sldId id="283" r:id="rId10"/>
    <p:sldId id="270" r:id="rId11"/>
    <p:sldId id="266" r:id="rId12"/>
    <p:sldId id="274" r:id="rId13"/>
    <p:sldId id="284" r:id="rId14"/>
    <p:sldId id="285" r:id="rId15"/>
    <p:sldId id="265" r:id="rId16"/>
    <p:sldId id="264" r:id="rId17"/>
    <p:sldId id="267" r:id="rId18"/>
    <p:sldId id="276" r:id="rId19"/>
    <p:sldId id="268" r:id="rId20"/>
    <p:sldId id="26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7FF"/>
    <a:srgbClr val="FF9E1D"/>
    <a:srgbClr val="D68B1C"/>
    <a:srgbClr val="609600"/>
    <a:srgbClr val="6CA800"/>
    <a:srgbClr val="EE7D00"/>
    <a:srgbClr val="253600"/>
    <a:srgbClr val="552579"/>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3581705"/>
            <a:ext cx="8246070" cy="1527050"/>
          </a:xfrm>
          <a:effectLst>
            <a:outerShdw blurRad="50800" dist="38100" dir="2700000" algn="ctr" rotWithShape="0">
              <a:schemeClr val="tx1">
                <a:alpha val="68000"/>
              </a:scheme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448965" y="5108755"/>
            <a:ext cx="8246070" cy="1068935"/>
          </a:xfrm>
        </p:spPr>
        <p:txBody>
          <a:bodyPr>
            <a:normAutofit/>
          </a:bodyPr>
          <a:lstStyle>
            <a:lvl1pPr marL="0" indent="0" algn="r">
              <a:buNone/>
              <a:defRPr sz="280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0"/>
            <a:ext cx="8229600"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1" y="374900"/>
            <a:ext cx="6719018" cy="868839"/>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2" y="1138425"/>
            <a:ext cx="6719018" cy="503926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77497"/>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207360"/>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35245" y="2214554"/>
            <a:ext cx="4265911" cy="3071833"/>
          </a:xfrm>
        </p:spPr>
        <p:txBody>
          <a:bodyPr>
            <a:normAutofit/>
          </a:bodyPr>
          <a:lstStyle/>
          <a:p>
            <a:r>
              <a:rPr lang="id-ID" sz="4800" b="1" dirty="0" smtClean="0"/>
              <a:t>STATUS DAN PERAN</a:t>
            </a:r>
            <a:endParaRPr lang="en-US" sz="4800" b="1" dirty="0"/>
          </a:p>
        </p:txBody>
      </p:sp>
      <p:pic>
        <p:nvPicPr>
          <p:cNvPr id="5" name="Picture 1"/>
          <p:cNvPicPr>
            <a:picLocks noChangeAspect="1" noChangeArrowheads="1"/>
          </p:cNvPicPr>
          <p:nvPr/>
        </p:nvPicPr>
        <p:blipFill>
          <a:blip r:embed="rId3"/>
          <a:srcRect/>
          <a:stretch>
            <a:fillRect/>
          </a:stretch>
        </p:blipFill>
        <p:spPr bwMode="auto">
          <a:xfrm>
            <a:off x="7218324" y="71414"/>
            <a:ext cx="1854270" cy="189547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3357562"/>
            <a:ext cx="8229600" cy="1143008"/>
          </a:xfrm>
        </p:spPr>
        <p:txBody>
          <a:bodyPr>
            <a:normAutofit/>
          </a:bodyPr>
          <a:lstStyle/>
          <a:p>
            <a:pPr algn="ctr">
              <a:buNone/>
            </a:pPr>
            <a:r>
              <a:rPr lang="id-ID" sz="5400" b="1" i="1" dirty="0" smtClean="0">
                <a:solidFill>
                  <a:srgbClr val="FF0000"/>
                </a:solidFill>
              </a:rPr>
              <a:t>P E R A N</a:t>
            </a:r>
            <a:endParaRPr lang="en-US" sz="5400"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857364"/>
            <a:ext cx="8229600" cy="4500594"/>
          </a:xfrm>
        </p:spPr>
        <p:txBody>
          <a:bodyPr>
            <a:normAutofit/>
          </a:bodyPr>
          <a:lstStyle/>
          <a:p>
            <a:pPr lvl="0" algn="just">
              <a:buNone/>
            </a:pPr>
            <a:r>
              <a:rPr lang="id-ID" dirty="0" smtClean="0"/>
              <a:t>	</a:t>
            </a:r>
            <a:r>
              <a:rPr lang="id-ID" dirty="0" smtClean="0"/>
              <a:t>Peran </a:t>
            </a:r>
            <a:r>
              <a:rPr lang="id-ID" dirty="0" smtClean="0"/>
              <a:t>(</a:t>
            </a:r>
            <a:r>
              <a:rPr lang="id-ID" i="1" dirty="0" smtClean="0"/>
              <a:t>role</a:t>
            </a:r>
            <a:r>
              <a:rPr lang="id-ID" dirty="0" smtClean="0"/>
              <a:t>) merupakan aspek yang dinamis dari kedudukan (</a:t>
            </a:r>
            <a:r>
              <a:rPr lang="id-ID" i="1" dirty="0" smtClean="0"/>
              <a:t>status</a:t>
            </a:r>
            <a:r>
              <a:rPr lang="id-ID" dirty="0" smtClean="0"/>
              <a:t>). Bila seseorang telah menjalankan hak dan kewajiban sesuai dengan kedudukannya, maka ia telah melaksanakan suatu peran. Suatu status pasti memiliki sejumlah peran yang melekat padanya, sedangkan peran tak mungkin ada tanpa status. Maka, dapat disimpulkan bahwa status dan peran tidak dapat dipisahkan satu sama lain.</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357298"/>
            <a:ext cx="8229600" cy="5286412"/>
          </a:xfrm>
        </p:spPr>
        <p:txBody>
          <a:bodyPr>
            <a:normAutofit fontScale="85000" lnSpcReduction="10000"/>
          </a:bodyPr>
          <a:lstStyle/>
          <a:p>
            <a:pPr algn="just">
              <a:buNone/>
            </a:pPr>
            <a:r>
              <a:rPr lang="id-ID" dirty="0" smtClean="0"/>
              <a:t>Mengenai </a:t>
            </a:r>
            <a:r>
              <a:rPr lang="id-ID" dirty="0" smtClean="0"/>
              <a:t>peran, ada beberapa hal penting yang harus diperhatikan, antara lain :</a:t>
            </a:r>
          </a:p>
          <a:p>
            <a:pPr lvl="1" algn="just"/>
            <a:r>
              <a:rPr lang="id-ID" dirty="0" smtClean="0"/>
              <a:t>Peran-peran tertentu harus dilaksanakan apabila struktur masyarakat hendak dipertahankan kelangsungannya. </a:t>
            </a:r>
          </a:p>
          <a:p>
            <a:pPr lvl="1" algn="just"/>
            <a:r>
              <a:rPr lang="id-ID" dirty="0" smtClean="0"/>
              <a:t>Peran-peran selayaknya dilekatkan pada individu-individu yang oleh masyarakat dianggap mampu untuk melaksanakannya. </a:t>
            </a:r>
          </a:p>
          <a:p>
            <a:pPr lvl="1" algn="just"/>
            <a:r>
              <a:rPr lang="id-ID" dirty="0" smtClean="0"/>
              <a:t>Dalam masyarakat terkadang ditemui individu yang tak sanggup melaksanakan perannya sebagaimana diharapkan masyarakat, karena mungkin pelaksanaan peran tersebut membutuhkan pengorbanan yang terlalu besar. </a:t>
            </a:r>
            <a:endParaRPr lang="id-ID" dirty="0" smtClean="0"/>
          </a:p>
          <a:p>
            <a:pPr lvl="1" algn="just"/>
            <a:r>
              <a:rPr lang="id-ID" dirty="0" smtClean="0"/>
              <a:t>Apabila </a:t>
            </a:r>
            <a:r>
              <a:rPr lang="id-ID" dirty="0" smtClean="0"/>
              <a:t>semua individu sanggup dan mampu melaksanakan perannya, belum tentu masyarakat akan dapat memberikan peluang-peluang yang seimbang.</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357298"/>
            <a:ext cx="8229600" cy="5286412"/>
          </a:xfrm>
        </p:spPr>
        <p:txBody>
          <a:bodyPr>
            <a:normAutofit/>
          </a:bodyPr>
          <a:lstStyle/>
          <a:p>
            <a:pPr algn="just">
              <a:buNone/>
            </a:pPr>
            <a:r>
              <a:rPr lang="id-ID" dirty="0" smtClean="0"/>
              <a:t>Menurut Levinson, suatu peran paling sedikit mencakup tiga hal, yakni :</a:t>
            </a:r>
          </a:p>
          <a:p>
            <a:pPr marL="514350" lvl="0" indent="-514350" algn="just">
              <a:buFont typeface="+mj-lt"/>
              <a:buAutoNum type="arabicPeriod"/>
            </a:pPr>
            <a:r>
              <a:rPr lang="id-ID" dirty="0" smtClean="0"/>
              <a:t>Peran meliputi norma-norma yang dihubungkan dengan posisi atau tempat seseorang dalam masyarakat. </a:t>
            </a:r>
          </a:p>
          <a:p>
            <a:pPr marL="514350" lvl="0" indent="-514350" algn="just">
              <a:buFont typeface="+mj-lt"/>
              <a:buAutoNum type="arabicPeriod"/>
            </a:pPr>
            <a:r>
              <a:rPr lang="id-ID" dirty="0" smtClean="0"/>
              <a:t>Peran adalah suatu konsep mengenai apa yang dapat dilakukan oleh individu dalam masyarakat sebagai organisasi.</a:t>
            </a:r>
          </a:p>
          <a:p>
            <a:pPr marL="514350" indent="-514350" algn="just">
              <a:buFont typeface="+mj-lt"/>
              <a:buAutoNum type="arabicPeriod"/>
            </a:pPr>
            <a:r>
              <a:rPr lang="id-ID" dirty="0" smtClean="0"/>
              <a:t>Peran dapat dikatakan sebagai perilaku individu yang penting bagi struktur sosial masyarakat.</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357298"/>
            <a:ext cx="8229600" cy="5286412"/>
          </a:xfrm>
        </p:spPr>
        <p:txBody>
          <a:bodyPr>
            <a:normAutofit/>
          </a:bodyPr>
          <a:lstStyle/>
          <a:p>
            <a:pPr algn="just">
              <a:buNone/>
            </a:pPr>
            <a:r>
              <a:rPr lang="id-ID" dirty="0" smtClean="0"/>
              <a:t>Menurut Levinson, suatu peran paling sedikit mencakup tiga hal, yakni :</a:t>
            </a:r>
          </a:p>
          <a:p>
            <a:pPr marL="514350" lvl="0" indent="-514350" algn="just">
              <a:buFont typeface="+mj-lt"/>
              <a:buAutoNum type="arabicPeriod"/>
            </a:pPr>
            <a:r>
              <a:rPr lang="id-ID" dirty="0" smtClean="0"/>
              <a:t>Peran meliputi norma-norma yang dihubungkan dengan posisi atau tempat seseorang dalam masyarakat. </a:t>
            </a:r>
          </a:p>
          <a:p>
            <a:pPr marL="514350" lvl="0" indent="-514350" algn="just">
              <a:buFont typeface="+mj-lt"/>
              <a:buAutoNum type="arabicPeriod"/>
            </a:pPr>
            <a:r>
              <a:rPr lang="id-ID" dirty="0" smtClean="0"/>
              <a:t>Peran adalah suatu konsep mengenai apa yang dapat dilakukan oleh individu dalam masyarakat sebagai organisasi.</a:t>
            </a:r>
          </a:p>
          <a:p>
            <a:pPr marL="514350" indent="-514350" algn="just">
              <a:buFont typeface="+mj-lt"/>
              <a:buAutoNum type="arabicPeriod"/>
            </a:pPr>
            <a:r>
              <a:rPr lang="id-ID" dirty="0" smtClean="0"/>
              <a:t>Peran dapat dikatakan sebagai perilaku individu yang penting bagi struktur sosial masyarakat.</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000" b="1" dirty="0" smtClean="0"/>
              <a:t>Peran berdasarkan Pelaksanaannya </a:t>
            </a:r>
            <a:endParaRPr lang="en-US" sz="4000" b="1" dirty="0"/>
          </a:p>
        </p:txBody>
      </p:sp>
      <p:sp>
        <p:nvSpPr>
          <p:cNvPr id="3" name="Content Placeholder 2"/>
          <p:cNvSpPr>
            <a:spLocks noGrp="1"/>
          </p:cNvSpPr>
          <p:nvPr>
            <p:ph idx="1"/>
          </p:nvPr>
        </p:nvSpPr>
        <p:spPr>
          <a:xfrm>
            <a:off x="448965" y="2285992"/>
            <a:ext cx="8229600" cy="4214842"/>
          </a:xfrm>
        </p:spPr>
        <p:txBody>
          <a:bodyPr>
            <a:normAutofit/>
          </a:bodyPr>
          <a:lstStyle/>
          <a:p>
            <a:pPr algn="just"/>
            <a:r>
              <a:rPr lang="id-ID" b="1" dirty="0" smtClean="0">
                <a:solidFill>
                  <a:srgbClr val="FF0000"/>
                </a:solidFill>
              </a:rPr>
              <a:t>Peran </a:t>
            </a:r>
            <a:r>
              <a:rPr lang="id-ID" b="1" dirty="0" smtClean="0">
                <a:solidFill>
                  <a:srgbClr val="FF0000"/>
                </a:solidFill>
              </a:rPr>
              <a:t>yang diharapkan (</a:t>
            </a:r>
            <a:r>
              <a:rPr lang="id-ID" b="1" i="1" dirty="0" smtClean="0">
                <a:solidFill>
                  <a:srgbClr val="FF0000"/>
                </a:solidFill>
              </a:rPr>
              <a:t>expected roles</a:t>
            </a:r>
            <a:r>
              <a:rPr lang="id-ID" b="1" dirty="0" smtClean="0">
                <a:solidFill>
                  <a:srgbClr val="FF0000"/>
                </a:solidFill>
              </a:rPr>
              <a:t>)</a:t>
            </a:r>
            <a:r>
              <a:rPr lang="id-ID" dirty="0" smtClean="0"/>
              <a:t>, yakni cara ideal dalam pelaksanaan suatu peran berdasarkan penilaian masyarakat. </a:t>
            </a:r>
          </a:p>
          <a:p>
            <a:pPr algn="just"/>
            <a:r>
              <a:rPr lang="id-ID" b="1" dirty="0" smtClean="0">
                <a:solidFill>
                  <a:srgbClr val="FF0000"/>
                </a:solidFill>
              </a:rPr>
              <a:t>Peran yang disesuaikan (</a:t>
            </a:r>
            <a:r>
              <a:rPr lang="id-ID" b="1" i="1" dirty="0" smtClean="0">
                <a:solidFill>
                  <a:srgbClr val="FF0000"/>
                </a:solidFill>
              </a:rPr>
              <a:t>actual roles</a:t>
            </a:r>
            <a:r>
              <a:rPr lang="id-ID" b="1" dirty="0" smtClean="0">
                <a:solidFill>
                  <a:srgbClr val="FF0000"/>
                </a:solidFill>
              </a:rPr>
              <a:t>)</a:t>
            </a:r>
            <a:r>
              <a:rPr lang="id-ID" dirty="0" smtClean="0"/>
              <a:t>, yaitu cara bagaimana sebenarnya suatu peran dapat dilaksanakan.</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b="1" dirty="0" smtClean="0"/>
              <a:t>Peran berdasarkan Cara Memperolehnya</a:t>
            </a:r>
            <a:endParaRPr lang="en-US" b="1" dirty="0"/>
          </a:p>
        </p:txBody>
      </p:sp>
      <p:sp>
        <p:nvSpPr>
          <p:cNvPr id="3" name="Content Placeholder 2"/>
          <p:cNvSpPr>
            <a:spLocks noGrp="1"/>
          </p:cNvSpPr>
          <p:nvPr>
            <p:ph idx="1"/>
          </p:nvPr>
        </p:nvSpPr>
        <p:spPr>
          <a:xfrm>
            <a:off x="448965" y="2214554"/>
            <a:ext cx="8229600" cy="4286280"/>
          </a:xfrm>
        </p:spPr>
        <p:txBody>
          <a:bodyPr>
            <a:normAutofit/>
          </a:bodyPr>
          <a:lstStyle/>
          <a:p>
            <a:pPr algn="just"/>
            <a:r>
              <a:rPr lang="id-ID" b="1" dirty="0" smtClean="0">
                <a:solidFill>
                  <a:srgbClr val="FF0000"/>
                </a:solidFill>
              </a:rPr>
              <a:t>Peran bawaan (</a:t>
            </a:r>
            <a:r>
              <a:rPr lang="id-ID" b="1" i="1" dirty="0" smtClean="0">
                <a:solidFill>
                  <a:srgbClr val="FF0000"/>
                </a:solidFill>
              </a:rPr>
              <a:t>ascribed roles</a:t>
            </a:r>
            <a:r>
              <a:rPr lang="id-ID" b="1" dirty="0" smtClean="0">
                <a:solidFill>
                  <a:srgbClr val="FF0000"/>
                </a:solidFill>
              </a:rPr>
              <a:t>)</a:t>
            </a:r>
            <a:r>
              <a:rPr lang="id-ID" dirty="0" smtClean="0"/>
              <a:t>, yaitu peranan yang diperoleh secara otomatis, bukan karena usaha. </a:t>
            </a:r>
          </a:p>
          <a:p>
            <a:pPr algn="just"/>
            <a:r>
              <a:rPr lang="id-ID" b="1" dirty="0" smtClean="0">
                <a:solidFill>
                  <a:srgbClr val="FF0000"/>
                </a:solidFill>
              </a:rPr>
              <a:t>Peran pilihan (</a:t>
            </a:r>
            <a:r>
              <a:rPr lang="id-ID" b="1" i="1" dirty="0" smtClean="0">
                <a:solidFill>
                  <a:srgbClr val="FF0000"/>
                </a:solidFill>
              </a:rPr>
              <a:t>achieved roles</a:t>
            </a:r>
            <a:r>
              <a:rPr lang="id-ID" b="1" dirty="0" smtClean="0">
                <a:solidFill>
                  <a:srgbClr val="FF0000"/>
                </a:solidFill>
              </a:rPr>
              <a:t>)</a:t>
            </a:r>
            <a:r>
              <a:rPr lang="id-ID" dirty="0" smtClean="0"/>
              <a:t>, yakni peranan yang diperoleh atas dasar keputusannya sendiri.</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400" b="1" dirty="0" smtClean="0"/>
              <a:t>Fungsi Peran</a:t>
            </a:r>
            <a:endParaRPr lang="en-US" sz="4400" b="1" dirty="0"/>
          </a:p>
        </p:txBody>
      </p:sp>
      <p:sp>
        <p:nvSpPr>
          <p:cNvPr id="3" name="Content Placeholder 2"/>
          <p:cNvSpPr>
            <a:spLocks noGrp="1"/>
          </p:cNvSpPr>
          <p:nvPr>
            <p:ph idx="1"/>
          </p:nvPr>
        </p:nvSpPr>
        <p:spPr>
          <a:xfrm>
            <a:off x="448965" y="1928802"/>
            <a:ext cx="8229600" cy="4572032"/>
          </a:xfrm>
        </p:spPr>
        <p:txBody>
          <a:bodyPr>
            <a:normAutofit/>
          </a:bodyPr>
          <a:lstStyle/>
          <a:p>
            <a:pPr marL="514350" indent="-514350" algn="just">
              <a:buFont typeface="+mj-lt"/>
              <a:buAutoNum type="alphaLcParenR"/>
            </a:pPr>
            <a:r>
              <a:rPr lang="id-ID" dirty="0" smtClean="0"/>
              <a:t>Memberi arah pada proses sosialisasi. </a:t>
            </a:r>
          </a:p>
          <a:p>
            <a:pPr marL="514350" indent="-514350" algn="just">
              <a:buFont typeface="+mj-lt"/>
              <a:buAutoNum type="alphaLcParenR"/>
            </a:pPr>
            <a:r>
              <a:rPr lang="id-ID" dirty="0" smtClean="0"/>
              <a:t>Pewarisan tradisi, kepercayaan, nilai, norma, dan pengetahuan. </a:t>
            </a:r>
          </a:p>
          <a:p>
            <a:pPr marL="514350" indent="-514350" algn="just">
              <a:buFont typeface="+mj-lt"/>
              <a:buAutoNum type="alphaLcParenR"/>
            </a:pPr>
            <a:r>
              <a:rPr lang="id-ID" dirty="0" smtClean="0"/>
              <a:t>Dapat mempersatukan kelompok dan masyarakat. </a:t>
            </a:r>
          </a:p>
          <a:p>
            <a:pPr marL="514350" indent="-514350" algn="just">
              <a:buFont typeface="+mj-lt"/>
              <a:buAutoNum type="alphaLcParenR"/>
            </a:pPr>
            <a:r>
              <a:rPr lang="id-ID" dirty="0" smtClean="0"/>
              <a:t>Menghidupkan sistem pengendalian sosial sehingga dapat melestarikan kehidupan masyarakat.</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928802"/>
            <a:ext cx="8229600" cy="4572032"/>
          </a:xfrm>
        </p:spPr>
        <p:txBody>
          <a:bodyPr>
            <a:normAutofit/>
          </a:bodyPr>
          <a:lstStyle/>
          <a:p>
            <a:pPr algn="just">
              <a:buNone/>
            </a:pPr>
            <a:r>
              <a:rPr lang="id-ID" dirty="0" smtClean="0"/>
              <a:t>Dalam masyarakat modern kini, terdapat banyak individu yang harus menjalankan beragam peran. Kondisi tersebut dapat membawa akibat, antara lain :</a:t>
            </a:r>
          </a:p>
          <a:p>
            <a:pPr lvl="0" algn="just"/>
            <a:r>
              <a:rPr lang="id-ID" dirty="0" smtClean="0"/>
              <a:t>Konflik peran</a:t>
            </a:r>
          </a:p>
          <a:p>
            <a:pPr lvl="0"/>
            <a:r>
              <a:rPr lang="id-ID" dirty="0" smtClean="0"/>
              <a:t>Ketegangan</a:t>
            </a:r>
          </a:p>
          <a:p>
            <a:pPr lvl="0"/>
            <a:r>
              <a:rPr lang="id-ID" dirty="0" smtClean="0"/>
              <a:t>Kegagalan</a:t>
            </a:r>
          </a:p>
          <a:p>
            <a:r>
              <a:rPr lang="id-ID" dirty="0" smtClean="0"/>
              <a:t>Kesenjangan</a:t>
            </a:r>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id-ID" dirty="0" smtClean="0"/>
              <a:t>Pertanyaan Uji Pengetahuan</a:t>
            </a:r>
            <a:endParaRPr lang="en-US" dirty="0"/>
          </a:p>
        </p:txBody>
      </p:sp>
      <p:sp>
        <p:nvSpPr>
          <p:cNvPr id="5" name="Content Placeholder 4"/>
          <p:cNvSpPr>
            <a:spLocks noGrp="1"/>
          </p:cNvSpPr>
          <p:nvPr>
            <p:ph idx="1"/>
          </p:nvPr>
        </p:nvSpPr>
        <p:spPr>
          <a:xfrm>
            <a:off x="1823312" y="2285992"/>
            <a:ext cx="6719018" cy="3891698"/>
          </a:xfrm>
        </p:spPr>
        <p:txBody>
          <a:bodyPr/>
          <a:lstStyle/>
          <a:p>
            <a:pPr marL="514350" lvl="0" indent="-514350" algn="just">
              <a:buFont typeface="+mj-lt"/>
              <a:buAutoNum type="arabicPeriod"/>
            </a:pPr>
            <a:r>
              <a:rPr lang="id-ID" dirty="0" smtClean="0"/>
              <a:t>Apakah yang dimaksud dengan status ?</a:t>
            </a:r>
          </a:p>
          <a:p>
            <a:pPr marL="514350" lvl="0" indent="-514350" algn="just">
              <a:buFont typeface="+mj-lt"/>
              <a:buAutoNum type="arabicPeriod"/>
            </a:pPr>
            <a:r>
              <a:rPr lang="id-ID" dirty="0" smtClean="0"/>
              <a:t>Bedakan antara </a:t>
            </a:r>
            <a:r>
              <a:rPr lang="id-ID" i="1" dirty="0" smtClean="0"/>
              <a:t>status obyektif</a:t>
            </a:r>
            <a:r>
              <a:rPr lang="id-ID" dirty="0" smtClean="0"/>
              <a:t> dengan </a:t>
            </a:r>
            <a:r>
              <a:rPr lang="id-ID" i="1" dirty="0" smtClean="0"/>
              <a:t>status subyektif </a:t>
            </a:r>
            <a:r>
              <a:rPr lang="id-ID" dirty="0" smtClean="0"/>
              <a:t>!</a:t>
            </a:r>
          </a:p>
          <a:p>
            <a:pPr marL="514350" indent="-514350" algn="just">
              <a:buFont typeface="+mj-lt"/>
              <a:buAutoNum type="arabicPeriod"/>
            </a:pPr>
            <a:r>
              <a:rPr lang="id-ID" dirty="0" smtClean="0"/>
              <a:t>Jelaskan pembedaan peran berdasarkan pelaksanaannya !</a:t>
            </a: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3143248"/>
            <a:ext cx="8229600" cy="1143008"/>
          </a:xfrm>
        </p:spPr>
        <p:txBody>
          <a:bodyPr>
            <a:normAutofit/>
          </a:bodyPr>
          <a:lstStyle/>
          <a:p>
            <a:pPr algn="ctr">
              <a:buNone/>
            </a:pPr>
            <a:r>
              <a:rPr lang="id-ID" dirty="0" smtClean="0"/>
              <a:t>	</a:t>
            </a:r>
            <a:r>
              <a:rPr lang="id-ID" sz="5400" b="1" i="1" dirty="0" smtClean="0">
                <a:solidFill>
                  <a:srgbClr val="FF0000"/>
                </a:solidFill>
              </a:rPr>
              <a:t>S T A T U S</a:t>
            </a:r>
            <a:endParaRPr lang="en-US" sz="4400" b="1" i="1" dirty="0" smtClean="0">
              <a:solidFill>
                <a:srgbClr val="FF0000"/>
              </a:solidFill>
            </a:endParaRPr>
          </a:p>
          <a:p>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57356" y="2988789"/>
            <a:ext cx="6719018" cy="868839"/>
          </a:xfrm>
        </p:spPr>
        <p:txBody>
          <a:bodyPr>
            <a:noAutofit/>
          </a:bodyPr>
          <a:lstStyle/>
          <a:p>
            <a:pPr algn="ctr"/>
            <a:r>
              <a:rPr lang="id-ID" sz="6000" b="1" dirty="0" smtClean="0"/>
              <a:t>Salam Sosiologi !</a:t>
            </a:r>
            <a:endParaRPr lang="en-US" sz="6000" b="1"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714488"/>
            <a:ext cx="8229600" cy="4214842"/>
          </a:xfrm>
        </p:spPr>
        <p:txBody>
          <a:bodyPr>
            <a:normAutofit fontScale="92500" lnSpcReduction="10000"/>
          </a:bodyPr>
          <a:lstStyle/>
          <a:p>
            <a:pPr marL="628650" indent="-514350" algn="just">
              <a:buNone/>
            </a:pPr>
            <a:r>
              <a:rPr lang="id-ID" sz="3600" dirty="0" smtClean="0"/>
              <a:t>	Roucek </a:t>
            </a:r>
            <a:r>
              <a:rPr lang="id-ID" sz="3600" dirty="0" smtClean="0"/>
              <a:t>dan Warren memaknai status sebagai tempat atau posisi seseorang dalam suatu kelompok sosial. Bila dikaitkan dengan stratifikasi sosial, maka kedudukan (</a:t>
            </a:r>
            <a:r>
              <a:rPr lang="id-ID" sz="3600" i="1" dirty="0" smtClean="0"/>
              <a:t>status</a:t>
            </a:r>
            <a:r>
              <a:rPr lang="id-ID" sz="3600" dirty="0" smtClean="0"/>
              <a:t>) dapat dimaknai sebagai tempat seseorang secara umum dalam (lapisan) masyarakat sehubungan dengan keberadaan orang lain, meliputi lingkungan pergaulan, prestise, hak, dan kewajiban.</a:t>
            </a:r>
            <a:endParaRPr lang="en-US" sz="3400"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714488"/>
            <a:ext cx="8229600" cy="4214842"/>
          </a:xfrm>
        </p:spPr>
        <p:txBody>
          <a:bodyPr>
            <a:normAutofit lnSpcReduction="10000"/>
          </a:bodyPr>
          <a:lstStyle/>
          <a:p>
            <a:pPr algn="just">
              <a:buNone/>
            </a:pPr>
            <a:r>
              <a:rPr lang="id-ID" sz="3600" dirty="0" smtClean="0"/>
              <a:t>Pada </a:t>
            </a:r>
            <a:r>
              <a:rPr lang="id-ID" sz="3600" dirty="0" smtClean="0"/>
              <a:t>prinsipnya, setiap individu dalam pergaulan hidupnya memiliki beberapa status sosial pokok (</a:t>
            </a:r>
            <a:r>
              <a:rPr lang="id-ID" sz="3600" i="1" dirty="0" smtClean="0"/>
              <a:t>key status</a:t>
            </a:r>
            <a:r>
              <a:rPr lang="id-ID" sz="3600" dirty="0" smtClean="0"/>
              <a:t>), yaitu :</a:t>
            </a:r>
          </a:p>
          <a:p>
            <a:pPr marL="742950" lvl="0" indent="-742950" algn="just">
              <a:buFont typeface="+mj-lt"/>
              <a:buAutoNum type="alphaLcParenR"/>
            </a:pPr>
            <a:r>
              <a:rPr lang="id-ID" sz="3600" dirty="0" smtClean="0"/>
              <a:t>Status dalam lingkungan kerja atau pekerjaan seseorang.</a:t>
            </a:r>
          </a:p>
          <a:p>
            <a:pPr marL="742950" lvl="0" indent="-742950" algn="just">
              <a:buFont typeface="+mj-lt"/>
              <a:buAutoNum type="alphaLcParenR"/>
            </a:pPr>
            <a:r>
              <a:rPr lang="id-ID" sz="3600" dirty="0" smtClean="0"/>
              <a:t>Status dalam sistem kekerabatan.</a:t>
            </a:r>
          </a:p>
          <a:p>
            <a:pPr marL="742950" indent="-742950" algn="just">
              <a:buFont typeface="+mj-lt"/>
              <a:buAutoNum type="alphaLcParenR"/>
            </a:pPr>
            <a:r>
              <a:rPr lang="id-ID" sz="3600" dirty="0" smtClean="0"/>
              <a:t>Status religius dan status politik.</a:t>
            </a:r>
            <a:endParaRPr lang="en-US" sz="3400"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000" b="1" dirty="0" smtClean="0"/>
              <a:t>Status menurut Cara Memperolehnya</a:t>
            </a:r>
            <a:endParaRPr lang="en-US" sz="4000" b="1" dirty="0"/>
          </a:p>
        </p:txBody>
      </p:sp>
      <p:sp>
        <p:nvSpPr>
          <p:cNvPr id="3" name="Content Placeholder 2"/>
          <p:cNvSpPr>
            <a:spLocks noGrp="1"/>
          </p:cNvSpPr>
          <p:nvPr>
            <p:ph idx="1"/>
          </p:nvPr>
        </p:nvSpPr>
        <p:spPr>
          <a:xfrm>
            <a:off x="448965" y="1857364"/>
            <a:ext cx="8229600" cy="4786346"/>
          </a:xfrm>
        </p:spPr>
        <p:txBody>
          <a:bodyPr>
            <a:normAutofit fontScale="85000" lnSpcReduction="10000"/>
          </a:bodyPr>
          <a:lstStyle/>
          <a:p>
            <a:pPr algn="just">
              <a:buNone/>
            </a:pPr>
            <a:r>
              <a:rPr lang="id-ID" dirty="0" smtClean="0"/>
              <a:t>Kedudukan (</a:t>
            </a:r>
            <a:r>
              <a:rPr lang="id-ID" i="1" dirty="0" smtClean="0"/>
              <a:t>status</a:t>
            </a:r>
            <a:r>
              <a:rPr lang="id-ID" dirty="0" smtClean="0"/>
              <a:t>), menurut cara memperolehnya, terbagi atas :</a:t>
            </a:r>
          </a:p>
          <a:p>
            <a:pPr algn="just"/>
            <a:r>
              <a:rPr lang="en-US" b="1" i="1" dirty="0" smtClean="0">
                <a:solidFill>
                  <a:srgbClr val="FF0000"/>
                </a:solidFill>
              </a:rPr>
              <a:t>Ascribed Status</a:t>
            </a:r>
            <a:endParaRPr lang="id-ID" b="1" dirty="0" smtClean="0">
              <a:solidFill>
                <a:srgbClr val="FF0000"/>
              </a:solidFill>
            </a:endParaRPr>
          </a:p>
          <a:p>
            <a:pPr algn="just">
              <a:buNone/>
            </a:pPr>
            <a:r>
              <a:rPr lang="id-ID" dirty="0" smtClean="0"/>
              <a:t>	Status </a:t>
            </a:r>
            <a:r>
              <a:rPr lang="id-ID" dirty="0" smtClean="0"/>
              <a:t>ini diartikan sebagai kedudukan seseorang dalam masyarakat yang diberikan tanpa memandang kemampuan atau perbedaan antar individu. Kedudukan tersebut diperoleh secara turun-temurun, melalui kelahiran. </a:t>
            </a:r>
          </a:p>
          <a:p>
            <a:pPr algn="just"/>
            <a:r>
              <a:rPr lang="en-US" b="1" i="1" dirty="0" smtClean="0">
                <a:solidFill>
                  <a:srgbClr val="FF0000"/>
                </a:solidFill>
              </a:rPr>
              <a:t>Achieved Status</a:t>
            </a:r>
            <a:endParaRPr lang="id-ID" b="1" dirty="0" smtClean="0">
              <a:solidFill>
                <a:srgbClr val="FF0000"/>
              </a:solidFill>
            </a:endParaRPr>
          </a:p>
          <a:p>
            <a:pPr algn="just">
              <a:buNone/>
            </a:pPr>
            <a:r>
              <a:rPr lang="id-ID" dirty="0" smtClean="0"/>
              <a:t>	</a:t>
            </a:r>
            <a:r>
              <a:rPr lang="en-US" dirty="0" err="1" smtClean="0"/>
              <a:t>Yaitu</a:t>
            </a:r>
            <a:r>
              <a:rPr lang="en-US" dirty="0" smtClean="0"/>
              <a:t> </a:t>
            </a:r>
            <a:r>
              <a:rPr lang="en-US" dirty="0" err="1" smtClean="0"/>
              <a:t>kedudukan</a:t>
            </a:r>
            <a:r>
              <a:rPr lang="en-US" dirty="0" smtClean="0"/>
              <a:t> yang </a:t>
            </a:r>
            <a:r>
              <a:rPr lang="en-US" dirty="0" err="1" smtClean="0"/>
              <a:t>dicapai</a:t>
            </a:r>
            <a:r>
              <a:rPr lang="en-US" dirty="0" smtClean="0"/>
              <a:t> </a:t>
            </a:r>
            <a:r>
              <a:rPr lang="en-US" dirty="0" err="1" smtClean="0"/>
              <a:t>seseorang</a:t>
            </a:r>
            <a:r>
              <a:rPr lang="en-US" dirty="0" smtClean="0"/>
              <a:t> </a:t>
            </a:r>
            <a:r>
              <a:rPr lang="en-US" dirty="0" err="1" smtClean="0"/>
              <a:t>dengan</a:t>
            </a:r>
            <a:r>
              <a:rPr lang="en-US" dirty="0" smtClean="0"/>
              <a:t> </a:t>
            </a:r>
            <a:r>
              <a:rPr lang="en-US" dirty="0" err="1" smtClean="0"/>
              <a:t>usaha-usaha</a:t>
            </a:r>
            <a:r>
              <a:rPr lang="en-US" dirty="0" smtClean="0"/>
              <a:t> yang </a:t>
            </a:r>
            <a:r>
              <a:rPr lang="en-US" dirty="0" err="1" smtClean="0"/>
              <a:t>sengaja</a:t>
            </a:r>
            <a:r>
              <a:rPr lang="en-US" dirty="0" smtClean="0"/>
              <a:t> </a:t>
            </a:r>
            <a:r>
              <a:rPr lang="en-US" dirty="0" err="1" smtClean="0"/>
              <a:t>dilakukan</a:t>
            </a:r>
            <a:r>
              <a:rPr lang="en-US" dirty="0" smtClean="0"/>
              <a:t>, </a:t>
            </a:r>
            <a:r>
              <a:rPr lang="en-US" dirty="0" err="1" smtClean="0"/>
              <a:t>bukan</a:t>
            </a:r>
            <a:r>
              <a:rPr lang="en-US" dirty="0" smtClean="0"/>
              <a:t> </a:t>
            </a:r>
            <a:r>
              <a:rPr lang="en-US" dirty="0" err="1" smtClean="0"/>
              <a:t>diperoleh</a:t>
            </a:r>
            <a:r>
              <a:rPr lang="en-US" dirty="0" smtClean="0"/>
              <a:t> </a:t>
            </a:r>
            <a:r>
              <a:rPr lang="en-US" dirty="0" err="1" smtClean="0"/>
              <a:t>melalui</a:t>
            </a:r>
            <a:r>
              <a:rPr lang="en-US" dirty="0" smtClean="0"/>
              <a:t> </a:t>
            </a:r>
            <a:r>
              <a:rPr lang="en-US" dirty="0" err="1" smtClean="0"/>
              <a:t>kelahiran</a:t>
            </a:r>
            <a:r>
              <a:rPr lang="en-US" dirty="0" smtClean="0"/>
              <a:t>. </a:t>
            </a:r>
            <a:endParaRPr lang="id-ID" dirty="0" smtClean="0"/>
          </a:p>
          <a:p>
            <a:pPr algn="just"/>
            <a:r>
              <a:rPr lang="en-US" b="1" i="1" dirty="0" smtClean="0">
                <a:solidFill>
                  <a:srgbClr val="FF0000"/>
                </a:solidFill>
              </a:rPr>
              <a:t>Assigned Status</a:t>
            </a:r>
            <a:endParaRPr lang="id-ID" b="1" dirty="0" smtClean="0">
              <a:solidFill>
                <a:srgbClr val="FF0000"/>
              </a:solidFill>
            </a:endParaRPr>
          </a:p>
          <a:p>
            <a:pPr algn="just">
              <a:buNone/>
            </a:pPr>
            <a:r>
              <a:rPr lang="id-ID" dirty="0" smtClean="0"/>
              <a:t>	</a:t>
            </a:r>
            <a:r>
              <a:rPr lang="en-US" dirty="0" smtClean="0"/>
              <a:t>Status </a:t>
            </a:r>
            <a:r>
              <a:rPr lang="en-US" dirty="0" smtClean="0"/>
              <a:t>yang </a:t>
            </a:r>
            <a:r>
              <a:rPr lang="en-US" dirty="0" err="1" smtClean="0"/>
              <a:t>diperoleh</a:t>
            </a:r>
            <a:r>
              <a:rPr lang="en-US" dirty="0" smtClean="0"/>
              <a:t> </a:t>
            </a:r>
            <a:r>
              <a:rPr lang="en-US" dirty="0" err="1" smtClean="0"/>
              <a:t>melalui</a:t>
            </a:r>
            <a:r>
              <a:rPr lang="en-US" dirty="0" smtClean="0"/>
              <a:t> </a:t>
            </a:r>
            <a:r>
              <a:rPr lang="en-US" dirty="0" err="1" smtClean="0"/>
              <a:t>penghargaan</a:t>
            </a:r>
            <a:r>
              <a:rPr lang="en-US" dirty="0" smtClean="0"/>
              <a:t> </a:t>
            </a:r>
            <a:r>
              <a:rPr lang="en-US" dirty="0" err="1" smtClean="0"/>
              <a:t>atau</a:t>
            </a:r>
            <a:r>
              <a:rPr lang="en-US" dirty="0" smtClean="0"/>
              <a:t> </a:t>
            </a:r>
            <a:r>
              <a:rPr lang="en-US" dirty="0" err="1" smtClean="0"/>
              <a:t>pemberian</a:t>
            </a:r>
            <a:r>
              <a:rPr lang="en-US" dirty="0" smtClean="0"/>
              <a:t> </a:t>
            </a:r>
            <a:r>
              <a:rPr lang="en-US" dirty="0" err="1" smtClean="0"/>
              <a:t>dari</a:t>
            </a:r>
            <a:r>
              <a:rPr lang="en-US" dirty="0" smtClean="0"/>
              <a:t> </a:t>
            </a:r>
            <a:r>
              <a:rPr lang="en-US" dirty="0" err="1" smtClean="0"/>
              <a:t>pihak</a:t>
            </a:r>
            <a:r>
              <a:rPr lang="en-US" dirty="0" smtClean="0"/>
              <a:t> lain </a:t>
            </a:r>
            <a:r>
              <a:rPr lang="en-US" dirty="0" err="1" smtClean="0"/>
              <a:t>atas</a:t>
            </a:r>
            <a:r>
              <a:rPr lang="en-US" dirty="0" smtClean="0"/>
              <a:t> </a:t>
            </a:r>
            <a:r>
              <a:rPr lang="en-US" dirty="0" err="1" smtClean="0"/>
              <a:t>jasa-jasa</a:t>
            </a:r>
            <a:r>
              <a:rPr lang="en-US" dirty="0" smtClean="0"/>
              <a:t> </a:t>
            </a:r>
            <a:r>
              <a:rPr lang="en-US" dirty="0" err="1" smtClean="0"/>
              <a:t>tertentu</a:t>
            </a:r>
            <a:r>
              <a:rPr lang="en-US" dirty="0" smtClean="0"/>
              <a:t>.</a:t>
            </a:r>
            <a:endParaRPr lang="en-US" sz="9600"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2000240"/>
            <a:ext cx="8229600" cy="4500594"/>
          </a:xfrm>
        </p:spPr>
        <p:txBody>
          <a:bodyPr>
            <a:normAutofit/>
          </a:bodyPr>
          <a:lstStyle/>
          <a:p>
            <a:pPr lvl="0" algn="just">
              <a:buNone/>
            </a:pPr>
            <a:r>
              <a:rPr lang="id-ID" dirty="0" smtClean="0"/>
              <a:t>	Status </a:t>
            </a:r>
            <a:r>
              <a:rPr lang="id-ID" dirty="0" smtClean="0"/>
              <a:t>juga dapat dibedakan atas </a:t>
            </a:r>
            <a:r>
              <a:rPr lang="id-ID" i="1" dirty="0" smtClean="0"/>
              <a:t>status obyektif</a:t>
            </a:r>
            <a:r>
              <a:rPr lang="id-ID" dirty="0" smtClean="0"/>
              <a:t> dan </a:t>
            </a:r>
            <a:r>
              <a:rPr lang="id-ID" i="1" dirty="0" smtClean="0"/>
              <a:t>status subyektif</a:t>
            </a:r>
            <a:r>
              <a:rPr lang="id-ID" dirty="0" smtClean="0"/>
              <a:t>. Pada status obyektif, hak dan kewajiban melekat pada kedudukan (</a:t>
            </a:r>
            <a:r>
              <a:rPr lang="id-ID" i="1" dirty="0" smtClean="0"/>
              <a:t>status</a:t>
            </a:r>
            <a:r>
              <a:rPr lang="id-ID" dirty="0" smtClean="0"/>
              <a:t>) bersangkutan. Sedangkan status subyektif lebih berhubungan dengan penilaian orang lain, sehingga tidak selamanya berlaku konsisten untuk seseorang.</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2000240"/>
            <a:ext cx="8229600" cy="4500594"/>
          </a:xfrm>
        </p:spPr>
        <p:txBody>
          <a:bodyPr>
            <a:normAutofit/>
          </a:bodyPr>
          <a:lstStyle/>
          <a:p>
            <a:pPr lvl="0" algn="just">
              <a:buNone/>
            </a:pPr>
            <a:r>
              <a:rPr lang="id-ID" dirty="0" smtClean="0"/>
              <a:t>	Yang </a:t>
            </a:r>
            <a:r>
              <a:rPr lang="id-ID" dirty="0" smtClean="0"/>
              <a:t>perlu diingat adalah seorang individu biasanya memiliki berbagai kedudukan (</a:t>
            </a:r>
            <a:r>
              <a:rPr lang="id-ID" i="1" dirty="0" smtClean="0"/>
              <a:t>status</a:t>
            </a:r>
            <a:r>
              <a:rPr lang="id-ID" dirty="0" smtClean="0"/>
              <a:t>)  sekaligus. Hal ini disebabkan karena keikutsertaannya dalam berbagai pola kehidupan atau pun kelompok sosial.</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285860"/>
            <a:ext cx="8229600" cy="5214974"/>
          </a:xfrm>
        </p:spPr>
        <p:txBody>
          <a:bodyPr>
            <a:normAutofit fontScale="92500" lnSpcReduction="10000"/>
          </a:bodyPr>
          <a:lstStyle/>
          <a:p>
            <a:pPr algn="just">
              <a:buNone/>
            </a:pPr>
            <a:r>
              <a:rPr lang="id-ID" dirty="0" smtClean="0"/>
              <a:t>Karena </a:t>
            </a:r>
            <a:r>
              <a:rPr lang="id-ID" dirty="0" smtClean="0"/>
              <a:t>adanya berbagai kedudukan tersebut, tidak jarang terjadi konflik status (</a:t>
            </a:r>
            <a:r>
              <a:rPr lang="id-ID" i="1" dirty="0" smtClean="0"/>
              <a:t>status conflict</a:t>
            </a:r>
            <a:r>
              <a:rPr lang="id-ID" dirty="0" smtClean="0"/>
              <a:t>), yakni kebingungan untuk memilih peran yang harus dijalankan dari sekian banyak status yang dimiliki. </a:t>
            </a:r>
          </a:p>
          <a:p>
            <a:pPr lvl="0" algn="just"/>
            <a:r>
              <a:rPr lang="en-US" b="1" i="1" dirty="0" err="1" smtClean="0">
                <a:solidFill>
                  <a:srgbClr val="FF0000"/>
                </a:solidFill>
              </a:rPr>
              <a:t>Konflik</a:t>
            </a:r>
            <a:r>
              <a:rPr lang="en-US" b="1" i="1" dirty="0" smtClean="0">
                <a:solidFill>
                  <a:srgbClr val="FF0000"/>
                </a:solidFill>
              </a:rPr>
              <a:t> Status Individual</a:t>
            </a:r>
            <a:endParaRPr lang="id-ID" b="1" dirty="0" smtClean="0">
              <a:solidFill>
                <a:srgbClr val="FF0000"/>
              </a:solidFill>
            </a:endParaRPr>
          </a:p>
          <a:p>
            <a:pPr algn="just">
              <a:buNone/>
            </a:pPr>
            <a:r>
              <a:rPr lang="id-ID" dirty="0" smtClean="0"/>
              <a:t>	Dirasakan </a:t>
            </a:r>
            <a:r>
              <a:rPr lang="id-ID" dirty="0" smtClean="0"/>
              <a:t>oleh orang yang bersangkutan dalam batinnya sendiri. </a:t>
            </a:r>
          </a:p>
          <a:p>
            <a:pPr lvl="0" algn="just"/>
            <a:r>
              <a:rPr lang="en-US" b="1" i="1" dirty="0" err="1" smtClean="0">
                <a:solidFill>
                  <a:srgbClr val="FF0000"/>
                </a:solidFill>
              </a:rPr>
              <a:t>Konflik</a:t>
            </a:r>
            <a:r>
              <a:rPr lang="en-US" b="1" i="1" dirty="0" smtClean="0">
                <a:solidFill>
                  <a:srgbClr val="FF0000"/>
                </a:solidFill>
              </a:rPr>
              <a:t> Status </a:t>
            </a:r>
            <a:r>
              <a:rPr lang="en-US" b="1" i="1" dirty="0" err="1" smtClean="0">
                <a:solidFill>
                  <a:srgbClr val="FF0000"/>
                </a:solidFill>
              </a:rPr>
              <a:t>Antar</a:t>
            </a:r>
            <a:r>
              <a:rPr lang="en-US" b="1" i="1" dirty="0" smtClean="0">
                <a:solidFill>
                  <a:srgbClr val="FF0000"/>
                </a:solidFill>
              </a:rPr>
              <a:t> </a:t>
            </a:r>
            <a:r>
              <a:rPr lang="en-US" b="1" i="1" dirty="0" err="1" smtClean="0">
                <a:solidFill>
                  <a:srgbClr val="FF0000"/>
                </a:solidFill>
              </a:rPr>
              <a:t>Kelompok</a:t>
            </a:r>
            <a:endParaRPr lang="id-ID" b="1" dirty="0" smtClean="0">
              <a:solidFill>
                <a:srgbClr val="FF0000"/>
              </a:solidFill>
            </a:endParaRPr>
          </a:p>
          <a:p>
            <a:pPr algn="just">
              <a:buNone/>
            </a:pPr>
            <a:r>
              <a:rPr lang="id-ID" dirty="0" smtClean="0"/>
              <a:t>	Terjadi </a:t>
            </a:r>
            <a:r>
              <a:rPr lang="id-ID" dirty="0" smtClean="0"/>
              <a:t>antara kelompok yang satu dengan lainnya. </a:t>
            </a:r>
          </a:p>
          <a:p>
            <a:pPr lvl="0" algn="just"/>
            <a:r>
              <a:rPr lang="en-US" b="1" i="1" dirty="0" err="1" smtClean="0">
                <a:solidFill>
                  <a:srgbClr val="FF0000"/>
                </a:solidFill>
              </a:rPr>
              <a:t>Konflik</a:t>
            </a:r>
            <a:r>
              <a:rPr lang="en-US" b="1" i="1" dirty="0" smtClean="0">
                <a:solidFill>
                  <a:srgbClr val="FF0000"/>
                </a:solidFill>
              </a:rPr>
              <a:t> Status </a:t>
            </a:r>
            <a:r>
              <a:rPr lang="en-US" b="1" i="1" dirty="0" err="1" smtClean="0">
                <a:solidFill>
                  <a:srgbClr val="FF0000"/>
                </a:solidFill>
              </a:rPr>
              <a:t>Antar</a:t>
            </a:r>
            <a:r>
              <a:rPr lang="en-US" b="1" i="1" dirty="0" smtClean="0">
                <a:solidFill>
                  <a:srgbClr val="FF0000"/>
                </a:solidFill>
              </a:rPr>
              <a:t> </a:t>
            </a:r>
            <a:r>
              <a:rPr lang="en-US" b="1" i="1" dirty="0" err="1" smtClean="0">
                <a:solidFill>
                  <a:srgbClr val="FF0000"/>
                </a:solidFill>
              </a:rPr>
              <a:t>Individu</a:t>
            </a:r>
            <a:endParaRPr lang="id-ID" b="1" dirty="0" smtClean="0">
              <a:solidFill>
                <a:srgbClr val="FF0000"/>
              </a:solidFill>
            </a:endParaRPr>
          </a:p>
          <a:p>
            <a:pPr algn="just">
              <a:buNone/>
            </a:pPr>
            <a:r>
              <a:rPr lang="id-ID" dirty="0" smtClean="0"/>
              <a:t>	Terjadi </a:t>
            </a:r>
            <a:r>
              <a:rPr lang="id-ID" dirty="0" smtClean="0"/>
              <a:t>antara individu yang satu dengan individu yang lain.</a:t>
            </a:r>
            <a:endParaRPr lang="id-ID"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643050"/>
            <a:ext cx="8229600" cy="4857784"/>
          </a:xfrm>
        </p:spPr>
        <p:txBody>
          <a:bodyPr>
            <a:normAutofit/>
          </a:bodyPr>
          <a:lstStyle/>
          <a:p>
            <a:pPr algn="just">
              <a:buNone/>
            </a:pPr>
            <a:r>
              <a:rPr lang="id-ID" dirty="0" smtClean="0"/>
              <a:t>	</a:t>
            </a:r>
            <a:r>
              <a:rPr lang="id-ID" sz="2900" dirty="0" smtClean="0"/>
              <a:t>Untuk </a:t>
            </a:r>
            <a:r>
              <a:rPr lang="id-ID" sz="2900" dirty="0" smtClean="0"/>
              <a:t>mengukur status seseorang, menurut Pitirim Sorokin secara spesifik dapat dilihat dari :</a:t>
            </a:r>
          </a:p>
          <a:p>
            <a:pPr lvl="2" algn="just"/>
            <a:r>
              <a:rPr lang="id-ID" sz="2900" dirty="0" smtClean="0"/>
              <a:t>j</a:t>
            </a:r>
            <a:r>
              <a:rPr lang="en-US" sz="2900" dirty="0" err="1" smtClean="0"/>
              <a:t>abatan</a:t>
            </a:r>
            <a:r>
              <a:rPr lang="en-US" sz="2900" dirty="0" smtClean="0"/>
              <a:t> </a:t>
            </a:r>
            <a:r>
              <a:rPr lang="en-US" sz="2900" dirty="0" err="1" smtClean="0"/>
              <a:t>atau</a:t>
            </a:r>
            <a:r>
              <a:rPr lang="en-US" sz="2900" dirty="0" smtClean="0"/>
              <a:t> </a:t>
            </a:r>
            <a:r>
              <a:rPr lang="en-US" sz="2900" dirty="0" err="1" smtClean="0"/>
              <a:t>pekerjaan</a:t>
            </a:r>
            <a:r>
              <a:rPr lang="en-US" sz="2900" dirty="0" smtClean="0"/>
              <a:t>,</a:t>
            </a:r>
            <a:endParaRPr lang="id-ID" sz="2900" dirty="0" smtClean="0"/>
          </a:p>
          <a:p>
            <a:pPr lvl="2" algn="just"/>
            <a:r>
              <a:rPr lang="id-ID" sz="2900" dirty="0" smtClean="0"/>
              <a:t>pendidikan dan luasnya ilmu pengetahuan,</a:t>
            </a:r>
          </a:p>
          <a:p>
            <a:pPr lvl="2" algn="just"/>
            <a:r>
              <a:rPr lang="id-ID" sz="2900" dirty="0" smtClean="0"/>
              <a:t>k</a:t>
            </a:r>
            <a:r>
              <a:rPr lang="en-US" sz="2900" dirty="0" err="1" smtClean="0"/>
              <a:t>ekayaan</a:t>
            </a:r>
            <a:r>
              <a:rPr lang="en-US" sz="2900" dirty="0" smtClean="0"/>
              <a:t>,</a:t>
            </a:r>
            <a:endParaRPr lang="id-ID" sz="2900" dirty="0" smtClean="0"/>
          </a:p>
          <a:p>
            <a:pPr lvl="2" algn="just"/>
            <a:r>
              <a:rPr lang="id-ID" sz="2900" dirty="0" smtClean="0"/>
              <a:t>f</a:t>
            </a:r>
            <a:r>
              <a:rPr lang="en-US" sz="2900" dirty="0" err="1" smtClean="0"/>
              <a:t>aktor</a:t>
            </a:r>
            <a:r>
              <a:rPr lang="en-US" sz="2900" dirty="0" smtClean="0"/>
              <a:t> </a:t>
            </a:r>
            <a:r>
              <a:rPr lang="en-US" sz="2900" dirty="0" err="1" smtClean="0"/>
              <a:t>politik</a:t>
            </a:r>
            <a:r>
              <a:rPr lang="en-US" sz="2900" dirty="0" smtClean="0"/>
              <a:t>,</a:t>
            </a:r>
            <a:endParaRPr lang="id-ID" sz="2900" dirty="0" smtClean="0"/>
          </a:p>
          <a:p>
            <a:pPr lvl="2" algn="just"/>
            <a:r>
              <a:rPr lang="id-ID" sz="2900" dirty="0" smtClean="0"/>
              <a:t>k</a:t>
            </a:r>
            <a:r>
              <a:rPr lang="en-US" sz="2900" dirty="0" err="1" smtClean="0"/>
              <a:t>eturunan</a:t>
            </a:r>
            <a:r>
              <a:rPr lang="en-US" sz="2900" dirty="0" smtClean="0"/>
              <a:t>.</a:t>
            </a:r>
            <a:endParaRPr lang="id-ID" sz="2900"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451</Words>
  <Application>Microsoft Office PowerPoint</Application>
  <PresentationFormat>On-screen Show (4:3)</PresentationFormat>
  <Paragraphs>66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STATUS DAN PERAN</vt:lpstr>
      <vt:lpstr>Slide 2</vt:lpstr>
      <vt:lpstr>Slide 3</vt:lpstr>
      <vt:lpstr>Slide 4</vt:lpstr>
      <vt:lpstr>Status menurut Cara Memperolehnya</vt:lpstr>
      <vt:lpstr>Slide 6</vt:lpstr>
      <vt:lpstr>Slide 7</vt:lpstr>
      <vt:lpstr>Slide 8</vt:lpstr>
      <vt:lpstr>Slide 9</vt:lpstr>
      <vt:lpstr>Slide 10</vt:lpstr>
      <vt:lpstr>Slide 11</vt:lpstr>
      <vt:lpstr>Slide 12</vt:lpstr>
      <vt:lpstr>Slide 13</vt:lpstr>
      <vt:lpstr>Slide 14</vt:lpstr>
      <vt:lpstr>Peran berdasarkan Pelaksanaannya </vt:lpstr>
      <vt:lpstr>Peran berdasarkan Cara Memperolehnya</vt:lpstr>
      <vt:lpstr>Fungsi Peran</vt:lpstr>
      <vt:lpstr>Slide 18</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windows7</cp:lastModifiedBy>
  <cp:revision>69</cp:revision>
  <dcterms:created xsi:type="dcterms:W3CDTF">2013-08-21T19:17:07Z</dcterms:created>
  <dcterms:modified xsi:type="dcterms:W3CDTF">2014-05-20T12:09:29Z</dcterms:modified>
</cp:coreProperties>
</file>