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72" r:id="rId5"/>
    <p:sldId id="273" r:id="rId6"/>
    <p:sldId id="270" r:id="rId7"/>
    <p:sldId id="266" r:id="rId8"/>
    <p:sldId id="274" r:id="rId9"/>
    <p:sldId id="271" r:id="rId10"/>
    <p:sldId id="265" r:id="rId11"/>
    <p:sldId id="264" r:id="rId12"/>
    <p:sldId id="267" r:id="rId13"/>
    <p:sldId id="276" r:id="rId14"/>
    <p:sldId id="277" r:id="rId15"/>
    <p:sldId id="278" r:id="rId16"/>
    <p:sldId id="279" r:id="rId17"/>
    <p:sldId id="268" r:id="rId18"/>
    <p:sldId id="26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9E1D"/>
    <a:srgbClr val="D68B1C"/>
    <a:srgbClr val="609600"/>
    <a:srgbClr val="6CA800"/>
    <a:srgbClr val="EE7D00"/>
    <a:srgbClr val="253600"/>
    <a:srgbClr val="552579"/>
    <a:srgbClr val="D09622"/>
    <a:srgbClr val="CC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581705"/>
            <a:ext cx="8246070" cy="1527050"/>
          </a:xfrm>
          <a:effectLst>
            <a:outerShdw blurRad="50800" dist="38100" dir="2700000" algn="ctr" rotWithShape="0">
              <a:schemeClr val="tx1">
                <a:alpha val="68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08755"/>
            <a:ext cx="824607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1" y="374900"/>
            <a:ext cx="6719018" cy="86883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2" y="1138425"/>
            <a:ext cx="6719018" cy="50392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774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774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073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5245" y="2357430"/>
            <a:ext cx="4265911" cy="3071833"/>
          </a:xfrm>
        </p:spPr>
        <p:txBody>
          <a:bodyPr>
            <a:normAutofit/>
          </a:bodyPr>
          <a:lstStyle/>
          <a:p>
            <a:r>
              <a:rPr lang="id-ID" b="1" dirty="0" smtClean="0"/>
              <a:t>JUMLAH LAPISAN DALAM MASYARAKAT</a:t>
            </a:r>
            <a:endParaRPr lang="en-US" b="1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8324" y="71414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400" b="1" dirty="0" smtClean="0"/>
              <a:t>Amerika Serikat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285992"/>
            <a:ext cx="8229600" cy="421484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d-ID" dirty="0" smtClean="0"/>
              <a:t>Pada </a:t>
            </a:r>
            <a:r>
              <a:rPr lang="id-ID" dirty="0" smtClean="0"/>
              <a:t>masyarakat Amerika Serikat, pelapisan masyarakat dibagi menjadi enam kelas. </a:t>
            </a:r>
          </a:p>
          <a:p>
            <a:pPr marL="514350" lvl="0" indent="-514350">
              <a:buFont typeface="+mj-lt"/>
              <a:buAutoNum type="alphaLcPeriod"/>
            </a:pPr>
            <a:r>
              <a:rPr lang="id-ID" dirty="0" smtClean="0"/>
              <a:t>Kapitalis</a:t>
            </a:r>
          </a:p>
          <a:p>
            <a:pPr marL="514350" lvl="0" indent="-514350">
              <a:buFont typeface="+mj-lt"/>
              <a:buAutoNum type="alphaLcPeriod"/>
            </a:pPr>
            <a:r>
              <a:rPr lang="id-ID" dirty="0" smtClean="0"/>
              <a:t>Menengah Atas</a:t>
            </a:r>
          </a:p>
          <a:p>
            <a:pPr marL="514350" lvl="0" indent="-514350">
              <a:buFont typeface="+mj-lt"/>
              <a:buAutoNum type="alphaLcPeriod"/>
            </a:pPr>
            <a:r>
              <a:rPr lang="id-ID" dirty="0" smtClean="0"/>
              <a:t>Menengah Bawah</a:t>
            </a:r>
          </a:p>
          <a:p>
            <a:pPr marL="514350" lvl="0" indent="-514350">
              <a:buFont typeface="+mj-lt"/>
              <a:buAutoNum type="alphaLcPeriod"/>
            </a:pPr>
            <a:r>
              <a:rPr lang="id-ID" dirty="0" smtClean="0"/>
              <a:t>Pekerja</a:t>
            </a:r>
          </a:p>
          <a:p>
            <a:pPr marL="514350" lvl="0" indent="-514350">
              <a:buFont typeface="+mj-lt"/>
              <a:buAutoNum type="alphaLcPeriod"/>
            </a:pPr>
            <a:r>
              <a:rPr lang="id-ID" dirty="0" smtClean="0"/>
              <a:t>Pekerja Miskin</a:t>
            </a:r>
          </a:p>
          <a:p>
            <a:pPr marL="514350" indent="-514350">
              <a:buFont typeface="+mj-lt"/>
              <a:buAutoNum type="alphaLcPeriod"/>
            </a:pPr>
            <a:r>
              <a:rPr lang="id-ID" dirty="0" smtClean="0"/>
              <a:t>Kelas Bawah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400" b="1" dirty="0" smtClean="0"/>
              <a:t>Eropa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28802"/>
            <a:ext cx="8229600" cy="4572032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puncak</a:t>
            </a:r>
            <a:r>
              <a:rPr lang="en-US" dirty="0" smtClean="0"/>
              <a:t> (</a:t>
            </a:r>
            <a:r>
              <a:rPr lang="en-US" i="1" dirty="0" smtClean="0"/>
              <a:t>top class</a:t>
            </a:r>
            <a:r>
              <a:rPr lang="en-US" dirty="0" smtClean="0"/>
              <a:t>)</a:t>
            </a:r>
            <a:endParaRPr lang="id-ID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menengah</a:t>
            </a:r>
            <a:r>
              <a:rPr lang="en-US" dirty="0" smtClean="0"/>
              <a:t> :</a:t>
            </a:r>
            <a:endParaRPr lang="id-ID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menengah</a:t>
            </a:r>
            <a:r>
              <a:rPr lang="en-US" dirty="0" smtClean="0"/>
              <a:t> </a:t>
            </a:r>
            <a:r>
              <a:rPr lang="en-US" dirty="0" err="1" smtClean="0"/>
              <a:t>berpendidikan</a:t>
            </a:r>
            <a:r>
              <a:rPr lang="en-US" dirty="0" smtClean="0"/>
              <a:t> (</a:t>
            </a:r>
            <a:r>
              <a:rPr lang="en-US" i="1" dirty="0" smtClean="0"/>
              <a:t>academic middle class</a:t>
            </a:r>
            <a:r>
              <a:rPr lang="en-US" dirty="0" smtClean="0"/>
              <a:t>)</a:t>
            </a:r>
            <a:endParaRPr lang="id-ID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menengah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(</a:t>
            </a:r>
            <a:r>
              <a:rPr lang="en-US" i="1" dirty="0" smtClean="0"/>
              <a:t>economic middle class</a:t>
            </a:r>
            <a:r>
              <a:rPr lang="en-US" dirty="0" smtClean="0"/>
              <a:t>)</a:t>
            </a:r>
            <a:endParaRPr lang="id-ID" dirty="0" smtClean="0"/>
          </a:p>
          <a:p>
            <a:pPr lvl="2" algn="just"/>
            <a:r>
              <a:rPr lang="id-ID" sz="2800" dirty="0" smtClean="0"/>
              <a:t>Kelas pekerja (</a:t>
            </a:r>
            <a:r>
              <a:rPr lang="id-ID" sz="2800" i="1" dirty="0" smtClean="0"/>
              <a:t>workmen dan formensclass</a:t>
            </a:r>
            <a:r>
              <a:rPr lang="id-ID" sz="2800" dirty="0" smtClean="0"/>
              <a:t>)</a:t>
            </a:r>
          </a:p>
          <a:p>
            <a:pPr lvl="2" algn="just"/>
            <a:r>
              <a:rPr lang="en-US" sz="2800" dirty="0" err="1" smtClean="0"/>
              <a:t>Kelas</a:t>
            </a:r>
            <a:r>
              <a:rPr lang="en-US" sz="2800" dirty="0" smtClean="0"/>
              <a:t> </a:t>
            </a:r>
            <a:r>
              <a:rPr lang="en-US" sz="2800" dirty="0" err="1" smtClean="0"/>
              <a:t>bawah</a:t>
            </a:r>
            <a:r>
              <a:rPr lang="en-US" sz="2800" dirty="0" smtClean="0"/>
              <a:t> (</a:t>
            </a:r>
            <a:r>
              <a:rPr lang="en-US" sz="2800" i="1" dirty="0" smtClean="0"/>
              <a:t>underdog class</a:t>
            </a:r>
            <a:r>
              <a:rPr lang="en-US" sz="2800" dirty="0" smtClean="0"/>
              <a:t>)</a:t>
            </a:r>
            <a:endParaRPr lang="id-ID" sz="2800" dirty="0" smtClean="0"/>
          </a:p>
          <a:p>
            <a:pPr lvl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400" b="1" dirty="0" smtClean="0"/>
              <a:t>India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28802"/>
            <a:ext cx="8229600" cy="4572032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id-ID" dirty="0" smtClean="0"/>
              <a:t>Brahmana </a:t>
            </a:r>
            <a:r>
              <a:rPr lang="id-ID" dirty="0" smtClean="0"/>
              <a:t>(kasta para pendeta, lapisan tertinggi)</a:t>
            </a:r>
          </a:p>
          <a:p>
            <a:pPr marL="971550" lvl="1" indent="-514350">
              <a:buFont typeface="+mj-lt"/>
              <a:buAutoNum type="arabicPeriod"/>
            </a:pPr>
            <a:r>
              <a:rPr lang="id-ID" dirty="0" smtClean="0"/>
              <a:t>Ksatria (kasta para bangsawan, panglima perang, dan tentara)</a:t>
            </a:r>
          </a:p>
          <a:p>
            <a:pPr marL="971550" lvl="1" indent="-514350">
              <a:buFont typeface="+mj-lt"/>
              <a:buAutoNum type="arabicPeriod"/>
            </a:pPr>
            <a:r>
              <a:rPr lang="id-ID" dirty="0" smtClean="0"/>
              <a:t>Vaicya (kasta para pedagang</a:t>
            </a:r>
            <a:r>
              <a:rPr lang="id-ID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id-ID" dirty="0" smtClean="0"/>
              <a:t>Sudra </a:t>
            </a:r>
            <a:r>
              <a:rPr lang="id-ID" dirty="0" smtClean="0"/>
              <a:t>(kasta rakyat jelata)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400" b="1" dirty="0" smtClean="0"/>
              <a:t>Indonesia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28802"/>
            <a:ext cx="8229600" cy="457203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i="1" dirty="0" err="1" smtClean="0">
                <a:solidFill>
                  <a:srgbClr val="FF0000"/>
                </a:solidFill>
              </a:rPr>
              <a:t>Sartono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Kartohadi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Koesoemo</a:t>
            </a:r>
            <a:endParaRPr lang="id-ID" b="1" dirty="0" smtClean="0">
              <a:solidFill>
                <a:srgbClr val="FF0000"/>
              </a:solidFill>
            </a:endParaRPr>
          </a:p>
          <a:p>
            <a:pPr lvl="1" algn="just"/>
            <a:r>
              <a:rPr lang="nb-NO" dirty="0" smtClean="0"/>
              <a:t>Kelompok yang berasal dari keturunan orang-orang yang mendirikan desa (</a:t>
            </a:r>
            <a:r>
              <a:rPr lang="nb-NO" i="1" dirty="0" smtClean="0"/>
              <a:t>cikal bakal</a:t>
            </a:r>
            <a:r>
              <a:rPr lang="nb-NO" dirty="0" smtClean="0"/>
              <a:t>). </a:t>
            </a:r>
            <a:r>
              <a:rPr lang="id-ID" dirty="0" smtClean="0"/>
              <a:t>Mereka ini biasanya memiliki tanah-tanah pertanian terbaik di pusat desa.</a:t>
            </a:r>
          </a:p>
          <a:p>
            <a:pPr lvl="1" algn="just"/>
            <a:r>
              <a:rPr lang="id-ID" dirty="0" smtClean="0"/>
              <a:t>Kelompok yang datang kemudian dan membuka tanah di tempat yang agak jauh dari pusat desa.</a:t>
            </a:r>
          </a:p>
          <a:p>
            <a:pPr lvl="1" algn="just"/>
            <a:r>
              <a:rPr lang="id-ID" dirty="0" smtClean="0"/>
              <a:t>Penduduk yang mempunyai tanah di atas pekarangan orang lain, yaitu mereka yang menyewa tanah atau </a:t>
            </a:r>
            <a:r>
              <a:rPr lang="id-ID" i="1" dirty="0" smtClean="0"/>
              <a:t>mondok</a:t>
            </a:r>
            <a:r>
              <a:rPr lang="id-ID" dirty="0" smtClean="0"/>
              <a:t>.</a:t>
            </a:r>
          </a:p>
          <a:p>
            <a:pPr lvl="1" algn="just"/>
            <a:r>
              <a:rPr lang="id-ID" dirty="0" smtClean="0"/>
              <a:t>Orang-orang </a:t>
            </a:r>
            <a:r>
              <a:rPr lang="id-ID" dirty="0" smtClean="0"/>
              <a:t>yang bertempat tinggal menumpang dalam rumah orang lain. Mereka ini berstatus paling rendah dibanding lainnya.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400" b="1" dirty="0" smtClean="0"/>
              <a:t>Indonesia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28802"/>
            <a:ext cx="8229600" cy="45720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err="1" smtClean="0">
                <a:solidFill>
                  <a:srgbClr val="FF0000"/>
                </a:solidFill>
              </a:rPr>
              <a:t>Teer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Haar</a:t>
            </a:r>
            <a:endParaRPr lang="id-ID" b="1" dirty="0" smtClean="0">
              <a:solidFill>
                <a:srgbClr val="FF0000"/>
              </a:solidFill>
            </a:endParaRPr>
          </a:p>
          <a:p>
            <a:pPr lvl="1" algn="just"/>
            <a:r>
              <a:rPr lang="nb-NO" dirty="0" smtClean="0"/>
              <a:t>Golongan pribumi pemilik tanah (</a:t>
            </a:r>
            <a:r>
              <a:rPr lang="nb-NO" i="1" dirty="0" smtClean="0"/>
              <a:t>sikep, kuli, baku</a:t>
            </a:r>
            <a:r>
              <a:rPr lang="nb-NO" dirty="0" smtClean="0"/>
              <a:t>, atau </a:t>
            </a:r>
            <a:r>
              <a:rPr lang="nb-NO" i="1" dirty="0" smtClean="0"/>
              <a:t>gogol</a:t>
            </a:r>
            <a:r>
              <a:rPr lang="nb-NO" dirty="0" smtClean="0"/>
              <a:t>)</a:t>
            </a:r>
            <a:endParaRPr lang="id-ID" dirty="0" smtClean="0"/>
          </a:p>
          <a:p>
            <a:pPr lvl="1" algn="just"/>
            <a:r>
              <a:rPr lang="en-US" dirty="0" err="1" smtClean="0"/>
              <a:t>Golongan</a:t>
            </a:r>
            <a:r>
              <a:rPr lang="en-US" dirty="0" smtClean="0"/>
              <a:t> </a:t>
            </a:r>
            <a:r>
              <a:rPr lang="en-US" dirty="0" err="1" smtClean="0"/>
              <a:t>pemilik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pekarangan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tana</a:t>
            </a:r>
            <a:r>
              <a:rPr lang="id-ID" dirty="0" smtClean="0"/>
              <a:t>h pertanian saja (</a:t>
            </a:r>
            <a:r>
              <a:rPr lang="id-ID" i="1" dirty="0" smtClean="0"/>
              <a:t>indung</a:t>
            </a:r>
            <a:r>
              <a:rPr lang="id-ID" dirty="0" smtClean="0"/>
              <a:t> atau </a:t>
            </a:r>
            <a:r>
              <a:rPr lang="id-ID" i="1" dirty="0" smtClean="0"/>
              <a:t>lindung</a:t>
            </a:r>
            <a:r>
              <a:rPr lang="id-ID" dirty="0" smtClean="0"/>
              <a:t>)</a:t>
            </a:r>
          </a:p>
          <a:p>
            <a:pPr lvl="1" algn="just"/>
            <a:r>
              <a:rPr lang="id-ID" dirty="0" smtClean="0"/>
              <a:t>Golongan </a:t>
            </a:r>
            <a:r>
              <a:rPr lang="id-ID" dirty="0" smtClean="0"/>
              <a:t>yang hanya memiliki rumah di atas tanah pekarangan orang lain (</a:t>
            </a:r>
            <a:r>
              <a:rPr lang="id-ID" i="1" dirty="0" smtClean="0"/>
              <a:t>numpang</a:t>
            </a:r>
            <a:r>
              <a:rPr lang="id-ID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400" b="1" dirty="0" smtClean="0"/>
              <a:t>Indonesia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14488"/>
            <a:ext cx="8229600" cy="51435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d-ID" b="1" i="1" dirty="0" smtClean="0">
                <a:solidFill>
                  <a:srgbClr val="FF0000"/>
                </a:solidFill>
              </a:rPr>
              <a:t>J.M. Van der Kroef</a:t>
            </a:r>
            <a:r>
              <a:rPr lang="id-ID" b="1" dirty="0" smtClean="0">
                <a:solidFill>
                  <a:srgbClr val="FF0000"/>
                </a:solidFill>
              </a:rPr>
              <a:t> dan </a:t>
            </a:r>
            <a:r>
              <a:rPr lang="id-ID" b="1" i="1" dirty="0" smtClean="0">
                <a:solidFill>
                  <a:srgbClr val="FF0000"/>
                </a:solidFill>
              </a:rPr>
              <a:t>C.B. Tripathi</a:t>
            </a:r>
            <a:endParaRPr lang="id-ID" b="1" dirty="0" smtClean="0">
              <a:solidFill>
                <a:srgbClr val="FF0000"/>
              </a:solidFill>
            </a:endParaRPr>
          </a:p>
          <a:p>
            <a:pPr lvl="0" algn="just"/>
            <a:r>
              <a:rPr lang="id-ID" dirty="0" smtClean="0"/>
              <a:t>Golongan elite desa, yaitu penguasa desa yang menguasai tanah </a:t>
            </a:r>
            <a:r>
              <a:rPr lang="id-ID" i="1" dirty="0" smtClean="0"/>
              <a:t>bengkok</a:t>
            </a:r>
            <a:r>
              <a:rPr lang="id-ID" dirty="0" smtClean="0"/>
              <a:t> dan bersama golongan pemilik tanah adat/ulayat (</a:t>
            </a:r>
            <a:r>
              <a:rPr lang="id-ID" i="1" dirty="0" smtClean="0"/>
              <a:t>tanah yasan</a:t>
            </a:r>
            <a:r>
              <a:rPr lang="id-ID" dirty="0" smtClean="0"/>
              <a:t>).</a:t>
            </a:r>
          </a:p>
          <a:p>
            <a:pPr lvl="0" algn="just"/>
            <a:r>
              <a:rPr lang="id-ID" i="1" dirty="0" smtClean="0"/>
              <a:t>Kuli kenceng</a:t>
            </a:r>
            <a:r>
              <a:rPr lang="id-ID" dirty="0" smtClean="0"/>
              <a:t>, yaitu kelompok yang memiliki rumah sendiri, pekarangan sendiri, dan menguasai sawah komunal.</a:t>
            </a:r>
          </a:p>
          <a:p>
            <a:pPr lvl="0" algn="just"/>
            <a:r>
              <a:rPr lang="id-ID" i="1" dirty="0" smtClean="0"/>
              <a:t>Kuli kendo</a:t>
            </a:r>
            <a:r>
              <a:rPr lang="id-ID" dirty="0" smtClean="0"/>
              <a:t>, yaitu kelompok yang memiliki rumah dan pekarangan sendiri, tapi belum memiliki bagian sawah.</a:t>
            </a:r>
          </a:p>
          <a:p>
            <a:pPr lvl="0" algn="just"/>
            <a:r>
              <a:rPr lang="id-ID" i="1" dirty="0" smtClean="0"/>
              <a:t>Kuli gundhul</a:t>
            </a:r>
            <a:r>
              <a:rPr lang="id-ID" dirty="0" smtClean="0"/>
              <a:t>, yaitu kelompok yang memiliki tanah pertanian, tetapi tidak memiliki rumah dan pekarangan.</a:t>
            </a:r>
          </a:p>
          <a:p>
            <a:pPr lvl="0" algn="just"/>
            <a:r>
              <a:rPr lang="id-ID" i="1" dirty="0" smtClean="0"/>
              <a:t>Magersari</a:t>
            </a:r>
            <a:r>
              <a:rPr lang="id-ID" dirty="0" smtClean="0"/>
              <a:t>, yaitu kelompok yang tidak memiliki lahan pertanian, tidak memiliki pekarangan, tetapi memiliki rumah sendiri yang didirikan di pekarangan orang lain dengan cara menumpang. Kebanyakan kelompok ini bekerja sebagai buruh tani.</a:t>
            </a:r>
          </a:p>
          <a:p>
            <a:pPr algn="just"/>
            <a:r>
              <a:rPr lang="id-ID" i="1" dirty="0" smtClean="0"/>
              <a:t>Mondok kempok, bujang tlosor</a:t>
            </a:r>
            <a:r>
              <a:rPr lang="id-ID" dirty="0" smtClean="0"/>
              <a:t>, yaitu kelompok yang sama sekali tidak memiliki apa pun kecuali tenaganya. Mereka hidup bersama majikannya.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400" b="1" dirty="0" smtClean="0"/>
              <a:t>Indonesia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71678"/>
            <a:ext cx="8229600" cy="428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b="1" i="1" dirty="0" smtClean="0">
                <a:solidFill>
                  <a:srgbClr val="FF0000"/>
                </a:solidFill>
              </a:rPr>
              <a:t>Koentjaraningrat</a:t>
            </a:r>
            <a:endParaRPr lang="id-ID" b="1" dirty="0" smtClean="0">
              <a:solidFill>
                <a:srgbClr val="FF0000"/>
              </a:solidFill>
            </a:endParaRPr>
          </a:p>
          <a:p>
            <a:pPr lvl="1"/>
            <a:r>
              <a:rPr lang="id-ID" dirty="0" smtClean="0"/>
              <a:t>Keturunan cikal bakal desa dan pemilik tanah (</a:t>
            </a:r>
            <a:r>
              <a:rPr lang="id-ID" i="1" dirty="0" smtClean="0"/>
              <a:t>kentol</a:t>
            </a:r>
            <a:r>
              <a:rPr lang="id-ID" dirty="0" smtClean="0"/>
              <a:t>)</a:t>
            </a:r>
          </a:p>
          <a:p>
            <a:pPr lvl="1"/>
            <a:r>
              <a:rPr lang="id-ID" dirty="0" smtClean="0"/>
              <a:t>Pemilik tanah di luar golongan </a:t>
            </a:r>
            <a:r>
              <a:rPr lang="id-ID" i="1" dirty="0" smtClean="0"/>
              <a:t>kentol</a:t>
            </a:r>
          </a:p>
          <a:p>
            <a:pPr lvl="1"/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Pertanyaan Uji Pengetahuan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2" y="2285992"/>
            <a:ext cx="6719018" cy="3891698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Jelaskan mengenai pelapisan sosial berdasarkan hierarki militer !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Jelaskan mengenai pelapisan sosial menurut </a:t>
            </a:r>
            <a:r>
              <a:rPr lang="nb-NO" dirty="0" smtClean="0"/>
              <a:t>Gaetano Mosca </a:t>
            </a:r>
            <a:r>
              <a:rPr lang="id-ID" dirty="0" smtClean="0"/>
              <a:t>!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57356" y="2988789"/>
            <a:ext cx="6719018" cy="868839"/>
          </a:xfrm>
        </p:spPr>
        <p:txBody>
          <a:bodyPr>
            <a:noAutofit/>
          </a:bodyPr>
          <a:lstStyle/>
          <a:p>
            <a:pPr algn="ctr"/>
            <a:r>
              <a:rPr lang="id-ID" sz="6000" b="1" dirty="0" smtClean="0"/>
              <a:t>Salam Sosiologi !</a:t>
            </a:r>
            <a:endParaRPr lang="en-US" sz="6000" b="1" dirty="0"/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3357562"/>
            <a:ext cx="8229600" cy="11430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dirty="0" smtClean="0"/>
              <a:t>	</a:t>
            </a:r>
            <a:r>
              <a:rPr lang="id-ID" sz="4400" b="1" i="1" dirty="0" smtClean="0">
                <a:solidFill>
                  <a:srgbClr val="FF0000"/>
                </a:solidFill>
              </a:rPr>
              <a:t>KATEGORISASI  UMUM</a:t>
            </a:r>
            <a:endParaRPr lang="en-US" sz="4400" b="1" i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400" b="1" dirty="0" smtClean="0"/>
              <a:t>Berdasarkan Status Ekonomi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285992"/>
            <a:ext cx="8229600" cy="4214842"/>
          </a:xfrm>
        </p:spPr>
        <p:txBody>
          <a:bodyPr>
            <a:normAutofit/>
          </a:bodyPr>
          <a:lstStyle/>
          <a:p>
            <a:pPr marL="1428750" lvl="2" indent="-514350">
              <a:buFont typeface="+mj-lt"/>
              <a:buAutoNum type="arabicPeriod"/>
            </a:pPr>
            <a:r>
              <a:rPr lang="id-ID" sz="3000" dirty="0" smtClean="0"/>
              <a:t>Kelas atas </a:t>
            </a:r>
          </a:p>
          <a:p>
            <a:pPr marL="1428750" lvl="2" indent="-514350">
              <a:buFont typeface="+mj-lt"/>
              <a:buAutoNum type="arabicPeriod"/>
            </a:pPr>
            <a:r>
              <a:rPr lang="id-ID" sz="3000" dirty="0" smtClean="0"/>
              <a:t>Kelas </a:t>
            </a:r>
            <a:r>
              <a:rPr lang="id-ID" sz="3000" dirty="0" smtClean="0"/>
              <a:t>menengah</a:t>
            </a:r>
            <a:r>
              <a:rPr lang="en-US" sz="3000" dirty="0" smtClean="0"/>
              <a:t> </a:t>
            </a:r>
            <a:endParaRPr lang="id-ID" sz="3000" dirty="0" smtClean="0"/>
          </a:p>
          <a:p>
            <a:pPr marL="1428750" lvl="2" indent="-514350">
              <a:buFont typeface="+mj-lt"/>
              <a:buAutoNum type="arabicPeriod"/>
            </a:pPr>
            <a:r>
              <a:rPr lang="id-ID" sz="3000" dirty="0" smtClean="0"/>
              <a:t>Kelas </a:t>
            </a:r>
            <a:r>
              <a:rPr lang="id-ID" sz="3000" dirty="0" smtClean="0"/>
              <a:t>bawah</a:t>
            </a:r>
            <a:endParaRPr lang="en-US" sz="3000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400" b="1" dirty="0" smtClean="0"/>
              <a:t>Berdasarkan Status Sosial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14488"/>
            <a:ext cx="8229600" cy="492922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id-ID" dirty="0" smtClean="0"/>
              <a:t>Seorang anggota masyarakat dipandang terhormat karena memiliki status sosial yang tinggi. Sedangkan anggota masyarakat lainnya dipandang kurang terhormat karena memiliki status sosial yang rendah. </a:t>
            </a:r>
            <a:endParaRPr lang="id-ID" dirty="0" smtClean="0"/>
          </a:p>
          <a:p>
            <a:pPr>
              <a:buNone/>
            </a:pPr>
            <a:r>
              <a:rPr lang="id-ID" i="1" dirty="0" smtClean="0"/>
              <a:t>	</a:t>
            </a:r>
            <a:endParaRPr lang="id-ID" i="1" dirty="0" smtClean="0"/>
          </a:p>
          <a:p>
            <a:pPr>
              <a:buNone/>
            </a:pPr>
            <a:r>
              <a:rPr lang="id-ID" i="1" dirty="0" smtClean="0"/>
              <a:t>	</a:t>
            </a:r>
            <a:r>
              <a:rPr lang="id-ID" i="1" dirty="0" smtClean="0"/>
              <a:t>Contoh</a:t>
            </a:r>
            <a:r>
              <a:rPr lang="id-ID" dirty="0" smtClean="0"/>
              <a:t>		 :</a:t>
            </a:r>
            <a:r>
              <a:rPr lang="id-ID" i="1" dirty="0" smtClean="0"/>
              <a:t> 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 smtClean="0"/>
          </a:p>
          <a:p>
            <a:pPr algn="just">
              <a:buNone/>
            </a:pPr>
            <a:r>
              <a:rPr lang="id-ID" dirty="0" smtClean="0"/>
              <a:t>	</a:t>
            </a:r>
            <a:r>
              <a:rPr lang="id-ID" dirty="0" smtClean="0"/>
              <a:t>Pada </a:t>
            </a:r>
            <a:r>
              <a:rPr lang="id-ID" dirty="0" smtClean="0"/>
              <a:t>masyarakat Bali, hampir sama dengan India, masyarakatnya dibagi dalam empat kasta, yakni </a:t>
            </a:r>
            <a:r>
              <a:rPr lang="id-ID" dirty="0" smtClean="0">
                <a:solidFill>
                  <a:srgbClr val="FF0000"/>
                </a:solidFill>
              </a:rPr>
              <a:t>Brahmana</a:t>
            </a:r>
            <a:r>
              <a:rPr lang="id-ID" dirty="0" smtClean="0"/>
              <a:t>, </a:t>
            </a:r>
            <a:r>
              <a:rPr lang="id-ID" dirty="0" smtClean="0">
                <a:solidFill>
                  <a:srgbClr val="FF0000"/>
                </a:solidFill>
              </a:rPr>
              <a:t>Satria</a:t>
            </a:r>
            <a:r>
              <a:rPr lang="id-ID" dirty="0" smtClean="0"/>
              <a:t>, </a:t>
            </a:r>
            <a:r>
              <a:rPr lang="id-ID" dirty="0" smtClean="0">
                <a:solidFill>
                  <a:srgbClr val="FF0000"/>
                </a:solidFill>
              </a:rPr>
              <a:t>Vesia</a:t>
            </a:r>
            <a:r>
              <a:rPr lang="id-ID" dirty="0" smtClean="0"/>
              <a:t>, dan </a:t>
            </a:r>
            <a:r>
              <a:rPr lang="id-ID" dirty="0" smtClean="0">
                <a:solidFill>
                  <a:srgbClr val="FF0000"/>
                </a:solidFill>
              </a:rPr>
              <a:t>Sudra</a:t>
            </a:r>
            <a:r>
              <a:rPr lang="id-ID" dirty="0" smtClean="0"/>
              <a:t>. Ketiga kasta teratas diistilahkan sebagai Triwangsa. Sedangkan kasta keempat disebut Jaba.</a:t>
            </a:r>
            <a:endParaRPr lang="en-US" sz="6000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400" b="1" dirty="0" smtClean="0"/>
              <a:t>Berdasarkan Hierarkhi Militer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00240"/>
            <a:ext cx="8229600" cy="4500594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id-ID" dirty="0" smtClean="0">
                <a:solidFill>
                  <a:srgbClr val="FF0000"/>
                </a:solidFill>
              </a:rPr>
              <a:t>Kelas Sosial Atas (Perwira)</a:t>
            </a:r>
          </a:p>
          <a:p>
            <a:pPr algn="just">
              <a:buNone/>
            </a:pPr>
            <a:r>
              <a:rPr lang="id-ID" dirty="0" smtClean="0"/>
              <a:t>	Dari </a:t>
            </a:r>
            <a:r>
              <a:rPr lang="id-ID" dirty="0" smtClean="0"/>
              <a:t>pangkat Letnan Dua hingga Jenderal (TNI Angkatan Darat), Letnan Dua hingga Laksamana (TNI Angkatan Laut), dan Letnan Dua hingga Marsekal (TNI Angkatan Udara).</a:t>
            </a:r>
          </a:p>
          <a:p>
            <a:pPr lvl="0" algn="just"/>
            <a:r>
              <a:rPr lang="en-US" dirty="0" err="1" smtClean="0">
                <a:solidFill>
                  <a:srgbClr val="FF0000"/>
                </a:solidFill>
              </a:rPr>
              <a:t>Kelas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Sosial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Menengah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Bintara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id-ID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id-ID" dirty="0" smtClean="0"/>
              <a:t>	</a:t>
            </a:r>
            <a:r>
              <a:rPr lang="id-ID" dirty="0" smtClean="0"/>
              <a:t>Dari </a:t>
            </a:r>
            <a:r>
              <a:rPr lang="id-ID" dirty="0" smtClean="0"/>
              <a:t>pangkat Sersan Dua hingga Pembantu Letnan Satu (TNI Angkatan Darat, Angkatan Laut, dan Angkatan Udara). </a:t>
            </a:r>
          </a:p>
          <a:p>
            <a:pPr lvl="0" algn="just"/>
            <a:r>
              <a:rPr lang="en-US" dirty="0" err="1" smtClean="0">
                <a:solidFill>
                  <a:srgbClr val="FF0000"/>
                </a:solidFill>
              </a:rPr>
              <a:t>Kelas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Sosial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Bawah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Tamtama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id-ID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id-ID" dirty="0" smtClean="0"/>
              <a:t>	</a:t>
            </a:r>
            <a:r>
              <a:rPr lang="id-ID" dirty="0" smtClean="0"/>
              <a:t>Dari </a:t>
            </a:r>
            <a:r>
              <a:rPr lang="id-ID" dirty="0" smtClean="0"/>
              <a:t>pangkat Prajurit Dua hingga Kopral Kepala (TNI Angkatan Darat dan Angkatan Udara), Kelasi Dua hingga Kopral Kepala (TNI Angkatan Laut).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3357562"/>
            <a:ext cx="8229600" cy="11430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dirty="0" smtClean="0"/>
              <a:t>	</a:t>
            </a:r>
            <a:r>
              <a:rPr lang="id-ID" sz="4400" b="1" i="1" dirty="0" smtClean="0">
                <a:solidFill>
                  <a:srgbClr val="FF0000"/>
                </a:solidFill>
              </a:rPr>
              <a:t>PENDAPAT AHLI</a:t>
            </a:r>
            <a:endParaRPr lang="en-US" sz="4400" b="1" i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400" b="1" dirty="0" smtClean="0"/>
              <a:t>Karl Marx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00240"/>
            <a:ext cx="8229600" cy="4500594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id-ID" dirty="0" smtClean="0"/>
              <a:t>	</a:t>
            </a:r>
            <a:r>
              <a:rPr lang="en-US" dirty="0" smtClean="0"/>
              <a:t>Karl Marx </a:t>
            </a:r>
            <a:r>
              <a:rPr lang="en-US" dirty="0" err="1" smtClean="0"/>
              <a:t>menyimpulkan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pelapisan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(</a:t>
            </a:r>
            <a:r>
              <a:rPr lang="en-US" i="1" dirty="0" smtClean="0"/>
              <a:t>means of production</a:t>
            </a:r>
            <a:r>
              <a:rPr lang="en-US" dirty="0" smtClean="0"/>
              <a:t>). </a:t>
            </a:r>
            <a:r>
              <a:rPr lang="nb-NO" dirty="0" smtClean="0"/>
              <a:t>Alat produksi tersebut terdiri atas lahan, pabrik, peralatan, dan modal yang digunakan untuk memproduksi kekayaan. </a:t>
            </a:r>
            <a:r>
              <a:rPr lang="id-ID" dirty="0" smtClean="0"/>
              <a:t>Atas dasar pemilikan alat produksi, Karl Marx membedakan antara </a:t>
            </a:r>
            <a:r>
              <a:rPr lang="id-ID" dirty="0" smtClean="0">
                <a:solidFill>
                  <a:srgbClr val="FF0000"/>
                </a:solidFill>
              </a:rPr>
              <a:t>kelas borjuis </a:t>
            </a:r>
            <a:r>
              <a:rPr lang="id-ID" dirty="0" smtClean="0"/>
              <a:t>(majikan, pemilik alat produksi) dan </a:t>
            </a:r>
            <a:r>
              <a:rPr lang="id-ID" dirty="0" smtClean="0">
                <a:solidFill>
                  <a:srgbClr val="FF0000"/>
                </a:solidFill>
              </a:rPr>
              <a:t>proletar</a:t>
            </a:r>
            <a:r>
              <a:rPr lang="id-ID" dirty="0" smtClean="0"/>
              <a:t> (buruh, pekerja, tidak memiliki alat produksi).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400" b="1" dirty="0" smtClean="0"/>
              <a:t>Gaetano Mosca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214554"/>
            <a:ext cx="8229600" cy="4286280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id-ID" dirty="0" smtClean="0"/>
              <a:t>	</a:t>
            </a:r>
            <a:r>
              <a:rPr lang="en-US" dirty="0" err="1" smtClean="0"/>
              <a:t>Sosiolog</a:t>
            </a:r>
            <a:r>
              <a:rPr lang="en-US" dirty="0" smtClean="0"/>
              <a:t> Italia, </a:t>
            </a:r>
            <a:r>
              <a:rPr lang="en-US" dirty="0" err="1" smtClean="0"/>
              <a:t>Gaetano</a:t>
            </a:r>
            <a:r>
              <a:rPr lang="en-US" dirty="0" smtClean="0"/>
              <a:t> </a:t>
            </a:r>
            <a:r>
              <a:rPr lang="en-US" dirty="0" err="1" smtClean="0"/>
              <a:t>Mosca</a:t>
            </a:r>
            <a:r>
              <a:rPr lang="en-US" dirty="0" smtClean="0"/>
              <a:t> </a:t>
            </a:r>
            <a:r>
              <a:rPr lang="en-US" dirty="0" err="1" smtClean="0"/>
              <a:t>mengemukakan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terstratifikasi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. </a:t>
            </a:r>
            <a:r>
              <a:rPr lang="id-ID" dirty="0" smtClean="0"/>
              <a:t>Mosca membedakan masyarakat atas </a:t>
            </a:r>
            <a:r>
              <a:rPr lang="id-ID" dirty="0" smtClean="0">
                <a:solidFill>
                  <a:srgbClr val="FF0000"/>
                </a:solidFill>
              </a:rPr>
              <a:t>kelas yang berkuasa </a:t>
            </a:r>
            <a:r>
              <a:rPr lang="id-ID" dirty="0" smtClean="0"/>
              <a:t>dan </a:t>
            </a:r>
            <a:r>
              <a:rPr lang="id-ID" dirty="0" smtClean="0">
                <a:solidFill>
                  <a:srgbClr val="FF0000"/>
                </a:solidFill>
              </a:rPr>
              <a:t>kelas yang dikuasai</a:t>
            </a:r>
            <a:r>
              <a:rPr lang="id-ID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3357562"/>
            <a:ext cx="8229600" cy="11430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dirty="0" smtClean="0"/>
              <a:t>	</a:t>
            </a:r>
            <a:r>
              <a:rPr lang="id-ID" sz="4400" b="1" i="1" dirty="0" smtClean="0">
                <a:solidFill>
                  <a:srgbClr val="FF0000"/>
                </a:solidFill>
              </a:rPr>
              <a:t>REGIONAL/WILAYAH</a:t>
            </a:r>
            <a:endParaRPr lang="en-US" sz="4400" b="1" i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467</Words>
  <Application>Microsoft Office PowerPoint</Application>
  <PresentationFormat>On-screen Show (4:3)</PresentationFormat>
  <Paragraphs>72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JUMLAH LAPISAN DALAM MASYARAKAT</vt:lpstr>
      <vt:lpstr>Slide 2</vt:lpstr>
      <vt:lpstr>Berdasarkan Status Ekonomi</vt:lpstr>
      <vt:lpstr>Berdasarkan Status Sosial</vt:lpstr>
      <vt:lpstr>Berdasarkan Hierarkhi Militer</vt:lpstr>
      <vt:lpstr>Slide 6</vt:lpstr>
      <vt:lpstr>Karl Marx</vt:lpstr>
      <vt:lpstr>Gaetano Mosca</vt:lpstr>
      <vt:lpstr>Slide 9</vt:lpstr>
      <vt:lpstr>Amerika Serikat</vt:lpstr>
      <vt:lpstr>Eropa</vt:lpstr>
      <vt:lpstr>India</vt:lpstr>
      <vt:lpstr>Indonesia</vt:lpstr>
      <vt:lpstr>Indonesia</vt:lpstr>
      <vt:lpstr>Indonesia</vt:lpstr>
      <vt:lpstr>Indonesia</vt:lpstr>
      <vt:lpstr>Pertanyaan Uji Pengetahuan</vt:lpstr>
      <vt:lpstr>Salam Sosiologi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windows7</cp:lastModifiedBy>
  <cp:revision>65</cp:revision>
  <dcterms:created xsi:type="dcterms:W3CDTF">2013-08-21T19:17:07Z</dcterms:created>
  <dcterms:modified xsi:type="dcterms:W3CDTF">2014-05-20T11:50:13Z</dcterms:modified>
</cp:coreProperties>
</file>