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6" r:id="rId5"/>
    <p:sldId id="265" r:id="rId6"/>
    <p:sldId id="264" r:id="rId7"/>
    <p:sldId id="267" r:id="rId8"/>
    <p:sldId id="259" r:id="rId9"/>
    <p:sldId id="268"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97FF"/>
    <a:srgbClr val="FF9E1D"/>
    <a:srgbClr val="D68B1C"/>
    <a:srgbClr val="609600"/>
    <a:srgbClr val="6CA800"/>
    <a:srgbClr val="EE7D00"/>
    <a:srgbClr val="253600"/>
    <a:srgbClr val="552579"/>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581705"/>
            <a:ext cx="8246070" cy="1527050"/>
          </a:xfrm>
          <a:effectLst>
            <a:outerShdw blurRad="50800" dist="38100" dir="2700000" algn="ctr" rotWithShape="0">
              <a:schemeClr val="tx1">
                <a:alpha val="68000"/>
              </a:schemeClr>
            </a:outerShdw>
          </a:effectLst>
        </p:spPr>
        <p:txBody>
          <a:bodyPr>
            <a:normAutofit/>
          </a:bodyPr>
          <a:lstStyle>
            <a:lvl1pPr algn="r">
              <a:defRPr sz="3600">
                <a:solidFill>
                  <a:schemeClr val="bg1"/>
                </a:solidFill>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448965" y="5108755"/>
            <a:ext cx="8246070" cy="1068935"/>
          </a:xfrm>
        </p:spPr>
        <p:txBody>
          <a:bodyPr>
            <a:normAutofit/>
          </a:bodyPr>
          <a:lstStyle>
            <a:lvl1pPr marL="0" indent="0" algn="r">
              <a:buNone/>
              <a:defRPr sz="280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61082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0"/>
            <a:ext cx="8229600"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1" y="374900"/>
            <a:ext cx="6719018" cy="868839"/>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2" y="1138425"/>
            <a:ext cx="6719018" cy="50392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3014"/>
            <a:ext cx="8229600" cy="58462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985720"/>
            <a:ext cx="8229600" cy="532180"/>
          </a:xfrm>
        </p:spPr>
        <p:txBody>
          <a:bodyPr>
            <a:normAutofit/>
          </a:bodyPr>
          <a:lstStyle>
            <a:lvl1pPr algn="l">
              <a:defRPr sz="3600">
                <a:solidFill>
                  <a:srgbClr val="FFFF00"/>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1577497"/>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207360"/>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5/19/2014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5/19/2014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35245" y="2357430"/>
            <a:ext cx="4265911" cy="3071833"/>
          </a:xfrm>
        </p:spPr>
        <p:txBody>
          <a:bodyPr>
            <a:normAutofit/>
          </a:bodyPr>
          <a:lstStyle/>
          <a:p>
            <a:r>
              <a:rPr lang="id-ID" b="1" dirty="0" smtClean="0"/>
              <a:t>DASAR DAN BENTUK STRATIFIKASI SOSIAL</a:t>
            </a:r>
            <a:endParaRPr lang="en-US" b="1" dirty="0"/>
          </a:p>
        </p:txBody>
      </p:sp>
      <p:pic>
        <p:nvPicPr>
          <p:cNvPr id="5" name="Picture 1"/>
          <p:cNvPicPr>
            <a:picLocks noChangeAspect="1" noChangeArrowheads="1"/>
          </p:cNvPicPr>
          <p:nvPr/>
        </p:nvPicPr>
        <p:blipFill>
          <a:blip r:embed="rId3"/>
          <a:srcRect/>
          <a:stretch>
            <a:fillRect/>
          </a:stretch>
        </p:blipFill>
        <p:spPr bwMode="auto">
          <a:xfrm>
            <a:off x="7218324" y="71414"/>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57356" y="2988789"/>
            <a:ext cx="6719018" cy="868839"/>
          </a:xfrm>
        </p:spPr>
        <p:txBody>
          <a:bodyPr>
            <a:noAutofit/>
          </a:bodyPr>
          <a:lstStyle/>
          <a:p>
            <a:pPr algn="ctr"/>
            <a:r>
              <a:rPr lang="id-ID" sz="6000" b="1" dirty="0" smtClean="0"/>
              <a:t>Salam Sosiologi !</a:t>
            </a:r>
            <a:endParaRPr lang="en-US" sz="6000" b="1"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None/>
            </a:pPr>
            <a:r>
              <a:rPr lang="id-ID" dirty="0" smtClean="0"/>
              <a:t>	Dasar </a:t>
            </a:r>
            <a:r>
              <a:rPr lang="id-ID" dirty="0" smtClean="0"/>
              <a:t>stratifikasi sosial dalam masyarakat tak lain terkait dengan adanya sesuatu yang dihargai lebih, baik itu kekayaan, kekuasaan, kehormatan, ilmu pengetahuan, keturunan, dan sebagainya. Barangsiapa memiliki banyak dari sesuatu yang dihargai, maka ia akan berada di lapisan atas. Sebaliknya, bila seseorang hanya memiliki sedikit atau sama sekali tidak memiliki sesuatu yang dihargai, maka ia akan diposisikan pada lapisan bawah.</a:t>
            </a:r>
            <a:endParaRPr lang="en-US" dirty="0" smtClean="0"/>
          </a:p>
          <a:p>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smtClean="0"/>
              <a:t>Kekayaan</a:t>
            </a:r>
            <a:endParaRPr lang="en-US" sz="4400" b="1" dirty="0"/>
          </a:p>
        </p:txBody>
      </p:sp>
      <p:sp>
        <p:nvSpPr>
          <p:cNvPr id="3" name="Content Placeholder 2"/>
          <p:cNvSpPr>
            <a:spLocks noGrp="1"/>
          </p:cNvSpPr>
          <p:nvPr>
            <p:ph idx="1"/>
          </p:nvPr>
        </p:nvSpPr>
        <p:spPr>
          <a:xfrm>
            <a:off x="448965" y="2285992"/>
            <a:ext cx="8229600" cy="4214842"/>
          </a:xfrm>
        </p:spPr>
        <p:txBody>
          <a:bodyPr>
            <a:normAutofit/>
          </a:bodyPr>
          <a:lstStyle/>
          <a:p>
            <a:pPr lvl="0" algn="just">
              <a:buNone/>
            </a:pPr>
            <a:r>
              <a:rPr lang="id-ID" dirty="0" smtClean="0"/>
              <a:t>	Menurut </a:t>
            </a:r>
            <a:r>
              <a:rPr lang="id-ID" dirty="0" smtClean="0"/>
              <a:t>Max Weber, </a:t>
            </a:r>
            <a:r>
              <a:rPr lang="id-ID" i="1" dirty="0" smtClean="0"/>
              <a:t>property</a:t>
            </a:r>
            <a:r>
              <a:rPr lang="id-ID" dirty="0" smtClean="0"/>
              <a:t> (atau kekayaan) sangat penting dalam penentuan kedudukan seseorang pada lapisan sosial masyarakat. Barangsiapa memiliki kekayaan (berupa kepemilikan benda-benda berharga atau aset produksi) paling banyak, maka ia akan menempati lapisan teratas.</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smtClean="0"/>
              <a:t>Kekuasaan</a:t>
            </a:r>
            <a:endParaRPr lang="en-US" sz="4400" b="1" dirty="0"/>
          </a:p>
        </p:txBody>
      </p:sp>
      <p:sp>
        <p:nvSpPr>
          <p:cNvPr id="3" name="Content Placeholder 2"/>
          <p:cNvSpPr>
            <a:spLocks noGrp="1"/>
          </p:cNvSpPr>
          <p:nvPr>
            <p:ph idx="1"/>
          </p:nvPr>
        </p:nvSpPr>
        <p:spPr>
          <a:xfrm>
            <a:off x="448965" y="2000240"/>
            <a:ext cx="8229600" cy="4500594"/>
          </a:xfrm>
        </p:spPr>
        <p:txBody>
          <a:bodyPr>
            <a:normAutofit/>
          </a:bodyPr>
          <a:lstStyle/>
          <a:p>
            <a:pPr lvl="0" algn="just">
              <a:buNone/>
            </a:pPr>
            <a:r>
              <a:rPr lang="id-ID" dirty="0" smtClean="0"/>
              <a:t>	Kekuasaan </a:t>
            </a:r>
            <a:r>
              <a:rPr lang="id-ID" dirty="0" smtClean="0"/>
              <a:t>(</a:t>
            </a:r>
            <a:r>
              <a:rPr lang="id-ID" i="1" dirty="0" smtClean="0"/>
              <a:t>power</a:t>
            </a:r>
            <a:r>
              <a:rPr lang="id-ID" dirty="0" smtClean="0"/>
              <a:t>) merupakan kemampuan untuk mengendalikan orang lain, meskipun terkadang bertentangan dengan kehendaknya. Kekuasaan dapat bersumber dari kepemilikan. Orang-orang kaya biasanya memiliki kekuasaan untuk menentukan banyak hal. Kekuasaan juga bisa bersumber dari keturunan. Barangsiapa yang memiliki kekuasaan atau yang mempunyai wewenang terbesar akan menempati lapisan yang tinggi dalam masyarakat.</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smtClean="0"/>
              <a:t>Kehormatan</a:t>
            </a:r>
            <a:endParaRPr lang="en-US" sz="4400" b="1" dirty="0"/>
          </a:p>
        </p:txBody>
      </p:sp>
      <p:sp>
        <p:nvSpPr>
          <p:cNvPr id="3" name="Content Placeholder 2"/>
          <p:cNvSpPr>
            <a:spLocks noGrp="1"/>
          </p:cNvSpPr>
          <p:nvPr>
            <p:ph idx="1"/>
          </p:nvPr>
        </p:nvSpPr>
        <p:spPr>
          <a:xfrm>
            <a:off x="448965" y="2285992"/>
            <a:ext cx="8229600" cy="4214842"/>
          </a:xfrm>
        </p:spPr>
        <p:txBody>
          <a:bodyPr>
            <a:normAutofit/>
          </a:bodyPr>
          <a:lstStyle/>
          <a:p>
            <a:pPr lvl="0" algn="just">
              <a:buNone/>
            </a:pPr>
            <a:r>
              <a:rPr lang="id-ID" dirty="0" smtClean="0"/>
              <a:t>	Orang </a:t>
            </a:r>
            <a:r>
              <a:rPr lang="id-ID" dirty="0" smtClean="0"/>
              <a:t>yang disegani dan dihormati akan mendapat tempat teratas dalam sistem pelapisan sosial. Ukuran semacam ini biasanya dijumpai pada masyarakat yang masih tradisional.</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smtClean="0"/>
              <a:t>Ilmu Pengetahuan</a:t>
            </a:r>
            <a:endParaRPr lang="en-US" sz="4400" b="1" dirty="0"/>
          </a:p>
        </p:txBody>
      </p:sp>
      <p:sp>
        <p:nvSpPr>
          <p:cNvPr id="3" name="Content Placeholder 2"/>
          <p:cNvSpPr>
            <a:spLocks noGrp="1"/>
          </p:cNvSpPr>
          <p:nvPr>
            <p:ph idx="1"/>
          </p:nvPr>
        </p:nvSpPr>
        <p:spPr>
          <a:xfrm>
            <a:off x="448965" y="1928802"/>
            <a:ext cx="8229600" cy="4572032"/>
          </a:xfrm>
        </p:spPr>
        <p:txBody>
          <a:bodyPr>
            <a:normAutofit lnSpcReduction="10000"/>
          </a:bodyPr>
          <a:lstStyle/>
          <a:p>
            <a:pPr lvl="0" algn="just">
              <a:buNone/>
            </a:pPr>
            <a:r>
              <a:rPr lang="id-ID" dirty="0" smtClean="0"/>
              <a:t> 	Ilmu </a:t>
            </a:r>
            <a:r>
              <a:rPr lang="id-ID" dirty="0" smtClean="0"/>
              <a:t>pengetahuan digunakan sebagai salah satu faktor atau dasar pembentuk pelapisan sosial di dalam masyarakat yang menghargai ilmu pengetahuan. Pada masyarakat yang memiliki budaya ilmiah, individu-individu yang berhasil menamatkan pendidikan hingga jenjang tertinggi (S-3) atau meraih gelar guru besar akan sangat dihargai dan ditempatkan di lapisan teratas. Sebaliknya, mereka yang tidak melek aksara atau tak menamatkan pendidikan dasar berada di lapisan </a:t>
            </a:r>
            <a:r>
              <a:rPr lang="id-ID" dirty="0" smtClean="0"/>
              <a:t>terbawah.</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id-ID" sz="4400" b="1" dirty="0" smtClean="0"/>
              <a:t>Keturunan</a:t>
            </a:r>
            <a:endParaRPr lang="en-US" sz="4400" b="1" dirty="0"/>
          </a:p>
        </p:txBody>
      </p:sp>
      <p:sp>
        <p:nvSpPr>
          <p:cNvPr id="3" name="Content Placeholder 2"/>
          <p:cNvSpPr>
            <a:spLocks noGrp="1"/>
          </p:cNvSpPr>
          <p:nvPr>
            <p:ph idx="1"/>
          </p:nvPr>
        </p:nvSpPr>
        <p:spPr>
          <a:xfrm>
            <a:off x="448965" y="1928802"/>
            <a:ext cx="8229600" cy="4572032"/>
          </a:xfrm>
        </p:spPr>
        <p:txBody>
          <a:bodyPr>
            <a:normAutofit/>
          </a:bodyPr>
          <a:lstStyle/>
          <a:p>
            <a:pPr lvl="0" algn="just">
              <a:buNone/>
            </a:pPr>
            <a:r>
              <a:rPr lang="id-ID" dirty="0" smtClean="0"/>
              <a:t> 	</a:t>
            </a:r>
            <a:r>
              <a:rPr lang="en-US" dirty="0" err="1" smtClean="0"/>
              <a:t>Dalam</a:t>
            </a:r>
            <a:r>
              <a:rPr lang="en-US" dirty="0" smtClean="0"/>
              <a:t> </a:t>
            </a:r>
            <a:r>
              <a:rPr lang="en-US" dirty="0" err="1" smtClean="0"/>
              <a:t>masyarakat</a:t>
            </a:r>
            <a:r>
              <a:rPr lang="en-US" dirty="0" smtClean="0"/>
              <a:t> </a:t>
            </a:r>
            <a:r>
              <a:rPr lang="en-US" dirty="0" err="1" smtClean="0"/>
              <a:t>feodal</a:t>
            </a:r>
            <a:r>
              <a:rPr lang="en-US" dirty="0" smtClean="0"/>
              <a:t>, </a:t>
            </a:r>
            <a:r>
              <a:rPr lang="en-US" dirty="0" err="1" smtClean="0"/>
              <a:t>anggota</a:t>
            </a:r>
            <a:r>
              <a:rPr lang="en-US" dirty="0" smtClean="0"/>
              <a:t> </a:t>
            </a:r>
            <a:r>
              <a:rPr lang="en-US" dirty="0" err="1" smtClean="0"/>
              <a:t>masyarakat</a:t>
            </a:r>
            <a:r>
              <a:rPr lang="en-US" dirty="0" smtClean="0"/>
              <a:t> yang </a:t>
            </a:r>
            <a:r>
              <a:rPr lang="en-US" dirty="0" err="1" smtClean="0"/>
              <a:t>berasal</a:t>
            </a:r>
            <a:r>
              <a:rPr lang="en-US" dirty="0" smtClean="0"/>
              <a:t> </a:t>
            </a:r>
            <a:r>
              <a:rPr lang="en-US" dirty="0" err="1" smtClean="0"/>
              <a:t>dari</a:t>
            </a:r>
            <a:r>
              <a:rPr lang="en-US" dirty="0" smtClean="0"/>
              <a:t> </a:t>
            </a:r>
            <a:r>
              <a:rPr lang="en-US" dirty="0" err="1" smtClean="0"/>
              <a:t>keluarga</a:t>
            </a:r>
            <a:r>
              <a:rPr lang="en-US" dirty="0" smtClean="0"/>
              <a:t> raja </a:t>
            </a:r>
            <a:r>
              <a:rPr lang="en-US" dirty="0" err="1" smtClean="0"/>
              <a:t>atau</a:t>
            </a:r>
            <a:r>
              <a:rPr lang="en-US" dirty="0" smtClean="0"/>
              <a:t> </a:t>
            </a:r>
            <a:r>
              <a:rPr lang="en-US" dirty="0" err="1" smtClean="0"/>
              <a:t>kaum</a:t>
            </a:r>
            <a:r>
              <a:rPr lang="en-US" dirty="0" smtClean="0"/>
              <a:t> </a:t>
            </a:r>
            <a:r>
              <a:rPr lang="en-US" dirty="0" err="1" smtClean="0"/>
              <a:t>bangsawan</a:t>
            </a:r>
            <a:r>
              <a:rPr lang="en-US" dirty="0" smtClean="0"/>
              <a:t> </a:t>
            </a:r>
            <a:r>
              <a:rPr lang="en-US" dirty="0" err="1" smtClean="0"/>
              <a:t>akan</a:t>
            </a:r>
            <a:r>
              <a:rPr lang="en-US" dirty="0" smtClean="0"/>
              <a:t> </a:t>
            </a:r>
            <a:r>
              <a:rPr lang="en-US" dirty="0" err="1" smtClean="0"/>
              <a:t>menempati</a:t>
            </a:r>
            <a:r>
              <a:rPr lang="en-US" dirty="0" smtClean="0"/>
              <a:t> </a:t>
            </a:r>
            <a:r>
              <a:rPr lang="en-US" dirty="0" err="1" smtClean="0"/>
              <a:t>lapisan</a:t>
            </a:r>
            <a:r>
              <a:rPr lang="en-US" dirty="0" smtClean="0"/>
              <a:t> </a:t>
            </a:r>
            <a:r>
              <a:rPr lang="en-US" dirty="0" err="1" smtClean="0"/>
              <a:t>atas</a:t>
            </a:r>
            <a:r>
              <a:rPr lang="en-US" dirty="0" smtClean="0"/>
              <a:t>. </a:t>
            </a:r>
            <a:r>
              <a:rPr lang="en-US" dirty="0" err="1" smtClean="0"/>
              <a:t>Sedangkan</a:t>
            </a:r>
            <a:r>
              <a:rPr lang="en-US" dirty="0" smtClean="0"/>
              <a:t> </a:t>
            </a:r>
            <a:r>
              <a:rPr lang="en-US" dirty="0" err="1" smtClean="0"/>
              <a:t>keturunan</a:t>
            </a:r>
            <a:r>
              <a:rPr lang="en-US" dirty="0" smtClean="0"/>
              <a:t> </a:t>
            </a:r>
            <a:r>
              <a:rPr lang="en-US" dirty="0" err="1" smtClean="0"/>
              <a:t>rakyat</a:t>
            </a:r>
            <a:r>
              <a:rPr lang="en-US" dirty="0" smtClean="0"/>
              <a:t> </a:t>
            </a:r>
            <a:r>
              <a:rPr lang="en-US" dirty="0" err="1" smtClean="0"/>
              <a:t>jelata</a:t>
            </a:r>
            <a:r>
              <a:rPr lang="en-US" dirty="0" smtClean="0"/>
              <a:t> </a:t>
            </a:r>
            <a:r>
              <a:rPr lang="en-US" dirty="0" err="1" smtClean="0"/>
              <a:t>berada</a:t>
            </a:r>
            <a:r>
              <a:rPr lang="en-US" dirty="0" smtClean="0"/>
              <a:t> </a:t>
            </a:r>
            <a:r>
              <a:rPr lang="id-ID" dirty="0" smtClean="0"/>
              <a:t>pada</a:t>
            </a:r>
            <a:r>
              <a:rPr lang="en-US" dirty="0" smtClean="0"/>
              <a:t> </a:t>
            </a:r>
            <a:r>
              <a:rPr lang="en-US" dirty="0" err="1" smtClean="0"/>
              <a:t>lapisan</a:t>
            </a:r>
            <a:r>
              <a:rPr lang="en-US" dirty="0" smtClean="0"/>
              <a:t> </a:t>
            </a:r>
            <a:r>
              <a:rPr lang="en-US" dirty="0" err="1" smtClean="0"/>
              <a:t>bawah</a:t>
            </a:r>
            <a:r>
              <a:rPr lang="id-ID" dirty="0" smtClean="0"/>
              <a:t>.</a:t>
            </a:r>
            <a:r>
              <a:rPr lang="en-US" dirty="0" smtClean="0"/>
              <a:t> </a:t>
            </a:r>
            <a:endParaRPr lang="en-US" dirty="0"/>
          </a:p>
        </p:txBody>
      </p:sp>
    </p:spTree>
    <p:extLst>
      <p:ext uri="{BB962C8B-B14F-4D97-AF65-F5344CB8AC3E}">
        <p14:creationId xmlns:p14="http://schemas.microsoft.com/office/powerpoint/2010/main" xmlns="" val="41033094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Bentuk Stratifikasi Sosial</a:t>
            </a:r>
            <a:endParaRPr lang="en-US" dirty="0"/>
          </a:p>
        </p:txBody>
      </p:sp>
      <p:sp>
        <p:nvSpPr>
          <p:cNvPr id="5" name="Content Placeholder 4"/>
          <p:cNvSpPr>
            <a:spLocks noGrp="1"/>
          </p:cNvSpPr>
          <p:nvPr>
            <p:ph idx="1"/>
          </p:nvPr>
        </p:nvSpPr>
        <p:spPr>
          <a:xfrm>
            <a:off x="1643042" y="1214422"/>
            <a:ext cx="7500958" cy="5357850"/>
          </a:xfrm>
        </p:spPr>
        <p:txBody>
          <a:bodyPr>
            <a:normAutofit fontScale="77500" lnSpcReduction="20000"/>
          </a:bodyPr>
          <a:lstStyle/>
          <a:p>
            <a:pPr algn="just">
              <a:buNone/>
            </a:pPr>
            <a:r>
              <a:rPr lang="id-ID" dirty="0" smtClean="0"/>
              <a:t>Menurut Soerjono Soekanto (2013), ditilik dari sifatnya, stratifikasi sosial dapat dibedakan atas beberapa bentuk :</a:t>
            </a:r>
          </a:p>
          <a:p>
            <a:pPr lvl="0" algn="just"/>
            <a:r>
              <a:rPr lang="en-US" b="1" dirty="0" err="1" smtClean="0">
                <a:solidFill>
                  <a:srgbClr val="FF0000"/>
                </a:solidFill>
              </a:rPr>
              <a:t>Stratifikasi</a:t>
            </a:r>
            <a:r>
              <a:rPr lang="en-US" b="1" dirty="0" smtClean="0">
                <a:solidFill>
                  <a:srgbClr val="FF0000"/>
                </a:solidFill>
              </a:rPr>
              <a:t> </a:t>
            </a:r>
            <a:r>
              <a:rPr lang="en-US" b="1" dirty="0" err="1" smtClean="0">
                <a:solidFill>
                  <a:srgbClr val="FF0000"/>
                </a:solidFill>
              </a:rPr>
              <a:t>sosial</a:t>
            </a:r>
            <a:r>
              <a:rPr lang="en-US" b="1" dirty="0" smtClean="0">
                <a:solidFill>
                  <a:srgbClr val="FF0000"/>
                </a:solidFill>
              </a:rPr>
              <a:t> </a:t>
            </a:r>
            <a:r>
              <a:rPr lang="en-US" b="1" dirty="0" err="1" smtClean="0">
                <a:solidFill>
                  <a:srgbClr val="FF0000"/>
                </a:solidFill>
              </a:rPr>
              <a:t>tertutup</a:t>
            </a:r>
            <a:r>
              <a:rPr lang="en-US" b="1" dirty="0" smtClean="0">
                <a:solidFill>
                  <a:srgbClr val="FF0000"/>
                </a:solidFill>
              </a:rPr>
              <a:t> (</a:t>
            </a:r>
            <a:r>
              <a:rPr lang="en-US" b="1" i="1" dirty="0" smtClean="0">
                <a:solidFill>
                  <a:srgbClr val="FF0000"/>
                </a:solidFill>
              </a:rPr>
              <a:t>closed social stratification</a:t>
            </a:r>
            <a:r>
              <a:rPr lang="en-US" b="1" dirty="0" smtClean="0">
                <a:solidFill>
                  <a:srgbClr val="FF0000"/>
                </a:solidFill>
              </a:rPr>
              <a:t>)</a:t>
            </a:r>
            <a:endParaRPr lang="id-ID" b="1" dirty="0" smtClean="0">
              <a:solidFill>
                <a:srgbClr val="FF0000"/>
              </a:solidFill>
            </a:endParaRPr>
          </a:p>
          <a:p>
            <a:pPr algn="just">
              <a:buNone/>
            </a:pPr>
            <a:r>
              <a:rPr lang="id-ID" dirty="0" smtClean="0"/>
              <a:t>	Sistem </a:t>
            </a:r>
            <a:r>
              <a:rPr lang="id-ID" dirty="0" smtClean="0"/>
              <a:t>pelapisan sosial tertutup membatasi kemungkinan seseorang untuk pindah dari satu lapisan ke lapisan yang lain, baik lapisan atas ataupun bawah. </a:t>
            </a:r>
          </a:p>
          <a:p>
            <a:pPr lvl="0" algn="just"/>
            <a:r>
              <a:rPr lang="en-US" b="1" dirty="0" err="1" smtClean="0">
                <a:solidFill>
                  <a:srgbClr val="FF0000"/>
                </a:solidFill>
              </a:rPr>
              <a:t>Stratifikasi</a:t>
            </a:r>
            <a:r>
              <a:rPr lang="en-US" b="1" dirty="0" smtClean="0">
                <a:solidFill>
                  <a:srgbClr val="FF0000"/>
                </a:solidFill>
              </a:rPr>
              <a:t> </a:t>
            </a:r>
            <a:r>
              <a:rPr lang="en-US" b="1" dirty="0" err="1" smtClean="0">
                <a:solidFill>
                  <a:srgbClr val="FF0000"/>
                </a:solidFill>
              </a:rPr>
              <a:t>sosial</a:t>
            </a:r>
            <a:r>
              <a:rPr lang="en-US" b="1" dirty="0" smtClean="0">
                <a:solidFill>
                  <a:srgbClr val="FF0000"/>
                </a:solidFill>
              </a:rPr>
              <a:t> </a:t>
            </a:r>
            <a:r>
              <a:rPr lang="en-US" b="1" dirty="0" err="1" smtClean="0">
                <a:solidFill>
                  <a:srgbClr val="FF0000"/>
                </a:solidFill>
              </a:rPr>
              <a:t>terbuka</a:t>
            </a:r>
            <a:r>
              <a:rPr lang="en-US" b="1" dirty="0" smtClean="0">
                <a:solidFill>
                  <a:srgbClr val="FF0000"/>
                </a:solidFill>
              </a:rPr>
              <a:t> (</a:t>
            </a:r>
            <a:r>
              <a:rPr lang="en-US" b="1" i="1" dirty="0" smtClean="0">
                <a:solidFill>
                  <a:srgbClr val="FF0000"/>
                </a:solidFill>
              </a:rPr>
              <a:t>opened social stratification</a:t>
            </a:r>
            <a:r>
              <a:rPr lang="en-US" b="1" dirty="0" smtClean="0">
                <a:solidFill>
                  <a:srgbClr val="FF0000"/>
                </a:solidFill>
              </a:rPr>
              <a:t>)</a:t>
            </a:r>
            <a:endParaRPr lang="id-ID" b="1" dirty="0" smtClean="0">
              <a:solidFill>
                <a:srgbClr val="FF0000"/>
              </a:solidFill>
            </a:endParaRPr>
          </a:p>
          <a:p>
            <a:pPr algn="just">
              <a:buNone/>
            </a:pPr>
            <a:r>
              <a:rPr lang="id-ID" dirty="0" smtClean="0"/>
              <a:t>	Pada </a:t>
            </a:r>
            <a:r>
              <a:rPr lang="id-ID" dirty="0" smtClean="0"/>
              <a:t>sistem pelapisan sosial yang terbuka, setiap anggota masyarakat mempunyai kesempatan untuk naik ke pelapisan sosial yang lebih tinggi karena kemampuan dan kecakapannya sendiri. Atau bisa juga turun (jatuh) ke pelapisan yang lebih rendah bagi mereka yang tidak cakap dan tak beruntung.</a:t>
            </a:r>
          </a:p>
          <a:p>
            <a:pPr lvl="0" algn="just"/>
            <a:r>
              <a:rPr lang="en-US" b="1" dirty="0" err="1" smtClean="0">
                <a:solidFill>
                  <a:srgbClr val="FF0000"/>
                </a:solidFill>
              </a:rPr>
              <a:t>Stratifikasi</a:t>
            </a:r>
            <a:r>
              <a:rPr lang="en-US" b="1" dirty="0" smtClean="0">
                <a:solidFill>
                  <a:srgbClr val="FF0000"/>
                </a:solidFill>
              </a:rPr>
              <a:t> </a:t>
            </a:r>
            <a:r>
              <a:rPr lang="en-US" b="1" dirty="0" err="1" smtClean="0">
                <a:solidFill>
                  <a:srgbClr val="FF0000"/>
                </a:solidFill>
              </a:rPr>
              <a:t>sosial</a:t>
            </a:r>
            <a:r>
              <a:rPr lang="en-US" b="1" dirty="0" smtClean="0">
                <a:solidFill>
                  <a:srgbClr val="FF0000"/>
                </a:solidFill>
              </a:rPr>
              <a:t> </a:t>
            </a:r>
            <a:r>
              <a:rPr lang="en-US" b="1" dirty="0" err="1" smtClean="0">
                <a:solidFill>
                  <a:srgbClr val="FF0000"/>
                </a:solidFill>
              </a:rPr>
              <a:t>campuran</a:t>
            </a:r>
            <a:endParaRPr lang="id-ID" b="1" dirty="0" smtClean="0">
              <a:solidFill>
                <a:srgbClr val="FF0000"/>
              </a:solidFill>
            </a:endParaRPr>
          </a:p>
          <a:p>
            <a:pPr algn="just">
              <a:buNone/>
            </a:pPr>
            <a:r>
              <a:rPr lang="id-ID" dirty="0" smtClean="0"/>
              <a:t>	Perpaduan </a:t>
            </a:r>
            <a:r>
              <a:rPr lang="id-ID" dirty="0" smtClean="0"/>
              <a:t>antara stratifikasi sosial tertutup dan terbuka. Untuk berpindah lapisan sosial, individu harus pindah ke daerah yang pelapisan sosialnya bersifat terbuka.</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id-ID" dirty="0" smtClean="0"/>
              <a:t>Pertanyaan Uji Pengetahuan</a:t>
            </a:r>
            <a:endParaRPr lang="en-US" dirty="0"/>
          </a:p>
        </p:txBody>
      </p:sp>
      <p:sp>
        <p:nvSpPr>
          <p:cNvPr id="5" name="Content Placeholder 4"/>
          <p:cNvSpPr>
            <a:spLocks noGrp="1"/>
          </p:cNvSpPr>
          <p:nvPr>
            <p:ph idx="1"/>
          </p:nvPr>
        </p:nvSpPr>
        <p:spPr>
          <a:xfrm>
            <a:off x="1823312" y="2285992"/>
            <a:ext cx="6719018" cy="3891698"/>
          </a:xfrm>
        </p:spPr>
        <p:txBody>
          <a:bodyPr/>
          <a:lstStyle/>
          <a:p>
            <a:pPr marL="514350" lvl="0" indent="-514350" algn="just">
              <a:buFont typeface="+mj-lt"/>
              <a:buAutoNum type="arabicPeriod"/>
            </a:pPr>
            <a:r>
              <a:rPr lang="id-ID" dirty="0" smtClean="0"/>
              <a:t>Jelaskan mengenai kekayaan sebagai dasar stratifikasi sosial !</a:t>
            </a:r>
          </a:p>
          <a:p>
            <a:pPr marL="514350" lvl="0" indent="-514350" algn="just">
              <a:buFont typeface="+mj-lt"/>
              <a:buAutoNum type="arabicPeriod"/>
            </a:pPr>
            <a:r>
              <a:rPr lang="id-ID" dirty="0" smtClean="0"/>
              <a:t>Jelaskan mengenai kekuasaan sebagai dasar stratifikasi sosial !</a:t>
            </a:r>
          </a:p>
          <a:p>
            <a:pPr marL="514350" indent="-514350" algn="just">
              <a:buFont typeface="+mj-lt"/>
              <a:buAutoNum type="arabicPeriod"/>
            </a:pPr>
            <a:r>
              <a:rPr lang="id-ID" dirty="0" smtClean="0"/>
              <a:t>Apakah yang dimaksud dengan stratifikasi sosial terbuka ?</a:t>
            </a:r>
            <a:endParaRPr lang="en-US" dirty="0" smtClean="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TotalTime>
  <Words>72</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DASAR DAN BENTUK STRATIFIKASI SOSIAL</vt:lpstr>
      <vt:lpstr>Slide 2</vt:lpstr>
      <vt:lpstr>Kekayaan</vt:lpstr>
      <vt:lpstr>Kekuasaan</vt:lpstr>
      <vt:lpstr>Kehormatan</vt:lpstr>
      <vt:lpstr>Ilmu Pengetahuan</vt:lpstr>
      <vt:lpstr>Keturunan</vt:lpstr>
      <vt:lpstr>Bentuk Stratifikasi Sosial</vt:lpstr>
      <vt:lpstr>Pertanyaan Uji Pengetahuan</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windows7</cp:lastModifiedBy>
  <cp:revision>61</cp:revision>
  <dcterms:created xsi:type="dcterms:W3CDTF">2013-08-21T19:17:07Z</dcterms:created>
  <dcterms:modified xsi:type="dcterms:W3CDTF">2014-05-19T16:10:43Z</dcterms:modified>
</cp:coreProperties>
</file>