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29123" y="2786058"/>
            <a:ext cx="4265911" cy="3071833"/>
          </a:xfrm>
        </p:spPr>
        <p:txBody>
          <a:bodyPr>
            <a:normAutofit/>
          </a:bodyPr>
          <a:lstStyle/>
          <a:p>
            <a:r>
              <a:rPr lang="id-ID" b="1" dirty="0" smtClean="0"/>
              <a:t>PENGERTIAN, PROSES, DAN KARAKTERISTIK STRATIFIKASI SOSIAL</a:t>
            </a:r>
            <a:endParaRPr lang="en-US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8324" y="7141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	Perbedaan </a:t>
            </a:r>
            <a:r>
              <a:rPr lang="id-ID" dirty="0" smtClean="0"/>
              <a:t>adalah keniscayaan dalam masyarakat. Sebagai suatu struktur yang bersifat interseksi atau menyilang, keanggotaan masyarakat terdiri dari individu-individu yang memiliki banyak perbedaan. Perbedaan tersebut dapat diakibatkan oleh kepemilikan sesuatu yang dianggap berharga oleh masyarakat, sehingga banyak atau pun sedikitnya kepemilikan menimbulkan adanya kedudukan berbeda. Ini disebut dengan </a:t>
            </a:r>
            <a:r>
              <a:rPr lang="id-ID" i="1" dirty="0" smtClean="0"/>
              <a:t>stratifikasi sosial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	Pitirim </a:t>
            </a:r>
            <a:r>
              <a:rPr lang="id-ID" dirty="0" smtClean="0"/>
              <a:t>A. </a:t>
            </a:r>
            <a:r>
              <a:rPr lang="id-ID" smtClean="0"/>
              <a:t>Sorokin </a:t>
            </a:r>
            <a:r>
              <a:rPr lang="id-ID" smtClean="0"/>
              <a:t>mendefinisikan </a:t>
            </a:r>
            <a:r>
              <a:rPr lang="id-ID" dirty="0" smtClean="0"/>
              <a:t>stratifikasi sosial sebagai pembedaan penduduk atau masyarakat ke dalam kelas-kelas yang tersusun secara bertingkat (hierarkhis). Perwujudannya ialah adanya kelas tinggi dan kelas-kelas yang lebih rendah. Dasar dan inti dari lapisan-lapisan dalam masyarakat adalah ketidakseimbangan menyangkut kepemilikan sesuatu yang dihargai.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Adapun </a:t>
            </a:r>
            <a:r>
              <a:rPr lang="id-ID" dirty="0" smtClean="0"/>
              <a:t>proses terjadinya stratifikasi sosial dalam masyarakat dapat dibedakan atas </a:t>
            </a:r>
            <a:r>
              <a:rPr lang="id-ID" dirty="0" smtClean="0"/>
              <a:t>:</a:t>
            </a:r>
          </a:p>
          <a:p>
            <a:pPr marL="914400" lvl="1" indent="-514350" algn="just">
              <a:buFont typeface="+mj-lt"/>
              <a:buAutoNum type="alphaLcParenR"/>
            </a:pPr>
            <a:r>
              <a:rPr lang="id-ID" dirty="0" smtClean="0"/>
              <a:t>Stratifikasi </a:t>
            </a:r>
            <a:r>
              <a:rPr lang="id-ID" dirty="0" smtClean="0"/>
              <a:t>yang terbentuk dengan sendirinya, biasanya diakibatkan karena kepandaian, tingkat umur (senioritas), sifat keaslian keanggotaan, dan kepemilikan harta yang diwariskan.</a:t>
            </a:r>
          </a:p>
          <a:p>
            <a:pPr marL="914400" lvl="1" indent="-514350" algn="just">
              <a:buFont typeface="+mj-lt"/>
              <a:buAutoNum type="alphaLcParenR"/>
            </a:pPr>
            <a:r>
              <a:rPr lang="id-ID" dirty="0" smtClean="0"/>
              <a:t>Stratifikasi yang sengaja disusun, biasanya berkaitan dengan pembagian kekuasaan dan wewenang resmi dalam organisasi formal.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Karakteristik Stratifikasi Sosial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904294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id-ID" i="1" dirty="0" smtClean="0"/>
              <a:t>Adanya perbedaan dalam kemampuan dan kesanggupan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Anggota </a:t>
            </a:r>
            <a:r>
              <a:rPr lang="id-ID" dirty="0" smtClean="0"/>
              <a:t>masyarakat yang menduduki lapisan lebih tinggi tentunya memiliki kesanggupan dan kemampuan lebih besar dibanding anggota masyarakat pada lapisan di bawahnya. </a:t>
            </a:r>
          </a:p>
          <a:p>
            <a:pPr lvl="0" algn="just"/>
            <a:r>
              <a:rPr lang="id-ID" i="1" dirty="0" smtClean="0"/>
              <a:t>Adanya perbedaan gaya hidup 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Anggota </a:t>
            </a:r>
            <a:r>
              <a:rPr lang="id-ID" dirty="0" smtClean="0"/>
              <a:t>masyarakat yang menduduki lapisan lebih tinggi biasanya mengembangkan gaya hidup (</a:t>
            </a:r>
            <a:r>
              <a:rPr lang="id-ID" i="1" dirty="0" smtClean="0"/>
              <a:t>lifestyle</a:t>
            </a:r>
            <a:r>
              <a:rPr lang="id-ID" dirty="0" smtClean="0"/>
              <a:t>) sebagai pembeda dengan lapisan di bawahnya. </a:t>
            </a:r>
          </a:p>
          <a:p>
            <a:pPr lvl="0" algn="just"/>
            <a:r>
              <a:rPr lang="id-ID" i="1" dirty="0" smtClean="0"/>
              <a:t>Adanya perbedaan hak dan akses dalam memanfaatkan sumber daya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Seseorang </a:t>
            </a:r>
            <a:r>
              <a:rPr lang="id-ID" dirty="0" smtClean="0"/>
              <a:t>yang menduduki lapisan tinggi biasanya akan memiliki hak dan akses lebih luas terhadap beragam fasilitas atau sumber daya dibanding lapisan di bawahnya.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Pertanyaan Uji 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2" y="1714488"/>
            <a:ext cx="6719018" cy="4463202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pengertian stratifikasi sosial menurut Pitirim A. Sorokin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mengenai stratifikasi yang terbentuk dengan sendirinya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2988789"/>
            <a:ext cx="6719018" cy="868839"/>
          </a:xfrm>
        </p:spPr>
        <p:txBody>
          <a:bodyPr>
            <a:noAutofit/>
          </a:bodyPr>
          <a:lstStyle/>
          <a:p>
            <a:pPr algn="ctr"/>
            <a:r>
              <a:rPr lang="id-ID" sz="6000" b="1" dirty="0" smtClean="0"/>
              <a:t>Salam Sosiologi !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PENGERTIAN, PROSES, DAN KARAKTERISTIK STRATIFIKASI SOSIAL</vt:lpstr>
      <vt:lpstr>Slide 2</vt:lpstr>
      <vt:lpstr>Slide 3</vt:lpstr>
      <vt:lpstr>Slide 4</vt:lpstr>
      <vt:lpstr>Karakteristik Stratifikasi Sosial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windows7</cp:lastModifiedBy>
  <cp:revision>58</cp:revision>
  <dcterms:created xsi:type="dcterms:W3CDTF">2013-08-21T19:17:07Z</dcterms:created>
  <dcterms:modified xsi:type="dcterms:W3CDTF">2014-05-19T16:02:16Z</dcterms:modified>
</cp:coreProperties>
</file>