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85" r:id="rId5"/>
    <p:sldId id="284" r:id="rId6"/>
    <p:sldId id="283" r:id="rId7"/>
    <p:sldId id="282" r:id="rId8"/>
    <p:sldId id="281"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B1C"/>
    <a:srgbClr val="FF9E1D"/>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3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650640"/>
            <a:ext cx="7772400" cy="859205"/>
          </a:xfrm>
          <a:effectLst>
            <a:outerShdw blurRad="50800" dist="38100" dir="2700000" algn="tl" rotWithShape="0">
              <a:prstClr val="black">
                <a:alpha val="40000"/>
              </a:prstClr>
            </a:outerShdw>
          </a:effectLst>
        </p:spPr>
        <p:txBody>
          <a:bodyPr>
            <a:normAutofit/>
          </a:bodyPr>
          <a:lstStyle>
            <a:lvl1pPr algn="ctr">
              <a:defRPr sz="3600">
                <a:solidFill>
                  <a:srgbClr val="FF9E1D"/>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8005" y="5566870"/>
            <a:ext cx="6400800" cy="835455"/>
          </a:xfrm>
        </p:spPr>
        <p:txBody>
          <a:bodyPr>
            <a:normAutofit/>
          </a:bodyPr>
          <a:lstStyle>
            <a:lvl1pPr marL="0" indent="0" algn="ctr">
              <a:buNone/>
              <a:defRPr sz="28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1130"/>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512770"/>
            <a:ext cx="8229600" cy="3918803"/>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1544" y="374900"/>
            <a:ext cx="7016195"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31545" y="1544098"/>
            <a:ext cx="7016195" cy="4275740"/>
          </a:xfrm>
        </p:spPr>
        <p:txBody>
          <a:bodyPr/>
          <a:lstStyle>
            <a:lvl1pPr>
              <a:defRPr sz="2800">
                <a:solidFill>
                  <a:schemeClr val="tx1">
                    <a:lumMod val="95000"/>
                    <a:lumOff val="5000"/>
                  </a:schemeClr>
                </a:solidFill>
              </a:defRPr>
            </a:lvl1pPr>
            <a:lvl2pPr>
              <a:defRPr>
                <a:solidFill>
                  <a:schemeClr val="tx1">
                    <a:lumMod val="95000"/>
                    <a:lumOff val="5000"/>
                  </a:schemeClr>
                </a:solidFill>
              </a:defRPr>
            </a:lvl2pPr>
            <a:lvl3pPr>
              <a:defRPr>
                <a:solidFill>
                  <a:schemeClr val="tx1">
                    <a:lumMod val="95000"/>
                    <a:lumOff val="5000"/>
                  </a:schemeClr>
                </a:solidFill>
              </a:defRPr>
            </a:lvl3pPr>
            <a:lvl4pPr>
              <a:defRPr>
                <a:solidFill>
                  <a:schemeClr val="tx1">
                    <a:lumMod val="95000"/>
                    <a:lumOff val="5000"/>
                  </a:schemeClr>
                </a:solidFill>
              </a:defRPr>
            </a:lvl4pPr>
            <a:lvl5pPr>
              <a:defRPr>
                <a:solidFill>
                  <a:schemeClr val="tx1">
                    <a:lumMod val="95000"/>
                    <a:lumOff val="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7/6/2015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17065"/>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7/6/2015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7/6/2015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429132"/>
            <a:ext cx="7772400" cy="1571636"/>
          </a:xfrm>
        </p:spPr>
        <p:txBody>
          <a:bodyPr>
            <a:normAutofit/>
          </a:bodyPr>
          <a:lstStyle/>
          <a:p>
            <a:r>
              <a:rPr lang="en-US" dirty="0" smtClean="0"/>
              <a:t>URUTAN DAN KARAKTERISTIK PERUBAHAN SOSIAL</a:t>
            </a:r>
            <a:endParaRPr lang="en-US" dirty="0"/>
          </a:p>
        </p:txBody>
      </p:sp>
      <p:pic>
        <p:nvPicPr>
          <p:cNvPr id="4" name="Picture 1"/>
          <p:cNvPicPr>
            <a:picLocks noChangeAspect="1" noChangeArrowheads="1"/>
          </p:cNvPicPr>
          <p:nvPr/>
        </p:nvPicPr>
        <p:blipFill>
          <a:blip r:embed="rId3"/>
          <a:srcRect/>
          <a:stretch>
            <a:fillRect/>
          </a:stretch>
        </p:blipFill>
        <p:spPr bwMode="auto">
          <a:xfrm>
            <a:off x="1214414" y="1142984"/>
            <a:ext cx="1854270" cy="189547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5357850"/>
          </a:xfrm>
        </p:spPr>
        <p:txBody>
          <a:bodyPr>
            <a:normAutofit fontScale="77500" lnSpcReduction="20000"/>
          </a:bodyPr>
          <a:lstStyle/>
          <a:p>
            <a:pPr algn="just">
              <a:buNone/>
            </a:pPr>
            <a:r>
              <a:rPr lang="id-ID" dirty="0" smtClean="0"/>
              <a:t>Secara </a:t>
            </a:r>
            <a:r>
              <a:rPr lang="id-ID" dirty="0" smtClean="0"/>
              <a:t>umum, </a:t>
            </a:r>
            <a:r>
              <a:rPr lang="en-US" dirty="0" err="1" smtClean="0"/>
              <a:t>proses</a:t>
            </a:r>
            <a:r>
              <a:rPr lang="en-US" dirty="0" smtClean="0"/>
              <a:t> </a:t>
            </a:r>
            <a:r>
              <a:rPr lang="en-US" dirty="0" err="1" smtClean="0"/>
              <a:t>perubahan</a:t>
            </a:r>
            <a:r>
              <a:rPr lang="en-US" dirty="0" smtClean="0"/>
              <a:t> </a:t>
            </a:r>
            <a:r>
              <a:rPr lang="en-US" dirty="0" err="1" smtClean="0"/>
              <a:t>sosial</a:t>
            </a:r>
            <a:r>
              <a:rPr lang="en-US" dirty="0" smtClean="0"/>
              <a:t> </a:t>
            </a:r>
            <a:r>
              <a:rPr lang="en-US" dirty="0" err="1" smtClean="0"/>
              <a:t>berlangsung</a:t>
            </a:r>
            <a:r>
              <a:rPr lang="en-US" dirty="0" smtClean="0"/>
              <a:t> </a:t>
            </a:r>
            <a:r>
              <a:rPr lang="en-US" dirty="0" err="1" smtClean="0"/>
              <a:t>dalam</a:t>
            </a:r>
            <a:r>
              <a:rPr lang="en-US" dirty="0" smtClean="0"/>
              <a:t> </a:t>
            </a:r>
            <a:r>
              <a:rPr lang="en-US" dirty="0" err="1" smtClean="0"/>
              <a:t>tiga</a:t>
            </a:r>
            <a:r>
              <a:rPr lang="en-US" dirty="0" smtClean="0"/>
              <a:t> </a:t>
            </a:r>
            <a:r>
              <a:rPr lang="en-US" dirty="0" err="1" smtClean="0"/>
              <a:t>tahap</a:t>
            </a:r>
            <a:r>
              <a:rPr lang="en-US" dirty="0" smtClean="0"/>
              <a:t> yang </a:t>
            </a:r>
            <a:r>
              <a:rPr lang="en-US" dirty="0" err="1" smtClean="0"/>
              <a:t>berurutan</a:t>
            </a:r>
            <a:r>
              <a:rPr lang="id-ID" dirty="0" smtClean="0"/>
              <a:t> (Soekanto, 2013)</a:t>
            </a:r>
            <a:r>
              <a:rPr lang="en-US" dirty="0" smtClean="0"/>
              <a:t>, </a:t>
            </a:r>
            <a:r>
              <a:rPr lang="en-US" dirty="0" err="1" smtClean="0"/>
              <a:t>yakni</a:t>
            </a:r>
            <a:r>
              <a:rPr lang="en-US" dirty="0" smtClean="0"/>
              <a:t>: </a:t>
            </a:r>
          </a:p>
          <a:p>
            <a:pPr lvl="0" algn="just"/>
            <a:r>
              <a:rPr lang="en-US" i="1" dirty="0" err="1" smtClean="0"/>
              <a:t>Invensi</a:t>
            </a:r>
            <a:endParaRPr lang="en-US" dirty="0" smtClean="0"/>
          </a:p>
          <a:p>
            <a:pPr algn="just">
              <a:buNone/>
            </a:pPr>
            <a:r>
              <a:rPr lang="en-US" dirty="0" smtClean="0"/>
              <a:t>	</a:t>
            </a:r>
            <a:r>
              <a:rPr lang="en-US" dirty="0" err="1" smtClean="0"/>
              <a:t>Yaitu</a:t>
            </a:r>
            <a:r>
              <a:rPr lang="en-US" dirty="0" smtClean="0"/>
              <a:t> </a:t>
            </a:r>
            <a:r>
              <a:rPr lang="en-US" dirty="0" err="1" smtClean="0"/>
              <a:t>proses</a:t>
            </a:r>
            <a:r>
              <a:rPr lang="en-US" dirty="0" smtClean="0"/>
              <a:t> </a:t>
            </a:r>
            <a:r>
              <a:rPr lang="en-US" dirty="0" err="1" smtClean="0"/>
              <a:t>di</a:t>
            </a:r>
            <a:r>
              <a:rPr lang="en-US" dirty="0" smtClean="0"/>
              <a:t> </a:t>
            </a:r>
            <a:r>
              <a:rPr lang="en-US" dirty="0" err="1" smtClean="0"/>
              <a:t>mana</a:t>
            </a:r>
            <a:r>
              <a:rPr lang="en-US" dirty="0" smtClean="0"/>
              <a:t> </a:t>
            </a:r>
            <a:r>
              <a:rPr lang="en-US" dirty="0" err="1" smtClean="0"/>
              <a:t>ide-ide</a:t>
            </a:r>
            <a:r>
              <a:rPr lang="en-US" dirty="0" smtClean="0"/>
              <a:t> </a:t>
            </a:r>
            <a:r>
              <a:rPr lang="en-US" dirty="0" err="1" smtClean="0"/>
              <a:t>baru</a:t>
            </a:r>
            <a:r>
              <a:rPr lang="en-US" dirty="0" smtClean="0"/>
              <a:t> </a:t>
            </a:r>
            <a:r>
              <a:rPr lang="en-US" dirty="0" err="1" smtClean="0"/>
              <a:t>diciptakan</a:t>
            </a:r>
            <a:r>
              <a:rPr lang="en-US" dirty="0" smtClean="0"/>
              <a:t> </a:t>
            </a:r>
            <a:r>
              <a:rPr lang="en-US" dirty="0" err="1" smtClean="0"/>
              <a:t>dan</a:t>
            </a:r>
            <a:r>
              <a:rPr lang="en-US" dirty="0" smtClean="0"/>
              <a:t> </a:t>
            </a:r>
            <a:r>
              <a:rPr lang="en-US" dirty="0" err="1" smtClean="0"/>
              <a:t>dikembangkan</a:t>
            </a:r>
            <a:r>
              <a:rPr lang="en-US" dirty="0" smtClean="0"/>
              <a:t>. </a:t>
            </a:r>
            <a:r>
              <a:rPr lang="en-US" dirty="0" err="1" smtClean="0"/>
              <a:t>Invensi</a:t>
            </a:r>
            <a:r>
              <a:rPr lang="en-US" dirty="0" smtClean="0"/>
              <a:t> </a:t>
            </a:r>
            <a:r>
              <a:rPr lang="en-US" dirty="0" err="1" smtClean="0"/>
              <a:t>dapat</a:t>
            </a:r>
            <a:r>
              <a:rPr lang="en-US" dirty="0" smtClean="0"/>
              <a:t> </a:t>
            </a:r>
            <a:r>
              <a:rPr lang="en-US" dirty="0" err="1" smtClean="0"/>
              <a:t>dibedakan</a:t>
            </a:r>
            <a:r>
              <a:rPr lang="en-US" dirty="0" smtClean="0"/>
              <a:t> </a:t>
            </a:r>
            <a:r>
              <a:rPr lang="en-US" dirty="0" err="1" smtClean="0"/>
              <a:t>atas</a:t>
            </a:r>
            <a:r>
              <a:rPr lang="en-US" dirty="0" smtClean="0"/>
              <a:t> </a:t>
            </a:r>
            <a:r>
              <a:rPr lang="en-US" i="1" dirty="0" err="1" smtClean="0"/>
              <a:t>invensi</a:t>
            </a:r>
            <a:r>
              <a:rPr lang="en-US" i="1" dirty="0" smtClean="0"/>
              <a:t> material</a:t>
            </a:r>
            <a:r>
              <a:rPr lang="id-ID" dirty="0" smtClean="0"/>
              <a:t>, yaitu pengembangan yang bersifat kebendaan</a:t>
            </a:r>
            <a:r>
              <a:rPr lang="en-US" dirty="0" smtClean="0"/>
              <a:t> </a:t>
            </a:r>
            <a:r>
              <a:rPr lang="en-US" dirty="0" err="1" smtClean="0"/>
              <a:t>dan</a:t>
            </a:r>
            <a:r>
              <a:rPr lang="en-US" dirty="0" smtClean="0"/>
              <a:t> </a:t>
            </a:r>
            <a:r>
              <a:rPr lang="en-US" i="1" dirty="0" err="1" smtClean="0"/>
              <a:t>i</a:t>
            </a:r>
            <a:r>
              <a:rPr lang="id-ID" i="1" dirty="0" smtClean="0"/>
              <a:t>nvensi sosial</a:t>
            </a:r>
            <a:r>
              <a:rPr lang="id-ID" dirty="0" smtClean="0"/>
              <a:t>, yakni pengembangan yang bersifat sosial ataupun kelembagaan.</a:t>
            </a:r>
            <a:endParaRPr lang="en-US" dirty="0" smtClean="0"/>
          </a:p>
          <a:p>
            <a:pPr lvl="0" algn="just"/>
            <a:r>
              <a:rPr lang="en-US" i="1" dirty="0" err="1" smtClean="0"/>
              <a:t>Difusi</a:t>
            </a:r>
            <a:endParaRPr lang="en-US" dirty="0" smtClean="0"/>
          </a:p>
          <a:p>
            <a:pPr algn="just">
              <a:buNone/>
            </a:pPr>
            <a:r>
              <a:rPr lang="en-US" dirty="0" smtClean="0"/>
              <a:t>	</a:t>
            </a:r>
            <a:r>
              <a:rPr lang="en-US" dirty="0" err="1" smtClean="0"/>
              <a:t>Ialah</a:t>
            </a:r>
            <a:r>
              <a:rPr lang="en-US" dirty="0" smtClean="0"/>
              <a:t> </a:t>
            </a:r>
            <a:r>
              <a:rPr lang="en-US" dirty="0" err="1" smtClean="0"/>
              <a:t>proses</a:t>
            </a:r>
            <a:r>
              <a:rPr lang="en-US" dirty="0" smtClean="0"/>
              <a:t> </a:t>
            </a:r>
            <a:r>
              <a:rPr lang="en-US" dirty="0" err="1" smtClean="0"/>
              <a:t>di</a:t>
            </a:r>
            <a:r>
              <a:rPr lang="en-US" dirty="0" smtClean="0"/>
              <a:t> </a:t>
            </a:r>
            <a:r>
              <a:rPr lang="en-US" dirty="0" err="1" smtClean="0"/>
              <a:t>mana</a:t>
            </a:r>
            <a:r>
              <a:rPr lang="en-US" dirty="0" smtClean="0"/>
              <a:t> </a:t>
            </a:r>
            <a:r>
              <a:rPr lang="en-US" dirty="0" err="1" smtClean="0"/>
              <a:t>ide-ide</a:t>
            </a:r>
            <a:r>
              <a:rPr lang="en-US" dirty="0" smtClean="0"/>
              <a:t> </a:t>
            </a:r>
            <a:r>
              <a:rPr lang="en-US" dirty="0" err="1" smtClean="0"/>
              <a:t>baru</a:t>
            </a:r>
            <a:r>
              <a:rPr lang="en-US" dirty="0" smtClean="0"/>
              <a:t> </a:t>
            </a:r>
            <a:r>
              <a:rPr lang="en-US" dirty="0" err="1" smtClean="0"/>
              <a:t>itu</a:t>
            </a:r>
            <a:r>
              <a:rPr lang="en-US" dirty="0" smtClean="0"/>
              <a:t> </a:t>
            </a:r>
            <a:r>
              <a:rPr lang="en-US" dirty="0" err="1" smtClean="0"/>
              <a:t>dikomunikasikan</a:t>
            </a:r>
            <a:r>
              <a:rPr lang="en-US" dirty="0" smtClean="0"/>
              <a:t> </a:t>
            </a:r>
            <a:r>
              <a:rPr lang="en-US" dirty="0" err="1" smtClean="0"/>
              <a:t>ke</a:t>
            </a:r>
            <a:r>
              <a:rPr lang="en-US" dirty="0" smtClean="0"/>
              <a:t> </a:t>
            </a:r>
            <a:r>
              <a:rPr lang="en-US" dirty="0" err="1" smtClean="0"/>
              <a:t>dalam</a:t>
            </a:r>
            <a:r>
              <a:rPr lang="en-US" dirty="0" smtClean="0"/>
              <a:t> </a:t>
            </a:r>
            <a:r>
              <a:rPr lang="en-US" dirty="0" err="1" smtClean="0"/>
              <a:t>sistem</a:t>
            </a:r>
            <a:r>
              <a:rPr lang="en-US" dirty="0" smtClean="0"/>
              <a:t> </a:t>
            </a:r>
            <a:r>
              <a:rPr lang="en-US" dirty="0" err="1" smtClean="0"/>
              <a:t>sosial</a:t>
            </a:r>
            <a:r>
              <a:rPr lang="en-US" dirty="0" smtClean="0"/>
              <a:t>. </a:t>
            </a:r>
            <a:r>
              <a:rPr lang="en-US" dirty="0" err="1" smtClean="0"/>
              <a:t>Suatu</a:t>
            </a:r>
            <a:r>
              <a:rPr lang="en-US" dirty="0" smtClean="0"/>
              <a:t> </a:t>
            </a:r>
            <a:r>
              <a:rPr lang="en-US" dirty="0" err="1" smtClean="0"/>
              <a:t>invensi</a:t>
            </a:r>
            <a:r>
              <a:rPr lang="en-US" dirty="0" smtClean="0"/>
              <a:t> </a:t>
            </a:r>
            <a:r>
              <a:rPr lang="en-US" dirty="0" err="1" smtClean="0"/>
              <a:t>takkan</a:t>
            </a:r>
            <a:r>
              <a:rPr lang="en-US" dirty="0" smtClean="0"/>
              <a:t> </a:t>
            </a:r>
            <a:r>
              <a:rPr lang="en-US" dirty="0" err="1" smtClean="0"/>
              <a:t>bermanfaat</a:t>
            </a:r>
            <a:r>
              <a:rPr lang="en-US" dirty="0" smtClean="0"/>
              <a:t> </a:t>
            </a:r>
            <a:r>
              <a:rPr lang="en-US" dirty="0" err="1" smtClean="0"/>
              <a:t>dan</a:t>
            </a:r>
            <a:r>
              <a:rPr lang="en-US" dirty="0" smtClean="0"/>
              <a:t> </a:t>
            </a:r>
            <a:r>
              <a:rPr lang="en-US" dirty="0" err="1" smtClean="0"/>
              <a:t>diketahui</a:t>
            </a:r>
            <a:r>
              <a:rPr lang="en-US" dirty="0" smtClean="0"/>
              <a:t> </a:t>
            </a:r>
            <a:r>
              <a:rPr lang="en-US" dirty="0" err="1" smtClean="0"/>
              <a:t>oleh</a:t>
            </a:r>
            <a:r>
              <a:rPr lang="en-US" dirty="0" smtClean="0"/>
              <a:t> </a:t>
            </a:r>
            <a:r>
              <a:rPr lang="en-US" dirty="0" err="1" smtClean="0"/>
              <a:t>banyak</a:t>
            </a:r>
            <a:r>
              <a:rPr lang="en-US" dirty="0" smtClean="0"/>
              <a:t> </a:t>
            </a:r>
            <a:r>
              <a:rPr lang="en-US" dirty="0" err="1" smtClean="0"/>
              <a:t>orang</a:t>
            </a:r>
            <a:r>
              <a:rPr lang="en-US" dirty="0" smtClean="0"/>
              <a:t> </a:t>
            </a:r>
            <a:r>
              <a:rPr lang="en-US" dirty="0" err="1" smtClean="0"/>
              <a:t>bila</a:t>
            </a:r>
            <a:r>
              <a:rPr lang="en-US" dirty="0" smtClean="0"/>
              <a:t> </a:t>
            </a:r>
            <a:r>
              <a:rPr lang="en-US" dirty="0" err="1" smtClean="0"/>
              <a:t>tidak</a:t>
            </a:r>
            <a:r>
              <a:rPr lang="en-US" dirty="0" smtClean="0"/>
              <a:t> </a:t>
            </a:r>
            <a:r>
              <a:rPr lang="en-US" dirty="0" err="1" smtClean="0"/>
              <a:t>disebarkan</a:t>
            </a:r>
            <a:r>
              <a:rPr lang="en-US" dirty="0" smtClean="0"/>
              <a:t> </a:t>
            </a:r>
            <a:r>
              <a:rPr lang="en-US" dirty="0" err="1" smtClean="0"/>
              <a:t>dari</a:t>
            </a:r>
            <a:r>
              <a:rPr lang="en-US" dirty="0" smtClean="0"/>
              <a:t> </a:t>
            </a:r>
            <a:r>
              <a:rPr lang="en-US" dirty="0" err="1" smtClean="0"/>
              <a:t>suatu</a:t>
            </a:r>
            <a:r>
              <a:rPr lang="en-US" dirty="0" smtClean="0"/>
              <a:t> </a:t>
            </a:r>
            <a:r>
              <a:rPr lang="en-US" dirty="0" err="1" smtClean="0"/>
              <a:t>kelompok</a:t>
            </a:r>
            <a:r>
              <a:rPr lang="en-US" dirty="0" smtClean="0"/>
              <a:t> </a:t>
            </a:r>
            <a:r>
              <a:rPr lang="en-US" dirty="0" err="1" smtClean="0"/>
              <a:t>ke</a:t>
            </a:r>
            <a:r>
              <a:rPr lang="en-US" dirty="0" smtClean="0"/>
              <a:t> </a:t>
            </a:r>
            <a:r>
              <a:rPr lang="en-US" dirty="0" err="1" smtClean="0"/>
              <a:t>kelompok</a:t>
            </a:r>
            <a:r>
              <a:rPr lang="en-US" dirty="0" smtClean="0"/>
              <a:t> </a:t>
            </a:r>
            <a:r>
              <a:rPr lang="en-US" dirty="0" err="1" smtClean="0"/>
              <a:t>lainnya</a:t>
            </a:r>
            <a:r>
              <a:rPr lang="en-US" dirty="0" smtClean="0"/>
              <a:t> (</a:t>
            </a:r>
            <a:r>
              <a:rPr lang="en-US" i="1" dirty="0" err="1" smtClean="0"/>
              <a:t>difusi</a:t>
            </a:r>
            <a:r>
              <a:rPr lang="en-US" dirty="0" smtClean="0"/>
              <a:t>). </a:t>
            </a:r>
          </a:p>
          <a:p>
            <a:pPr lvl="0" algn="just"/>
            <a:r>
              <a:rPr lang="id-ID" i="1" dirty="0" smtClean="0"/>
              <a:t>Konsekuensi</a:t>
            </a:r>
            <a:endParaRPr lang="en-US" dirty="0" smtClean="0"/>
          </a:p>
          <a:p>
            <a:pPr algn="just">
              <a:buNone/>
            </a:pPr>
            <a:r>
              <a:rPr lang="en-US" dirty="0" smtClean="0"/>
              <a:t>	</a:t>
            </a:r>
            <a:r>
              <a:rPr lang="id-ID" dirty="0" smtClean="0"/>
              <a:t>Yakni </a:t>
            </a:r>
            <a:r>
              <a:rPr lang="id-ID" dirty="0" smtClean="0"/>
              <a:t>perubahan-perubahan yang terjadi dalam sistem sosial sebagai akibat pengadopsian atau penolakan inovasi. Perubahan terjadi jika pengadopsian atau penolakan ide baru itu mempunyai akibat.</a:t>
            </a:r>
            <a:endParaRPr lang="en-US" dirty="0" smtClean="0"/>
          </a:p>
          <a:p>
            <a:endParaRPr lang="en-US" dirty="0" smtClean="0"/>
          </a:p>
          <a:p>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Karakteristik</a:t>
            </a:r>
            <a:r>
              <a:rPr lang="en-US" b="1" dirty="0" smtClean="0">
                <a:solidFill>
                  <a:srgbClr val="FF0000"/>
                </a:solidFill>
              </a:rPr>
              <a:t> </a:t>
            </a:r>
            <a:r>
              <a:rPr lang="en-US" b="1" dirty="0" err="1" smtClean="0">
                <a:solidFill>
                  <a:srgbClr val="FF0000"/>
                </a:solidFill>
              </a:rPr>
              <a:t>Perubahan</a:t>
            </a:r>
            <a:r>
              <a:rPr lang="en-US" b="1" dirty="0" smtClean="0">
                <a:solidFill>
                  <a:srgbClr val="FF0000"/>
                </a:solidFill>
              </a:rPr>
              <a:t> </a:t>
            </a:r>
            <a:r>
              <a:rPr lang="en-US" b="1" dirty="0" err="1" smtClean="0">
                <a:solidFill>
                  <a:srgbClr val="FF0000"/>
                </a:solidFill>
              </a:rPr>
              <a:t>Sosial</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a:bodyPr>
          <a:lstStyle/>
          <a:p>
            <a:pPr lvl="0" algn="just"/>
            <a:r>
              <a:rPr lang="en-US" dirty="0" err="1" smtClean="0"/>
              <a:t>Perubahan</a:t>
            </a:r>
            <a:r>
              <a:rPr lang="en-US" dirty="0" smtClean="0"/>
              <a:t> </a:t>
            </a:r>
            <a:r>
              <a:rPr lang="en-US" dirty="0" err="1" smtClean="0"/>
              <a:t>sosial</a:t>
            </a:r>
            <a:r>
              <a:rPr lang="en-US" dirty="0" smtClean="0"/>
              <a:t> </a:t>
            </a:r>
            <a:r>
              <a:rPr lang="en-US" dirty="0" err="1" smtClean="0"/>
              <a:t>merupakan</a:t>
            </a:r>
            <a:r>
              <a:rPr lang="en-US" dirty="0" smtClean="0"/>
              <a:t> </a:t>
            </a:r>
            <a:r>
              <a:rPr lang="en-US" dirty="0" err="1" smtClean="0"/>
              <a:t>gejala</a:t>
            </a:r>
            <a:r>
              <a:rPr lang="en-US" dirty="0" smtClean="0"/>
              <a:t> yang </a:t>
            </a:r>
            <a:r>
              <a:rPr lang="en-US" dirty="0" err="1" smtClean="0"/>
              <a:t>melekat</a:t>
            </a:r>
            <a:r>
              <a:rPr lang="en-US" dirty="0" smtClean="0"/>
              <a:t> </a:t>
            </a:r>
            <a:r>
              <a:rPr lang="en-US" dirty="0" err="1" smtClean="0"/>
              <a:t>pada</a:t>
            </a:r>
            <a:r>
              <a:rPr lang="en-US" dirty="0" smtClean="0"/>
              <a:t> </a:t>
            </a:r>
            <a:r>
              <a:rPr lang="en-US" dirty="0" err="1" smtClean="0"/>
              <a:t>setiap</a:t>
            </a:r>
            <a:r>
              <a:rPr lang="en-US" dirty="0" smtClean="0"/>
              <a:t> </a:t>
            </a:r>
            <a:r>
              <a:rPr lang="en-US" dirty="0" err="1" smtClean="0"/>
              <a:t>masyarakat</a:t>
            </a:r>
            <a:r>
              <a:rPr lang="en-US" dirty="0" smtClean="0"/>
              <a:t>. </a:t>
            </a:r>
            <a:r>
              <a:rPr lang="id-ID" dirty="0" smtClean="0"/>
              <a:t>Perubahan itu terjadi sesuai dengan hakekat dan sifat dasar manusia yang selalu tidak puas dan ingin mengadakan perubahan.</a:t>
            </a:r>
            <a:endParaRPr lang="en-US" dirty="0" smtClean="0"/>
          </a:p>
          <a:p>
            <a:pPr lvl="0" algn="just"/>
            <a:r>
              <a:rPr lang="id-ID" dirty="0" smtClean="0"/>
              <a:t>Perubahan sosial dan perubahan kebudayaan yang terjadi dalam masyarakat saling berkaitan. Perubahan sosial dapat menyebabkan terjadinya perubahan kebudayaan.</a:t>
            </a:r>
            <a:r>
              <a:rPr lang="en-US" dirty="0" smtClean="0"/>
              <a:t> </a:t>
            </a:r>
            <a:r>
              <a:rPr lang="en-US" dirty="0" err="1" smtClean="0"/>
              <a:t>Demikian</a:t>
            </a:r>
            <a:r>
              <a:rPr lang="en-US" dirty="0" smtClean="0"/>
              <a:t> </a:t>
            </a:r>
            <a:r>
              <a:rPr lang="en-US" dirty="0" err="1" smtClean="0"/>
              <a:t>juga</a:t>
            </a:r>
            <a:r>
              <a:rPr lang="en-US" dirty="0" smtClean="0"/>
              <a:t> </a:t>
            </a:r>
            <a:r>
              <a:rPr lang="en-US" dirty="0" err="1" smtClean="0"/>
              <a:t>sebaliknya</a:t>
            </a:r>
            <a:r>
              <a:rPr lang="en-US" dirty="0" smtClean="0"/>
              <a:t>.</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Karakteristik</a:t>
            </a:r>
            <a:r>
              <a:rPr lang="en-US" b="1" dirty="0" smtClean="0">
                <a:solidFill>
                  <a:srgbClr val="FF0000"/>
                </a:solidFill>
              </a:rPr>
              <a:t> </a:t>
            </a:r>
            <a:r>
              <a:rPr lang="en-US" b="1" dirty="0" err="1" smtClean="0">
                <a:solidFill>
                  <a:srgbClr val="FF0000"/>
                </a:solidFill>
              </a:rPr>
              <a:t>Perubahan</a:t>
            </a:r>
            <a:r>
              <a:rPr lang="en-US" b="1" dirty="0" smtClean="0">
                <a:solidFill>
                  <a:srgbClr val="FF0000"/>
                </a:solidFill>
              </a:rPr>
              <a:t> </a:t>
            </a:r>
            <a:r>
              <a:rPr lang="en-US" b="1" dirty="0" err="1" smtClean="0">
                <a:solidFill>
                  <a:srgbClr val="FF0000"/>
                </a:solidFill>
              </a:rPr>
              <a:t>Sosial</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a:bodyPr>
          <a:lstStyle/>
          <a:p>
            <a:pPr lvl="0" algn="just"/>
            <a:r>
              <a:rPr lang="id-ID" dirty="0" smtClean="0"/>
              <a:t>Perubahan-perubahan yang terjadi bisa merupakan kemajuan, tapi dapat juga berupa kemunduran. Dikatakan sebagai kemajuan bila mengarah pada perbaikan dan penyempurnaan, dalam hal taraf hidup, kesejahteraan, efisiensi, efektivitas, dan sebagainya. Sebaliknya dinyatakan sebagai kemunduran bila mengakibatkan keterbelakangan, ketertinggalan, kemiskinan, pemborosan, konflik, dan </a:t>
            </a:r>
            <a:r>
              <a:rPr lang="id-ID" dirty="0" smtClean="0"/>
              <a:t>lainnya</a:t>
            </a:r>
            <a:r>
              <a:rPr lang="en-US" dirty="0" smtClean="0"/>
              <a:t>.</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Karakteristik</a:t>
            </a:r>
            <a:r>
              <a:rPr lang="en-US" b="1" dirty="0" smtClean="0">
                <a:solidFill>
                  <a:srgbClr val="FF0000"/>
                </a:solidFill>
              </a:rPr>
              <a:t> </a:t>
            </a:r>
            <a:r>
              <a:rPr lang="en-US" b="1" dirty="0" err="1" smtClean="0">
                <a:solidFill>
                  <a:srgbClr val="FF0000"/>
                </a:solidFill>
              </a:rPr>
              <a:t>Perubahan</a:t>
            </a:r>
            <a:r>
              <a:rPr lang="en-US" b="1" dirty="0" smtClean="0">
                <a:solidFill>
                  <a:srgbClr val="FF0000"/>
                </a:solidFill>
              </a:rPr>
              <a:t> </a:t>
            </a:r>
            <a:r>
              <a:rPr lang="en-US" b="1" dirty="0" err="1" smtClean="0">
                <a:solidFill>
                  <a:srgbClr val="FF0000"/>
                </a:solidFill>
              </a:rPr>
              <a:t>Sosial</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fontScale="92500" lnSpcReduction="20000"/>
          </a:bodyPr>
          <a:lstStyle/>
          <a:p>
            <a:pPr lvl="0"/>
            <a:r>
              <a:rPr lang="id-ID" dirty="0" smtClean="0"/>
              <a:t>Perubahan dapat diterima atau ditolak. Perubahan kemungkinan besar akan diterima oleh masyarakat bila tidak menyangkut hal-hal yang prinsipil (agama, keyakinan, ideologi, filsafat hidup), unsur yang telah disosialisasikan sejak kecil (makanan pokok), atau unsur yang mempunyai fungsi tertentu dan sudah diterima oleh masyarakat secara luas (sistem dan solidaritas kekerabatan). Namun, mengutip pendapat Spicer (dalam Horton, 2010), perubahan akan mengalami penolakan bila </a:t>
            </a:r>
            <a:r>
              <a:rPr lang="id-ID" dirty="0" smtClean="0"/>
              <a:t>:</a:t>
            </a:r>
            <a:endParaRPr lang="en-US" dirty="0" smtClean="0"/>
          </a:p>
          <a:p>
            <a:pPr lvl="1"/>
            <a:r>
              <a:rPr lang="id-ID" dirty="0" smtClean="0"/>
              <a:t>Perubahan </a:t>
            </a:r>
            <a:r>
              <a:rPr lang="id-ID" dirty="0" smtClean="0"/>
              <a:t>itu dipaksakan oleh pihak </a:t>
            </a:r>
            <a:r>
              <a:rPr lang="id-ID" dirty="0" smtClean="0"/>
              <a:t>lain.</a:t>
            </a:r>
            <a:endParaRPr lang="en-US" dirty="0" smtClean="0"/>
          </a:p>
          <a:p>
            <a:pPr lvl="1"/>
            <a:r>
              <a:rPr lang="id-ID" dirty="0" smtClean="0"/>
              <a:t>Perubahan </a:t>
            </a:r>
            <a:r>
              <a:rPr lang="id-ID" dirty="0" smtClean="0"/>
              <a:t>itu tidak dipahami</a:t>
            </a:r>
            <a:r>
              <a:rPr lang="id-ID" dirty="0" smtClean="0"/>
              <a:t>.</a:t>
            </a:r>
            <a:r>
              <a:rPr lang="en-US" dirty="0" smtClean="0"/>
              <a:t>	</a:t>
            </a:r>
          </a:p>
          <a:p>
            <a:pPr lvl="1"/>
            <a:r>
              <a:rPr lang="id-ID" dirty="0" smtClean="0"/>
              <a:t>Perubahan </a:t>
            </a:r>
            <a:r>
              <a:rPr lang="id-ID" dirty="0" smtClean="0"/>
              <a:t>itu dipandang sebagai ancaman terhadap nilai-nilai penduduk.</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Karakteristik</a:t>
            </a:r>
            <a:r>
              <a:rPr lang="en-US" b="1" dirty="0" smtClean="0">
                <a:solidFill>
                  <a:srgbClr val="FF0000"/>
                </a:solidFill>
              </a:rPr>
              <a:t> </a:t>
            </a:r>
            <a:r>
              <a:rPr lang="en-US" b="1" dirty="0" err="1" smtClean="0">
                <a:solidFill>
                  <a:srgbClr val="FF0000"/>
                </a:solidFill>
              </a:rPr>
              <a:t>Perubahan</a:t>
            </a:r>
            <a:r>
              <a:rPr lang="en-US" b="1" dirty="0" smtClean="0">
                <a:solidFill>
                  <a:srgbClr val="FF0000"/>
                </a:solidFill>
              </a:rPr>
              <a:t> </a:t>
            </a:r>
            <a:r>
              <a:rPr lang="en-US" b="1" dirty="0" err="1" smtClean="0">
                <a:solidFill>
                  <a:srgbClr val="FF0000"/>
                </a:solidFill>
              </a:rPr>
              <a:t>Sosial</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a:bodyPr>
          <a:lstStyle/>
          <a:p>
            <a:pPr lvl="0" algn="just"/>
            <a:r>
              <a:rPr lang="id-ID" dirty="0" smtClean="0"/>
              <a:t>Suatu kelompok atau masyarakat mungkin saja sangat terbuka dan menerima suatu bentuk perubahan tertentu, tapi menolak bentuk perubahan lainnya.</a:t>
            </a:r>
            <a:endParaRPr lang="en-US" dirty="0" smtClean="0"/>
          </a:p>
          <a:p>
            <a:pPr algn="just"/>
            <a:r>
              <a:rPr lang="id-ID" dirty="0" smtClean="0"/>
              <a:t>Hampir semua perubahan mengandung resiko besar. Perubahan tidak saja menggoyahkan budaya yang berlaku serta merusak nilai-nilai dan kebiasaan yang dihormati, tapi juga mengandung resiko-resiko tertentu.</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Karakteristik</a:t>
            </a:r>
            <a:r>
              <a:rPr lang="en-US" b="1" dirty="0" smtClean="0">
                <a:solidFill>
                  <a:srgbClr val="FF0000"/>
                </a:solidFill>
              </a:rPr>
              <a:t> </a:t>
            </a:r>
            <a:r>
              <a:rPr lang="en-US" b="1" dirty="0" err="1" smtClean="0">
                <a:solidFill>
                  <a:srgbClr val="FF0000"/>
                </a:solidFill>
              </a:rPr>
              <a:t>Perubahan</a:t>
            </a:r>
            <a:r>
              <a:rPr lang="en-US" b="1" dirty="0" smtClean="0">
                <a:solidFill>
                  <a:srgbClr val="FF0000"/>
                </a:solidFill>
              </a:rPr>
              <a:t> </a:t>
            </a:r>
            <a:r>
              <a:rPr lang="en-US" b="1" dirty="0" err="1" smtClean="0">
                <a:solidFill>
                  <a:srgbClr val="FF0000"/>
                </a:solidFill>
              </a:rPr>
              <a:t>Sosial</a:t>
            </a:r>
            <a:endParaRPr lang="en-US" b="1" dirty="0">
              <a:solidFill>
                <a:srgbClr val="FF0000"/>
              </a:solidFill>
            </a:endParaRPr>
          </a:p>
        </p:txBody>
      </p:sp>
      <p:sp>
        <p:nvSpPr>
          <p:cNvPr id="5" name="Content Placeholder 4"/>
          <p:cNvSpPr>
            <a:spLocks noGrp="1"/>
          </p:cNvSpPr>
          <p:nvPr>
            <p:ph idx="1"/>
          </p:nvPr>
        </p:nvSpPr>
        <p:spPr>
          <a:xfrm>
            <a:off x="1831545" y="1643050"/>
            <a:ext cx="7016195" cy="2500330"/>
          </a:xfrm>
        </p:spPr>
        <p:txBody>
          <a:bodyPr>
            <a:normAutofit/>
          </a:bodyPr>
          <a:lstStyle/>
          <a:p>
            <a:pPr lvl="0" algn="just"/>
            <a:r>
              <a:rPr lang="id-ID" dirty="0" smtClean="0"/>
              <a:t>Perubahan sosial adakalanya melahirkan berbagai masalah </a:t>
            </a:r>
            <a:r>
              <a:rPr lang="id-ID" dirty="0" smtClean="0"/>
              <a:t>sosial</a:t>
            </a:r>
            <a:r>
              <a:rPr lang="en-US" dirty="0" smtClean="0"/>
              <a:t>.</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normAutofit/>
          </a:bodyPr>
          <a:lstStyle/>
          <a:p>
            <a:pPr algn="l"/>
            <a:r>
              <a:rPr lang="en-US" b="1" dirty="0" smtClean="0">
                <a:solidFill>
                  <a:srgbClr val="FF0000"/>
                </a:solidFill>
              </a:rPr>
              <a:t>QUIZ </a:t>
            </a:r>
            <a:endParaRPr lang="en-US" b="1" dirty="0">
              <a:solidFill>
                <a:srgbClr val="FF0000"/>
              </a:solidFill>
            </a:endParaRPr>
          </a:p>
        </p:txBody>
      </p:sp>
      <p:sp>
        <p:nvSpPr>
          <p:cNvPr id="5" name="Content Placeholder 4"/>
          <p:cNvSpPr>
            <a:spLocks noGrp="1"/>
          </p:cNvSpPr>
          <p:nvPr>
            <p:ph idx="1"/>
          </p:nvPr>
        </p:nvSpPr>
        <p:spPr>
          <a:xfrm>
            <a:off x="1831545" y="1142984"/>
            <a:ext cx="7016195" cy="4214842"/>
          </a:xfrm>
        </p:spPr>
        <p:txBody>
          <a:bodyPr>
            <a:normAutofit/>
          </a:bodyPr>
          <a:lstStyle/>
          <a:p>
            <a:pPr marL="514350" indent="-514350" algn="just">
              <a:buFont typeface="+mj-lt"/>
              <a:buAutoNum type="arabicPeriod"/>
            </a:pPr>
            <a:r>
              <a:rPr lang="en-US" dirty="0" err="1" smtClean="0"/>
              <a:t>Apakah</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invensi</a:t>
            </a:r>
            <a:r>
              <a:rPr lang="en-US" dirty="0" smtClean="0"/>
              <a:t>?</a:t>
            </a:r>
          </a:p>
          <a:p>
            <a:pPr marL="514350" indent="-514350" algn="just">
              <a:buFont typeface="+mj-lt"/>
              <a:buAutoNum type="arabicPeriod"/>
            </a:pPr>
            <a:r>
              <a:rPr lang="en-US" dirty="0" err="1" smtClean="0"/>
              <a:t>Mengapa</a:t>
            </a:r>
            <a:r>
              <a:rPr lang="en-US" dirty="0" smtClean="0"/>
              <a:t> </a:t>
            </a:r>
            <a:r>
              <a:rPr lang="en-US" dirty="0" err="1" smtClean="0"/>
              <a:t>dikatakan</a:t>
            </a:r>
            <a:r>
              <a:rPr lang="en-US" dirty="0" smtClean="0"/>
              <a:t> </a:t>
            </a:r>
            <a:r>
              <a:rPr lang="en-US" dirty="0" err="1" smtClean="0"/>
              <a:t>bahwa</a:t>
            </a:r>
            <a:r>
              <a:rPr lang="en-US" dirty="0" smtClean="0"/>
              <a:t> </a:t>
            </a:r>
            <a:r>
              <a:rPr lang="en-US" dirty="0" err="1" smtClean="0"/>
              <a:t>perubahan</a:t>
            </a:r>
            <a:r>
              <a:rPr lang="en-US" dirty="0" smtClean="0"/>
              <a:t> </a:t>
            </a:r>
            <a:r>
              <a:rPr lang="en-US" dirty="0" err="1" smtClean="0"/>
              <a:t>sosial</a:t>
            </a:r>
            <a:r>
              <a:rPr lang="en-US" dirty="0" smtClean="0"/>
              <a:t> </a:t>
            </a:r>
            <a:r>
              <a:rPr lang="en-US" dirty="0" err="1" smtClean="0"/>
              <a:t>melekat</a:t>
            </a:r>
            <a:r>
              <a:rPr lang="en-US" dirty="0" smtClean="0"/>
              <a:t> </a:t>
            </a:r>
            <a:r>
              <a:rPr lang="en-US" dirty="0" err="1" smtClean="0"/>
              <a:t>pada</a:t>
            </a:r>
            <a:r>
              <a:rPr lang="en-US" dirty="0" smtClean="0"/>
              <a:t> </a:t>
            </a:r>
            <a:r>
              <a:rPr lang="en-US" dirty="0" err="1" smtClean="0"/>
              <a:t>masyarakat</a:t>
            </a:r>
            <a:r>
              <a:rPr lang="en-US" dirty="0" smtClean="0"/>
              <a:t>?</a:t>
            </a:r>
          </a:p>
          <a:p>
            <a:pPr marL="514350" indent="-514350" algn="just">
              <a:buFont typeface="+mj-lt"/>
              <a:buAutoNum type="arabicPeriod"/>
            </a:pPr>
            <a:r>
              <a:rPr lang="en-US" dirty="0" err="1" smtClean="0"/>
              <a:t>Jelaskan</a:t>
            </a:r>
            <a:r>
              <a:rPr lang="en-US" dirty="0" smtClean="0"/>
              <a:t> </a:t>
            </a:r>
            <a:r>
              <a:rPr lang="en-US" dirty="0" err="1" smtClean="0"/>
              <a:t>resiko</a:t>
            </a:r>
            <a:r>
              <a:rPr lang="en-US" dirty="0" smtClean="0"/>
              <a:t> yang </a:t>
            </a:r>
            <a:r>
              <a:rPr lang="en-US" dirty="0" err="1" smtClean="0"/>
              <a:t>mungkin</a:t>
            </a:r>
            <a:r>
              <a:rPr lang="en-US" dirty="0" smtClean="0"/>
              <a:t> </a:t>
            </a:r>
            <a:r>
              <a:rPr lang="en-US" dirty="0" err="1" smtClean="0"/>
              <a:t>muncul</a:t>
            </a:r>
            <a:r>
              <a:rPr lang="en-US" dirty="0" smtClean="0"/>
              <a:t> </a:t>
            </a:r>
            <a:r>
              <a:rPr lang="en-US" dirty="0" err="1" smtClean="0"/>
              <a:t>ketika</a:t>
            </a:r>
            <a:r>
              <a:rPr lang="en-US" dirty="0" smtClean="0"/>
              <a:t> </a:t>
            </a:r>
            <a:r>
              <a:rPr lang="en-US" dirty="0" err="1" smtClean="0"/>
              <a:t>pembangunan</a:t>
            </a:r>
            <a:r>
              <a:rPr lang="en-US" dirty="0" smtClean="0"/>
              <a:t> </a:t>
            </a:r>
            <a:r>
              <a:rPr lang="en-US" dirty="0" err="1" smtClean="0"/>
              <a:t>pusat</a:t>
            </a:r>
            <a:r>
              <a:rPr lang="en-US" dirty="0" smtClean="0"/>
              <a:t> </a:t>
            </a:r>
            <a:r>
              <a:rPr lang="en-US" dirty="0" err="1" smtClean="0"/>
              <a:t>perbelanjaan</a:t>
            </a:r>
            <a:r>
              <a:rPr lang="en-US" dirty="0" smtClean="0"/>
              <a:t> modern </a:t>
            </a:r>
            <a:r>
              <a:rPr lang="en-US" dirty="0" err="1" smtClean="0"/>
              <a:t>menyebabkan</a:t>
            </a:r>
            <a:r>
              <a:rPr lang="en-US" dirty="0" smtClean="0"/>
              <a:t> </a:t>
            </a:r>
            <a:r>
              <a:rPr lang="en-US" dirty="0" err="1" smtClean="0"/>
              <a:t>bangkrutnya</a:t>
            </a:r>
            <a:r>
              <a:rPr lang="en-US" dirty="0" smtClean="0"/>
              <a:t> </a:t>
            </a:r>
            <a:r>
              <a:rPr lang="en-US" dirty="0" err="1" smtClean="0"/>
              <a:t>pedagang</a:t>
            </a:r>
            <a:r>
              <a:rPr lang="en-US" dirty="0" smtClean="0"/>
              <a:t> </a:t>
            </a:r>
            <a:r>
              <a:rPr lang="en-US" dirty="0" err="1" smtClean="0"/>
              <a:t>di</a:t>
            </a:r>
            <a:r>
              <a:rPr lang="en-US" dirty="0" smtClean="0"/>
              <a:t> </a:t>
            </a:r>
            <a:r>
              <a:rPr lang="en-US" dirty="0" err="1" smtClean="0"/>
              <a:t>pasar</a:t>
            </a:r>
            <a:r>
              <a:rPr lang="en-US" dirty="0" smtClean="0"/>
              <a:t> </a:t>
            </a:r>
            <a:r>
              <a:rPr lang="en-US" dirty="0" err="1" smtClean="0"/>
              <a:t>tradisional</a:t>
            </a:r>
            <a:r>
              <a:rPr lang="en-US" dirty="0" smtClean="0"/>
              <a:t>!</a:t>
            </a:r>
          </a:p>
          <a:p>
            <a:pPr algn="just">
              <a:buNone/>
            </a:pPr>
            <a:endParaRPr lang="id-ID"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00166" y="2786058"/>
            <a:ext cx="7016195" cy="1143000"/>
          </a:xfrm>
        </p:spPr>
        <p:txBody>
          <a:bodyPr>
            <a:normAutofit/>
          </a:bodyPr>
          <a:lstStyle/>
          <a:p>
            <a:pPr algn="ctr"/>
            <a:r>
              <a:rPr lang="id-ID" sz="5400" dirty="0" smtClean="0"/>
              <a:t>SALAM SOSIOLOGI !</a:t>
            </a:r>
            <a:endParaRPr lang="en-US" sz="5400"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330</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URUTAN DAN KARAKTERISTIK PERUBAHAN SOSIAL</vt:lpstr>
      <vt:lpstr>Slide 2</vt:lpstr>
      <vt:lpstr>Karakteristik Perubahan Sosial</vt:lpstr>
      <vt:lpstr>Karakteristik Perubahan Sosial</vt:lpstr>
      <vt:lpstr>Karakteristik Perubahan Sosial</vt:lpstr>
      <vt:lpstr>Karakteristik Perubahan Sosial</vt:lpstr>
      <vt:lpstr>Karakteristik Perubahan Sosial</vt:lpstr>
      <vt:lpstr>QUIZ </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PCR</cp:lastModifiedBy>
  <cp:revision>37</cp:revision>
  <dcterms:created xsi:type="dcterms:W3CDTF">2013-08-21T19:17:07Z</dcterms:created>
  <dcterms:modified xsi:type="dcterms:W3CDTF">2015-07-06T15:48:01Z</dcterms:modified>
</cp:coreProperties>
</file>