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9" r:id="rId5"/>
    <p:sldId id="268" r:id="rId6"/>
    <p:sldId id="267" r:id="rId7"/>
    <p:sldId id="266" r:id="rId8"/>
    <p:sldId id="265" r:id="rId9"/>
    <p:sldId id="264" r:id="rId10"/>
    <p:sldId id="259" r:id="rId11"/>
    <p:sldId id="262" r:id="rId12"/>
    <p:sldId id="263" r:id="rId13"/>
  </p:sldIdLst>
  <p:sldSz cx="9144000" cy="6858000" type="screen4x3"/>
  <p:notesSz cx="6858000" cy="9144000"/>
  <p:defaultTextStyle>
    <a:defPPr>
      <a:defRPr lang="fr-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8BC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Click to edit Master title style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A"/>
          </a:p>
        </p:txBody>
      </p:sp>
      <p:sp>
        <p:nvSpPr>
          <p:cNvPr id="4" name="Espace réservé de la date 3"/>
          <p:cNvSpPr>
            <a:spLocks noGrp="1"/>
          </p:cNvSpPr>
          <p:nvPr>
            <p:ph type="dt" sz="half" idx="10"/>
          </p:nvPr>
        </p:nvSpPr>
        <p:spPr/>
        <p:txBody>
          <a:bodyPr/>
          <a:lstStyle>
            <a:lvl1pPr>
              <a:defRPr/>
            </a:lvl1pPr>
          </a:lstStyle>
          <a:p>
            <a:pPr>
              <a:defRPr/>
            </a:pPr>
            <a:fld id="{1BCB4BFB-C592-43DD-8534-D5BFBD047DA2}"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109D58E3-03F6-43CB-97EA-78B480AB334F}" type="slidenum">
              <a:rPr lang="fr-CA"/>
              <a:pPr>
                <a:defRPr/>
              </a:pPr>
              <a:t>‹#›</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D5E4BF17-EB2D-4421-9148-E164C4E6CCAF}"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567A55E0-2E1E-4746-8B49-956CCF497BA7}" type="slidenum">
              <a:rPr lang="fr-CA"/>
              <a:pPr>
                <a:defRPr/>
              </a:pPr>
              <a:t>‹#›</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2E133756-5A67-42D3-A0F8-BB4001F040CE}"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BAD44188-DB3A-41C0-9C1F-ADBAC714E27C}" type="slidenum">
              <a:rPr lang="fr-CA"/>
              <a:pPr>
                <a:defRPr/>
              </a:pPr>
              <a:t>‹#›</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49E952C1-F75D-4FBC-A125-144669E02B1E}"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10992BAE-E176-4313-AD28-0390A1B30A68}" type="slidenum">
              <a:rPr lang="fr-CA"/>
              <a:pPr>
                <a:defRPr/>
              </a:pPr>
              <a:t>‹#›</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11A26574-1E84-4F82-B3C3-9E87611C683E}"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BDC043B3-1B15-4A73-A852-221BC13EA1D4}" type="slidenum">
              <a:rPr lang="fr-CA"/>
              <a:pPr>
                <a:defRPr/>
              </a:pPr>
              <a:t>‹#›</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e la date 3"/>
          <p:cNvSpPr>
            <a:spLocks noGrp="1"/>
          </p:cNvSpPr>
          <p:nvPr>
            <p:ph type="dt" sz="half" idx="10"/>
          </p:nvPr>
        </p:nvSpPr>
        <p:spPr/>
        <p:txBody>
          <a:bodyPr/>
          <a:lstStyle>
            <a:lvl1pPr>
              <a:defRPr/>
            </a:lvl1pPr>
          </a:lstStyle>
          <a:p>
            <a:pPr>
              <a:defRPr/>
            </a:pPr>
            <a:fld id="{7A5E4C10-B9B1-4197-99DD-A9934C0A17D5}" type="datetimeFigureOut">
              <a:rPr lang="fr-FR"/>
              <a:pPr>
                <a:defRPr/>
              </a:pPr>
              <a:t>19/05/2014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FE7C6BD2-42C9-4FD9-90E6-BADDD64D794B}" type="slidenum">
              <a:rPr lang="fr-CA"/>
              <a:pPr>
                <a:defRPr/>
              </a:pPr>
              <a:t>‹#›</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7" name="Espace réservé de la date 3"/>
          <p:cNvSpPr>
            <a:spLocks noGrp="1"/>
          </p:cNvSpPr>
          <p:nvPr>
            <p:ph type="dt" sz="half" idx="10"/>
          </p:nvPr>
        </p:nvSpPr>
        <p:spPr/>
        <p:txBody>
          <a:bodyPr/>
          <a:lstStyle>
            <a:lvl1pPr>
              <a:defRPr/>
            </a:lvl1pPr>
          </a:lstStyle>
          <a:p>
            <a:pPr>
              <a:defRPr/>
            </a:pPr>
            <a:fld id="{2F728A79-882A-421E-AE52-9AF55DFCFE66}" type="datetimeFigureOut">
              <a:rPr lang="fr-FR"/>
              <a:pPr>
                <a:defRPr/>
              </a:pPr>
              <a:t>19/05/2014</a:t>
            </a:fld>
            <a:endParaRPr lang="fr-CA"/>
          </a:p>
        </p:txBody>
      </p:sp>
      <p:sp>
        <p:nvSpPr>
          <p:cNvPr id="8" name="Espace réservé du pied de page 4"/>
          <p:cNvSpPr>
            <a:spLocks noGrp="1"/>
          </p:cNvSpPr>
          <p:nvPr>
            <p:ph type="ftr" sz="quarter" idx="11"/>
          </p:nvPr>
        </p:nvSpPr>
        <p:spPr/>
        <p:txBody>
          <a:bodyPr/>
          <a:lstStyle>
            <a:lvl1pPr>
              <a:defRPr/>
            </a:lvl1pPr>
          </a:lstStyle>
          <a:p>
            <a:pPr>
              <a:defRPr/>
            </a:pPr>
            <a:endParaRPr lang="fr-CA"/>
          </a:p>
        </p:txBody>
      </p:sp>
      <p:sp>
        <p:nvSpPr>
          <p:cNvPr id="9" name="Espace réservé du numéro de diapositive 5"/>
          <p:cNvSpPr>
            <a:spLocks noGrp="1"/>
          </p:cNvSpPr>
          <p:nvPr>
            <p:ph type="sldNum" sz="quarter" idx="12"/>
          </p:nvPr>
        </p:nvSpPr>
        <p:spPr/>
        <p:txBody>
          <a:bodyPr/>
          <a:lstStyle>
            <a:lvl1pPr>
              <a:defRPr/>
            </a:lvl1pPr>
          </a:lstStyle>
          <a:p>
            <a:pPr>
              <a:defRPr/>
            </a:pPr>
            <a:fld id="{A6925354-E7F1-46CF-99E4-C5D4A79DE230}" type="slidenum">
              <a:rPr lang="fr-CA"/>
              <a:pPr>
                <a:defRPr/>
              </a:pPr>
              <a:t>‹#›</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e la date 3"/>
          <p:cNvSpPr>
            <a:spLocks noGrp="1"/>
          </p:cNvSpPr>
          <p:nvPr>
            <p:ph type="dt" sz="half" idx="10"/>
          </p:nvPr>
        </p:nvSpPr>
        <p:spPr/>
        <p:txBody>
          <a:bodyPr/>
          <a:lstStyle>
            <a:lvl1pPr>
              <a:defRPr/>
            </a:lvl1pPr>
          </a:lstStyle>
          <a:p>
            <a:pPr>
              <a:defRPr/>
            </a:pPr>
            <a:fld id="{88E31762-948D-49DC-BB42-03650B8E6BA7}" type="datetimeFigureOut">
              <a:rPr lang="fr-FR"/>
              <a:pPr>
                <a:defRPr/>
              </a:pPr>
              <a:t>19/05/2014</a:t>
            </a:fld>
            <a:endParaRPr lang="fr-CA"/>
          </a:p>
        </p:txBody>
      </p:sp>
      <p:sp>
        <p:nvSpPr>
          <p:cNvPr id="4" name="Espace réservé du pied de page 4"/>
          <p:cNvSpPr>
            <a:spLocks noGrp="1"/>
          </p:cNvSpPr>
          <p:nvPr>
            <p:ph type="ftr" sz="quarter" idx="11"/>
          </p:nvPr>
        </p:nvSpPr>
        <p:spPr/>
        <p:txBody>
          <a:bodyPr/>
          <a:lstStyle>
            <a:lvl1pPr>
              <a:defRPr/>
            </a:lvl1pPr>
          </a:lstStyle>
          <a:p>
            <a:pPr>
              <a:defRPr/>
            </a:pPr>
            <a:endParaRPr lang="fr-CA"/>
          </a:p>
        </p:txBody>
      </p:sp>
      <p:sp>
        <p:nvSpPr>
          <p:cNvPr id="5" name="Espace réservé du numéro de diapositive 5"/>
          <p:cNvSpPr>
            <a:spLocks noGrp="1"/>
          </p:cNvSpPr>
          <p:nvPr>
            <p:ph type="sldNum" sz="quarter" idx="12"/>
          </p:nvPr>
        </p:nvSpPr>
        <p:spPr/>
        <p:txBody>
          <a:bodyPr/>
          <a:lstStyle>
            <a:lvl1pPr>
              <a:defRPr/>
            </a:lvl1pPr>
          </a:lstStyle>
          <a:p>
            <a:pPr>
              <a:defRPr/>
            </a:pPr>
            <a:fld id="{017624E5-E79E-48A7-9611-C310E52B9B39}" type="slidenum">
              <a:rPr lang="fr-CA"/>
              <a:pPr>
                <a:defRPr/>
              </a:pPr>
              <a:t>‹#›</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3CC3AF08-E72C-4B91-A260-BC3A38D3BADD}" type="datetimeFigureOut">
              <a:rPr lang="fr-FR"/>
              <a:pPr>
                <a:defRPr/>
              </a:pPr>
              <a:t>19/05/2014</a:t>
            </a:fld>
            <a:endParaRPr lang="fr-CA"/>
          </a:p>
        </p:txBody>
      </p:sp>
      <p:sp>
        <p:nvSpPr>
          <p:cNvPr id="3" name="Espace réservé du pied de page 4"/>
          <p:cNvSpPr>
            <a:spLocks noGrp="1"/>
          </p:cNvSpPr>
          <p:nvPr>
            <p:ph type="ftr" sz="quarter" idx="11"/>
          </p:nvPr>
        </p:nvSpPr>
        <p:spPr/>
        <p:txBody>
          <a:bodyPr/>
          <a:lstStyle>
            <a:lvl1pPr>
              <a:defRPr/>
            </a:lvl1pPr>
          </a:lstStyle>
          <a:p>
            <a:pPr>
              <a:defRPr/>
            </a:pPr>
            <a:endParaRPr lang="fr-CA"/>
          </a:p>
        </p:txBody>
      </p:sp>
      <p:sp>
        <p:nvSpPr>
          <p:cNvPr id="4" name="Espace réservé du numéro de diapositive 5"/>
          <p:cNvSpPr>
            <a:spLocks noGrp="1"/>
          </p:cNvSpPr>
          <p:nvPr>
            <p:ph type="sldNum" sz="quarter" idx="12"/>
          </p:nvPr>
        </p:nvSpPr>
        <p:spPr/>
        <p:txBody>
          <a:bodyPr/>
          <a:lstStyle>
            <a:lvl1pPr>
              <a:defRPr/>
            </a:lvl1pPr>
          </a:lstStyle>
          <a:p>
            <a:pPr>
              <a:defRPr/>
            </a:pPr>
            <a:fld id="{FEBF6982-B7BC-477D-961A-47143FC6697C}" type="slidenum">
              <a:rPr lang="fr-CA"/>
              <a:pPr>
                <a:defRPr/>
              </a:pPr>
              <a:t>‹#›</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2045F3E4-3DE1-427B-8236-A58D33B19ADC}" type="datetimeFigureOut">
              <a:rPr lang="fr-FR"/>
              <a:pPr>
                <a:defRPr/>
              </a:pPr>
              <a:t>19/05/2014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F436D79A-6F2E-438A-B5FA-7593A2FE1E1F}" type="slidenum">
              <a:rPr lang="fr-CA"/>
              <a:pPr>
                <a:defRPr/>
              </a:pPr>
              <a:t>‹#›</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7D838C25-D547-46AC-B6FE-CE870D736FAB}" type="datetimeFigureOut">
              <a:rPr lang="fr-FR"/>
              <a:pPr>
                <a:defRPr/>
              </a:pPr>
              <a:t>19/05/2014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A479AE6E-0B55-4E32-865C-0B8D3AF701E9}" type="slidenum">
              <a:rPr lang="fr-CA"/>
              <a:pPr>
                <a:defRPr/>
              </a:pPr>
              <a:t>‹#›</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CA"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5172826D-E893-493D-80E5-50E3D6010B79}" type="datetimeFigureOut">
              <a:rPr lang="fr-FR"/>
              <a:pPr>
                <a:defRPr/>
              </a:pPr>
              <a:t>19/05/2014</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1D44B36-6031-45EF-9A2D-380B3024FDE4}" type="slidenum">
              <a:rPr lang="fr-CA"/>
              <a:pPr>
                <a:defRPr/>
              </a:pPr>
              <a:t>‹#›</a:t>
            </a:fld>
            <a:endParaRPr lang="fr-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itre 1"/>
          <p:cNvSpPr>
            <a:spLocks noGrp="1"/>
          </p:cNvSpPr>
          <p:nvPr>
            <p:ph type="ctrTitle"/>
          </p:nvPr>
        </p:nvSpPr>
        <p:spPr>
          <a:xfrm>
            <a:off x="714375" y="1444625"/>
            <a:ext cx="7772400" cy="869950"/>
          </a:xfrm>
        </p:spPr>
        <p:txBody>
          <a:bodyPr/>
          <a:lstStyle/>
          <a:p>
            <a:r>
              <a:rPr lang="id-ID" sz="4800" b="1" dirty="0" smtClean="0">
                <a:solidFill>
                  <a:schemeClr val="tx2">
                    <a:lumMod val="75000"/>
                  </a:schemeClr>
                </a:solidFill>
              </a:rPr>
              <a:t>PENGERTIAN KELOMPOK SOSIAL</a:t>
            </a:r>
            <a:endParaRPr lang="fr-CA" sz="4800" b="1" dirty="0" smtClean="0">
              <a:solidFill>
                <a:schemeClr val="tx2">
                  <a:lumMod val="75000"/>
                </a:schemeClr>
              </a:solidFill>
            </a:endParaRPr>
          </a:p>
        </p:txBody>
      </p:sp>
      <p:pic>
        <p:nvPicPr>
          <p:cNvPr id="4" name="Picture 1"/>
          <p:cNvPicPr>
            <a:picLocks noChangeAspect="1" noChangeArrowheads="1"/>
          </p:cNvPicPr>
          <p:nvPr/>
        </p:nvPicPr>
        <p:blipFill>
          <a:blip r:embed="rId3"/>
          <a:srcRect/>
          <a:stretch>
            <a:fillRect/>
          </a:stretch>
        </p:blipFill>
        <p:spPr bwMode="auto">
          <a:xfrm>
            <a:off x="0" y="1500174"/>
            <a:ext cx="1854270" cy="1895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3" name="Espace réservé du contenu 2"/>
          <p:cNvSpPr>
            <a:spLocks noGrp="1"/>
          </p:cNvSpPr>
          <p:nvPr>
            <p:ph idx="1"/>
          </p:nvPr>
        </p:nvSpPr>
        <p:spPr>
          <a:xfrm>
            <a:off x="2171729" y="428604"/>
            <a:ext cx="6543675" cy="4525963"/>
          </a:xfrm>
        </p:spPr>
        <p:txBody>
          <a:bodyPr/>
          <a:lstStyle/>
          <a:p>
            <a:pPr algn="just">
              <a:buNone/>
            </a:pPr>
            <a:r>
              <a:rPr lang="id-ID" sz="3000" dirty="0" smtClean="0"/>
              <a:t>Simpulan </a:t>
            </a:r>
            <a:r>
              <a:rPr lang="id-ID" sz="3000" dirty="0" smtClean="0"/>
              <a:t>mengenai kelompok sosial, </a:t>
            </a:r>
            <a:r>
              <a:rPr lang="id-ID" sz="3000" dirty="0" smtClean="0"/>
              <a:t>di antaranya </a:t>
            </a:r>
            <a:r>
              <a:rPr lang="id-ID" sz="3000" dirty="0" smtClean="0"/>
              <a:t>:</a:t>
            </a:r>
          </a:p>
          <a:p>
            <a:pPr lvl="0" algn="just"/>
            <a:r>
              <a:rPr lang="id-ID" sz="3000" dirty="0" smtClean="0"/>
              <a:t>terdiri atas dua atau lebih individu,</a:t>
            </a:r>
          </a:p>
          <a:p>
            <a:pPr lvl="0" algn="just"/>
            <a:r>
              <a:rPr lang="id-ID" sz="3000" dirty="0" smtClean="0"/>
              <a:t>individu-individu tersebut memiliki kesamaan,</a:t>
            </a:r>
          </a:p>
          <a:p>
            <a:pPr lvl="0" algn="just"/>
            <a:r>
              <a:rPr lang="id-ID" sz="3000" dirty="0" smtClean="0"/>
              <a:t>adanya saling interaksi (langsung maupun tidak langsung) dan saling mempengaruhi,</a:t>
            </a:r>
          </a:p>
          <a:p>
            <a:pPr lvl="0" algn="just"/>
            <a:r>
              <a:rPr lang="id-ID" sz="3000" dirty="0" smtClean="0"/>
              <a:t>terbentuknya struktur (nilai, norma, peran) khas,</a:t>
            </a:r>
          </a:p>
          <a:p>
            <a:pPr algn="just"/>
            <a:r>
              <a:rPr lang="id-ID" sz="3000" dirty="0" smtClean="0"/>
              <a:t>ada tujuan bersama yang hendak dicapai.</a:t>
            </a:r>
            <a:endParaRPr lang="fr-CA" sz="3000" dirty="0" smtClean="0">
              <a:solidFill>
                <a:srgbClr val="438BC4"/>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Pertanyaan Uji Pengetahuan</a:t>
            </a:r>
            <a:endParaRPr lang="fr-CA" dirty="0" smtClean="0">
              <a:solidFill>
                <a:schemeClr val="bg1"/>
              </a:solidFill>
            </a:endParaRPr>
          </a:p>
        </p:txBody>
      </p:sp>
      <p:sp>
        <p:nvSpPr>
          <p:cNvPr id="6" name="Espace réservé du contenu 2"/>
          <p:cNvSpPr>
            <a:spLocks noGrp="1"/>
          </p:cNvSpPr>
          <p:nvPr>
            <p:ph idx="1"/>
          </p:nvPr>
        </p:nvSpPr>
        <p:spPr/>
        <p:txBody>
          <a:bodyPr rtlCol="0">
            <a:normAutofit/>
          </a:bodyPr>
          <a:lstStyle/>
          <a:p>
            <a:pPr marL="514350" lvl="0" indent="-514350" algn="just">
              <a:buFont typeface="+mj-lt"/>
              <a:buAutoNum type="arabicPeriod"/>
            </a:pPr>
            <a:r>
              <a:rPr lang="id-ID" dirty="0" smtClean="0"/>
              <a:t>Jelaskan pengertian kelompok sosial menurut </a:t>
            </a:r>
            <a:r>
              <a:rPr lang="nb-NO" dirty="0" smtClean="0"/>
              <a:t>M.E. Shaw </a:t>
            </a:r>
            <a:r>
              <a:rPr lang="id-ID" dirty="0" smtClean="0"/>
              <a:t>!</a:t>
            </a:r>
          </a:p>
          <a:p>
            <a:pPr marL="514350" lvl="0" indent="-514350" algn="just">
              <a:buFont typeface="+mj-lt"/>
              <a:buAutoNum type="arabicPeriod"/>
            </a:pPr>
            <a:r>
              <a:rPr lang="id-ID" dirty="0" smtClean="0"/>
              <a:t>Jelaskan pengertian kelompok sosial menurut McDavid dan Harari !</a:t>
            </a:r>
          </a:p>
          <a:p>
            <a:pPr marL="514350" indent="-514350" algn="just">
              <a:buFont typeface="+mj-lt"/>
              <a:buAutoNum type="arabicPeriod"/>
            </a:pPr>
            <a:r>
              <a:rPr lang="id-ID" dirty="0" smtClean="0"/>
              <a:t>Jelaskan pengertian kelompok sosial secara umum !</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3" name="Espace réservé du contenu 2"/>
          <p:cNvSpPr>
            <a:spLocks noGrp="1"/>
          </p:cNvSpPr>
          <p:nvPr>
            <p:ph idx="1"/>
          </p:nvPr>
        </p:nvSpPr>
        <p:spPr>
          <a:xfrm>
            <a:off x="2171729" y="428604"/>
            <a:ext cx="6543675" cy="4525963"/>
          </a:xfrm>
        </p:spPr>
        <p:txBody>
          <a:bodyPr/>
          <a:lstStyle/>
          <a:p>
            <a:pPr algn="ctr">
              <a:buNone/>
            </a:pPr>
            <a:r>
              <a:rPr lang="id-ID" dirty="0" smtClean="0"/>
              <a:t>	</a:t>
            </a:r>
          </a:p>
          <a:p>
            <a:pPr algn="ctr">
              <a:buNone/>
            </a:pPr>
            <a:endParaRPr lang="id-ID" dirty="0" smtClean="0">
              <a:solidFill>
                <a:schemeClr val="tx2">
                  <a:lumMod val="75000"/>
                </a:schemeClr>
              </a:solidFill>
            </a:endParaRPr>
          </a:p>
          <a:p>
            <a:pPr algn="ctr">
              <a:buNone/>
            </a:pPr>
            <a:endParaRPr lang="id-ID" dirty="0" smtClean="0">
              <a:solidFill>
                <a:schemeClr val="tx2">
                  <a:lumMod val="75000"/>
                </a:schemeClr>
              </a:solidFill>
            </a:endParaRPr>
          </a:p>
          <a:p>
            <a:pPr algn="ctr">
              <a:buNone/>
            </a:pPr>
            <a:endParaRPr lang="id-ID" sz="1800" dirty="0" smtClean="0">
              <a:solidFill>
                <a:schemeClr val="tx2">
                  <a:lumMod val="75000"/>
                </a:schemeClr>
              </a:solidFill>
            </a:endParaRPr>
          </a:p>
          <a:p>
            <a:pPr algn="ctr">
              <a:buNone/>
            </a:pPr>
            <a:r>
              <a:rPr lang="id-ID" sz="5400" b="1" dirty="0" smtClean="0">
                <a:solidFill>
                  <a:schemeClr val="tx2">
                    <a:lumMod val="75000"/>
                  </a:schemeClr>
                </a:solidFill>
              </a:rPr>
              <a:t>Salam Sosiologi !</a:t>
            </a:r>
            <a:endParaRPr lang="fr-CA" sz="5400" b="1" dirty="0" smtClean="0">
              <a:solidFill>
                <a:schemeClr val="tx2">
                  <a:lumMod val="7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Burhan Bungin</a:t>
            </a:r>
            <a:endParaRPr lang="fr-CA" dirty="0" smtClean="0">
              <a:solidFill>
                <a:schemeClr val="bg1"/>
              </a:solidFill>
            </a:endParaRPr>
          </a:p>
        </p:txBody>
      </p:sp>
      <p:sp>
        <p:nvSpPr>
          <p:cNvPr id="6" name="Espace réservé du contenu 2"/>
          <p:cNvSpPr>
            <a:spLocks noGrp="1"/>
          </p:cNvSpPr>
          <p:nvPr>
            <p:ph idx="1"/>
          </p:nvPr>
        </p:nvSpPr>
        <p:spPr/>
        <p:txBody>
          <a:bodyPr rtlCol="0">
            <a:normAutofit/>
          </a:bodyPr>
          <a:lstStyle/>
          <a:p>
            <a:pPr algn="just" fontAlgn="auto">
              <a:spcAft>
                <a:spcPts val="0"/>
              </a:spcAft>
              <a:buNone/>
              <a:defRPr/>
            </a:pPr>
            <a:r>
              <a:rPr lang="id-ID" dirty="0" smtClean="0"/>
              <a:t>	Kelompok </a:t>
            </a:r>
            <a:r>
              <a:rPr lang="id-ID" dirty="0" smtClean="0"/>
              <a:t>sosial adalah kehidupan bersama manusia dalam himpunan atau kesatuan yang bersifat guyub atau pun formal</a:t>
            </a:r>
            <a:r>
              <a:rPr lang="en-US" dirty="0" smtClean="0"/>
              <a:t>.</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D.W. Johnson dan F.P. Johnson</a:t>
            </a:r>
            <a:endParaRPr lang="fr-CA" dirty="0" smtClean="0">
              <a:solidFill>
                <a:schemeClr val="bg1"/>
              </a:solidFill>
            </a:endParaRPr>
          </a:p>
        </p:txBody>
      </p:sp>
      <p:sp>
        <p:nvSpPr>
          <p:cNvPr id="6" name="Espace réservé du contenu 2"/>
          <p:cNvSpPr>
            <a:spLocks noGrp="1"/>
          </p:cNvSpPr>
          <p:nvPr>
            <p:ph idx="1"/>
          </p:nvPr>
        </p:nvSpPr>
        <p:spPr/>
        <p:txBody>
          <a:bodyPr rtlCol="0">
            <a:normAutofit/>
          </a:bodyPr>
          <a:lstStyle/>
          <a:p>
            <a:pPr algn="just" fontAlgn="auto">
              <a:spcAft>
                <a:spcPts val="0"/>
              </a:spcAft>
              <a:buNone/>
              <a:defRPr/>
            </a:pPr>
            <a:r>
              <a:rPr lang="id-ID" dirty="0" smtClean="0"/>
              <a:t>	Sebuah </a:t>
            </a:r>
            <a:r>
              <a:rPr lang="id-ID" dirty="0" smtClean="0"/>
              <a:t>kelompok adalah dua individu atau lebih yang berinteraksi tatap muka (</a:t>
            </a:r>
            <a:r>
              <a:rPr lang="id-ID" i="1" dirty="0" smtClean="0"/>
              <a:t>face to face interaction</a:t>
            </a:r>
            <a:r>
              <a:rPr lang="id-ID" dirty="0" smtClean="0"/>
              <a:t>), dimana masing-masing menyadari keanggotaannya dalam kelompok, masing-masing menyadari keberadaan orang lain yang juga anggota kelompok, dan masing-masing menyadari kesalingtergantungan secara positif dalam mencapai suatu tujuan bersama</a:t>
            </a:r>
            <a:r>
              <a:rPr lang="id-ID" dirty="0" smtClean="0"/>
              <a:t>.</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J.P. Chaplin</a:t>
            </a:r>
            <a:endParaRPr lang="fr-CA" dirty="0" smtClean="0">
              <a:solidFill>
                <a:schemeClr val="bg1"/>
              </a:solidFill>
            </a:endParaRPr>
          </a:p>
        </p:txBody>
      </p:sp>
      <p:sp>
        <p:nvSpPr>
          <p:cNvPr id="6" name="Espace réservé du contenu 2"/>
          <p:cNvSpPr>
            <a:spLocks noGrp="1"/>
          </p:cNvSpPr>
          <p:nvPr>
            <p:ph idx="1"/>
          </p:nvPr>
        </p:nvSpPr>
        <p:spPr/>
        <p:txBody>
          <a:bodyPr rtlCol="0">
            <a:normAutofit/>
          </a:bodyPr>
          <a:lstStyle/>
          <a:p>
            <a:pPr algn="just" fontAlgn="auto">
              <a:spcAft>
                <a:spcPts val="0"/>
              </a:spcAft>
              <a:buNone/>
              <a:defRPr/>
            </a:pPr>
            <a:r>
              <a:rPr lang="id-ID" dirty="0" smtClean="0"/>
              <a:t>	Kelompok </a:t>
            </a:r>
            <a:r>
              <a:rPr lang="id-ID" dirty="0" smtClean="0"/>
              <a:t>adalah sekelompok individu yang memiliki kesamaan dalam sejumlah karakteristik tertentu atau memiliki tujuan yang sama. Antara orang-orang tersebut saling berinteraksi, walaupun interaksi tidak perlu langsung dan tatap muka</a:t>
            </a:r>
            <a:r>
              <a:rPr lang="id-ID" dirty="0" smtClean="0"/>
              <a:t>.</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McDavid dan Harari</a:t>
            </a:r>
            <a:endParaRPr lang="fr-CA" dirty="0" smtClean="0">
              <a:solidFill>
                <a:schemeClr val="bg1"/>
              </a:solidFill>
            </a:endParaRPr>
          </a:p>
        </p:txBody>
      </p:sp>
      <p:sp>
        <p:nvSpPr>
          <p:cNvPr id="6" name="Espace réservé du contenu 2"/>
          <p:cNvSpPr>
            <a:spLocks noGrp="1"/>
          </p:cNvSpPr>
          <p:nvPr>
            <p:ph idx="1"/>
          </p:nvPr>
        </p:nvSpPr>
        <p:spPr/>
        <p:txBody>
          <a:bodyPr rtlCol="0">
            <a:normAutofit/>
          </a:bodyPr>
          <a:lstStyle/>
          <a:p>
            <a:pPr algn="just" fontAlgn="auto">
              <a:spcAft>
                <a:spcPts val="0"/>
              </a:spcAft>
              <a:buNone/>
              <a:defRPr/>
            </a:pPr>
            <a:r>
              <a:rPr lang="id-ID" dirty="0" smtClean="0"/>
              <a:t>	Kelompok </a:t>
            </a:r>
            <a:r>
              <a:rPr lang="id-ID" dirty="0" smtClean="0"/>
              <a:t>sosial merupakan suatu sistem yang diorganisasikan pada dua orang atau lebih yang terhubung satu dengan lainnya. Sistem tersebut menunjukkan fungsi yang sama, memiliki sekumpulan standar (patokan) peran dalam berhubungan antar anggotanya serta sejumlah norma yang mengatur fungsi anggota dan kelompok</a:t>
            </a:r>
            <a:r>
              <a:rPr lang="id-ID" dirty="0" smtClean="0"/>
              <a:t>.</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M.E. Shaw</a:t>
            </a:r>
            <a:endParaRPr lang="fr-CA" dirty="0" smtClean="0">
              <a:solidFill>
                <a:schemeClr val="bg1"/>
              </a:solidFill>
            </a:endParaRPr>
          </a:p>
        </p:txBody>
      </p:sp>
      <p:sp>
        <p:nvSpPr>
          <p:cNvPr id="6" name="Espace réservé du contenu 2"/>
          <p:cNvSpPr>
            <a:spLocks noGrp="1"/>
          </p:cNvSpPr>
          <p:nvPr>
            <p:ph idx="1"/>
          </p:nvPr>
        </p:nvSpPr>
        <p:spPr/>
        <p:txBody>
          <a:bodyPr rtlCol="0">
            <a:normAutofit/>
          </a:bodyPr>
          <a:lstStyle/>
          <a:p>
            <a:pPr algn="just" fontAlgn="auto">
              <a:spcAft>
                <a:spcPts val="0"/>
              </a:spcAft>
              <a:buNone/>
              <a:defRPr/>
            </a:pPr>
            <a:r>
              <a:rPr lang="id-ID" dirty="0" smtClean="0"/>
              <a:t>	Kelompok </a:t>
            </a:r>
            <a:r>
              <a:rPr lang="id-ID" dirty="0" smtClean="0"/>
              <a:t>merupakan dua orang atau lebih yang saling berinteraksi satu dengan yang lain, dan karenanya saling mempengaruhi</a:t>
            </a:r>
            <a:r>
              <a:rPr lang="id-ID" dirty="0" smtClean="0"/>
              <a:t>.</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Muzafer Sherif dan C.W. Sherif</a:t>
            </a:r>
            <a:endParaRPr lang="fr-CA" dirty="0" smtClean="0">
              <a:solidFill>
                <a:schemeClr val="bg1"/>
              </a:solidFill>
            </a:endParaRPr>
          </a:p>
        </p:txBody>
      </p:sp>
      <p:sp>
        <p:nvSpPr>
          <p:cNvPr id="6" name="Espace réservé du contenu 2"/>
          <p:cNvSpPr>
            <a:spLocks noGrp="1"/>
          </p:cNvSpPr>
          <p:nvPr>
            <p:ph idx="1"/>
          </p:nvPr>
        </p:nvSpPr>
        <p:spPr/>
        <p:txBody>
          <a:bodyPr rtlCol="0">
            <a:normAutofit/>
          </a:bodyPr>
          <a:lstStyle/>
          <a:p>
            <a:pPr algn="just" fontAlgn="auto">
              <a:spcAft>
                <a:spcPts val="0"/>
              </a:spcAft>
              <a:buNone/>
              <a:defRPr/>
            </a:pPr>
            <a:r>
              <a:rPr lang="id-ID" dirty="0" smtClean="0"/>
              <a:t>	Kelompok </a:t>
            </a:r>
            <a:r>
              <a:rPr lang="id-ID" dirty="0" smtClean="0"/>
              <a:t>adalah suatu unit sosial yang terdiri dari dua atau lebih individu yang telah mengadakan interaksi sosial yang cukup intensif dan teratur, sehingga di antara individu-individu itu telah terdapat pembagian tugas maupun struktur dan norma tertentu yang khas</a:t>
            </a:r>
            <a:r>
              <a:rPr lang="id-ID" dirty="0" smtClean="0"/>
              <a:t>.</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Park dan Burgess</a:t>
            </a:r>
            <a:endParaRPr lang="fr-CA" dirty="0" smtClean="0">
              <a:solidFill>
                <a:schemeClr val="bg1"/>
              </a:solidFill>
            </a:endParaRPr>
          </a:p>
        </p:txBody>
      </p:sp>
      <p:sp>
        <p:nvSpPr>
          <p:cNvPr id="6" name="Espace réservé du contenu 2"/>
          <p:cNvSpPr>
            <a:spLocks noGrp="1"/>
          </p:cNvSpPr>
          <p:nvPr>
            <p:ph idx="1"/>
          </p:nvPr>
        </p:nvSpPr>
        <p:spPr/>
        <p:txBody>
          <a:bodyPr rtlCol="0">
            <a:normAutofit/>
          </a:bodyPr>
          <a:lstStyle/>
          <a:p>
            <a:pPr algn="just" fontAlgn="auto">
              <a:spcAft>
                <a:spcPts val="0"/>
              </a:spcAft>
              <a:buNone/>
              <a:defRPr/>
            </a:pPr>
            <a:r>
              <a:rPr lang="id-ID" dirty="0" smtClean="0"/>
              <a:t>	Kelompok </a:t>
            </a:r>
            <a:r>
              <a:rPr lang="id-ID" dirty="0" smtClean="0"/>
              <a:t>sosial adalah sekumpulan orang yang memiliki kegiatan yang konsisten</a:t>
            </a:r>
            <a:r>
              <a:rPr lang="id-ID" dirty="0" smtClean="0"/>
              <a:t>.</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Syahrial Syarbaini</a:t>
            </a:r>
            <a:endParaRPr lang="fr-CA" dirty="0" smtClean="0">
              <a:solidFill>
                <a:schemeClr val="bg1"/>
              </a:solidFill>
            </a:endParaRPr>
          </a:p>
        </p:txBody>
      </p:sp>
      <p:sp>
        <p:nvSpPr>
          <p:cNvPr id="6" name="Espace réservé du contenu 2"/>
          <p:cNvSpPr>
            <a:spLocks noGrp="1"/>
          </p:cNvSpPr>
          <p:nvPr>
            <p:ph idx="1"/>
          </p:nvPr>
        </p:nvSpPr>
        <p:spPr/>
        <p:txBody>
          <a:bodyPr rtlCol="0">
            <a:normAutofit/>
          </a:bodyPr>
          <a:lstStyle/>
          <a:p>
            <a:pPr algn="just" fontAlgn="auto">
              <a:spcAft>
                <a:spcPts val="0"/>
              </a:spcAft>
              <a:buNone/>
              <a:defRPr/>
            </a:pPr>
            <a:r>
              <a:rPr lang="id-ID" dirty="0" smtClean="0"/>
              <a:t>	Kelompok </a:t>
            </a:r>
            <a:r>
              <a:rPr lang="id-ID" dirty="0" smtClean="0"/>
              <a:t>sosial adalah kesatuan sosial yang terdiri dari kumpulan individu yang hidup bersama dengan mengadakan hubungan timbal balik yang cukup intensif dan teratur, sehingga diharapkan adanya pembagian tugas, struktur, serta norma-norma tertentu yang berlaku</a:t>
            </a:r>
            <a:r>
              <a:rPr lang="id-ID" dirty="0" smtClean="0"/>
              <a:t>.</a:t>
            </a:r>
            <a:endParaRPr lang="fr-CA" dirty="0" smtClean="0">
              <a:solidFill>
                <a:srgbClr val="438BC4"/>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113</Template>
  <TotalTime>23</TotalTime>
  <Words>111</Words>
  <Application>Microsoft Office PowerPoint</Application>
  <PresentationFormat>On-screen Show (4:3)</PresentationFormat>
  <Paragraphs>32</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113</vt:lpstr>
      <vt:lpstr>PENGERTIAN KELOMPOK SOSIAL</vt:lpstr>
      <vt:lpstr>Burhan Bungin</vt:lpstr>
      <vt:lpstr>D.W. Johnson dan F.P. Johnson</vt:lpstr>
      <vt:lpstr>J.P. Chaplin</vt:lpstr>
      <vt:lpstr>McDavid dan Harari</vt:lpstr>
      <vt:lpstr>M.E. Shaw</vt:lpstr>
      <vt:lpstr>Muzafer Sherif dan C.W. Sherif</vt:lpstr>
      <vt:lpstr>Park dan Burgess</vt:lpstr>
      <vt:lpstr>Syahrial Syarbaini</vt:lpstr>
      <vt:lpstr>Slide 10</vt:lpstr>
      <vt:lpstr>Pertanyaan Uji Pengetahuan</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NAME</dc:title>
  <dc:creator>windows7</dc:creator>
  <cp:lastModifiedBy>windows7</cp:lastModifiedBy>
  <cp:revision>6</cp:revision>
  <dcterms:created xsi:type="dcterms:W3CDTF">2013-11-10T09:33:00Z</dcterms:created>
  <dcterms:modified xsi:type="dcterms:W3CDTF">2014-05-19T00:59:47Z</dcterms:modified>
</cp:coreProperties>
</file>