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98" r:id="rId4"/>
    <p:sldId id="295" r:id="rId5"/>
    <p:sldId id="299" r:id="rId6"/>
    <p:sldId id="300" r:id="rId7"/>
    <p:sldId id="258" r:id="rId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323" autoAdjust="0"/>
    <p:restoredTop sz="94652" autoAdjust="0"/>
  </p:normalViewPr>
  <p:slideViewPr>
    <p:cSldViewPr>
      <p:cViewPr varScale="1">
        <p:scale>
          <a:sx n="69" d="100"/>
          <a:sy n="69" d="100"/>
        </p:scale>
        <p:origin x="-13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361EE1-9743-43C3-879F-2B321FEF8359}"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4CBF4962-5205-40AB-9503-8BFCC5C71C46}"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16D9D3D-6469-4C2D-94AC-15C951261F34}"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C001143-5B37-4CAB-8121-D2D9B916F9E8}"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19C3057-1E68-4070-B2AF-31225C916FCB}"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5E23F0F-4B9A-41FF-A87D-B321D477DB8A}"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D4B06A5A-3CA7-4300-9121-3323722E95EA}"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4BBFDA25-3772-46FA-B1F0-DA730D77F185}"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E055D77-9C99-48C1-867B-A82E1647C6A5}"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5D8B95D2-F59D-4858-AFFE-0D022721F49B}"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DA71817-9981-49AF-A657-34EEFA781AC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B3DBD1C-807B-4FA7-8E00-77A45074632B}"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965206" y="5143512"/>
            <a:ext cx="7535884" cy="647700"/>
          </a:xfrm>
        </p:spPr>
        <p:txBody>
          <a:bodyPr/>
          <a:lstStyle/>
          <a:p>
            <a:pPr algn="l"/>
            <a:r>
              <a:rPr lang="id-ID" sz="4000" b="1" dirty="0" smtClean="0">
                <a:solidFill>
                  <a:schemeClr val="bg1"/>
                </a:solidFill>
              </a:rPr>
              <a:t>PRINSIP KEADILAN</a:t>
            </a:r>
            <a:endParaRPr lang="es-ES" sz="4000" b="1" dirty="0">
              <a:solidFill>
                <a:schemeClr val="bg1"/>
              </a:solidFill>
            </a:endParaRPr>
          </a:p>
        </p:txBody>
      </p:sp>
      <p:pic>
        <p:nvPicPr>
          <p:cNvPr id="6" name="Picture 1"/>
          <p:cNvPicPr>
            <a:picLocks noChangeAspect="1" noChangeArrowheads="1"/>
          </p:cNvPicPr>
          <p:nvPr/>
        </p:nvPicPr>
        <p:blipFill>
          <a:blip r:embed="rId3"/>
          <a:srcRect/>
          <a:stretch>
            <a:fillRect/>
          </a:stretch>
        </p:blipFill>
        <p:spPr bwMode="auto">
          <a:xfrm>
            <a:off x="7072330" y="214290"/>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1928802"/>
            <a:ext cx="8229600" cy="3071834"/>
          </a:xfrm>
        </p:spPr>
        <p:txBody>
          <a:bodyPr/>
          <a:lstStyle/>
          <a:p>
            <a:pPr algn="just">
              <a:buNone/>
            </a:pPr>
            <a:r>
              <a:rPr lang="id-ID" sz="2200" dirty="0" smtClean="0"/>
              <a:t>	</a:t>
            </a:r>
            <a:r>
              <a:rPr lang="id-ID" sz="2400" dirty="0" smtClean="0"/>
              <a:t>Sejatinya</a:t>
            </a:r>
            <a:r>
              <a:rPr lang="id-ID" sz="2400" dirty="0" smtClean="0"/>
              <a:t>, setiap manusia pasti menghendaki perlakuan adil. Ketidakadilan merupakan tindakan pelanggaran terhadap hak asasi manusia yang telah dikaruniakan oleh Tuhan Yang Maha Esa. Di Indonesia, UU No. 39 Tahun 1999 tentang Hak Asasi Manusia telah menegaskan mengenai hak atas keadilan.</a:t>
            </a:r>
            <a:endParaRPr lang="id-ID"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0" y="785794"/>
            <a:ext cx="8229600" cy="3786214"/>
          </a:xfrm>
        </p:spPr>
        <p:txBody>
          <a:bodyPr/>
          <a:lstStyle/>
          <a:p>
            <a:pPr algn="just">
              <a:buNone/>
            </a:pPr>
            <a:r>
              <a:rPr lang="id-ID" sz="2400" dirty="0" smtClean="0"/>
              <a:t>Jika </a:t>
            </a:r>
            <a:r>
              <a:rPr lang="id-ID" sz="2400" dirty="0" smtClean="0"/>
              <a:t>mengacu pada ketentuan UU No. 39 Tahun 1999 tentang Hak Asasi Manusia tersebut, maka dapat dirumuskan beberapa simpulan, di antaranya :</a:t>
            </a:r>
          </a:p>
          <a:p>
            <a:pPr marL="914400" lvl="1" indent="-457200" algn="just">
              <a:buFont typeface="+mj-lt"/>
              <a:buAutoNum type="alphaLcPeriod"/>
            </a:pPr>
            <a:r>
              <a:rPr lang="id-ID" sz="2400" dirty="0" smtClean="0"/>
              <a:t>Yang harus berlaku adil adalah negara dan jajarannya, </a:t>
            </a:r>
          </a:p>
          <a:p>
            <a:pPr marL="914400" lvl="1" indent="-457200" algn="just">
              <a:buFont typeface="+mj-lt"/>
              <a:buAutoNum type="alphaLcPeriod"/>
            </a:pPr>
            <a:r>
              <a:rPr lang="id-ID" sz="2400" dirty="0" smtClean="0"/>
              <a:t>Yang berhak atas perlakuan adil adalah warga negara,</a:t>
            </a:r>
          </a:p>
          <a:p>
            <a:pPr marL="914400" lvl="1" indent="-457200" algn="just">
              <a:buFont typeface="+mj-lt"/>
              <a:buAutoNum type="alphaLcPeriod"/>
            </a:pPr>
            <a:r>
              <a:rPr lang="id-ID" sz="2400" dirty="0" smtClean="0"/>
              <a:t>Perlakuan adil dipraktekkan dengan memberi jaminan kepastian hukum, kesamaan dalam perlindungan dan perlakuan hukum, kesempatan membela diri, serta kebebasan memilih pekerjaan sesuai martabat kemanusiaan dengan syarat ketenagakerjaan yang </a:t>
            </a:r>
            <a:r>
              <a:rPr lang="id-ID" sz="2400" dirty="0" smtClean="0"/>
              <a:t>adil.</a:t>
            </a:r>
            <a:endParaRPr lang="id-ID"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800" b="1" dirty="0" smtClean="0">
                <a:solidFill>
                  <a:schemeClr val="accent1">
                    <a:lumMod val="25000"/>
                  </a:schemeClr>
                </a:solidFill>
              </a:rPr>
              <a:t>Prinsip Keadilan menurut Morris Ginsberg</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468313" y="1357298"/>
            <a:ext cx="8229600" cy="4286280"/>
          </a:xfrm>
        </p:spPr>
        <p:txBody>
          <a:bodyPr/>
          <a:lstStyle/>
          <a:p>
            <a:pPr lvl="0" algn="just"/>
            <a:r>
              <a:rPr lang="id-ID" sz="2400" dirty="0" smtClean="0"/>
              <a:t>Adil bermakna adanya distribusi hak-hak yang terkait dengan kebahagiaan dan kesejahteraan kepada anggota masyarakat sesuai kebutuhan, kapasitas, serta keadaan masing-masing,</a:t>
            </a:r>
          </a:p>
          <a:p>
            <a:pPr lvl="0" algn="just"/>
            <a:r>
              <a:rPr lang="id-ID" sz="2400" dirty="0" smtClean="0"/>
              <a:t>Adil mengacu pada pola pertukaran bersifat setara, artinya untuk setiap pelaksanaan kewajiban harus diganjar dengan hak setimpal, </a:t>
            </a:r>
          </a:p>
          <a:p>
            <a:pPr algn="just"/>
            <a:r>
              <a:rPr lang="id-ID" sz="2400" dirty="0" smtClean="0"/>
              <a:t>Adil berarti ‘sama’, sehingga kasus yang sama seharusnya diperlakukan dengan cara yang sama, sementara kasus yang berbeda diperlakukan dengan cara berbeda pula,</a:t>
            </a:r>
            <a:endParaRPr lang="id-ID" sz="21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142852"/>
            <a:ext cx="8229600" cy="901723"/>
          </a:xfrm>
        </p:spPr>
        <p:txBody>
          <a:bodyPr/>
          <a:lstStyle/>
          <a:p>
            <a:r>
              <a:rPr lang="id-ID" sz="2800" b="1" dirty="0" smtClean="0">
                <a:solidFill>
                  <a:schemeClr val="accent1">
                    <a:lumMod val="25000"/>
                  </a:schemeClr>
                </a:solidFill>
              </a:rPr>
              <a:t>Prinsip Keadilan menurut Morris Ginsberg</a:t>
            </a:r>
            <a:endParaRPr lang="id-ID" sz="2800" b="1" dirty="0">
              <a:solidFill>
                <a:schemeClr val="accent1">
                  <a:lumMod val="25000"/>
                </a:schemeClr>
              </a:solidFill>
            </a:endParaRPr>
          </a:p>
        </p:txBody>
      </p:sp>
      <p:sp>
        <p:nvSpPr>
          <p:cNvPr id="143363" name="Rectangle 3"/>
          <p:cNvSpPr>
            <a:spLocks noGrp="1" noChangeArrowheads="1"/>
          </p:cNvSpPr>
          <p:nvPr>
            <p:ph type="body" idx="1"/>
          </p:nvPr>
        </p:nvSpPr>
        <p:spPr>
          <a:xfrm>
            <a:off x="468313" y="1500174"/>
            <a:ext cx="8229600" cy="4143404"/>
          </a:xfrm>
        </p:spPr>
        <p:txBody>
          <a:bodyPr/>
          <a:lstStyle/>
          <a:p>
            <a:pPr lvl="0" algn="just"/>
            <a:r>
              <a:rPr lang="id-ID" sz="2500" dirty="0" smtClean="0"/>
              <a:t>Adil merujuk pada upaya memperbaiki keseimbangan yang terganggu oleh kejahatan, dengan cara menjatuhkan hukuman bagi pelaku dan memberi kompensasi (pengganti kerugian) untuk korban atau keluarganya,</a:t>
            </a:r>
          </a:p>
          <a:p>
            <a:pPr algn="just"/>
            <a:r>
              <a:rPr lang="id-ID" sz="2500" dirty="0" smtClean="0"/>
              <a:t>Adil bermakna menghindari kesewenang-wenangan dan menghilangkan kekuatan yang sewenang-wenang</a:t>
            </a:r>
            <a:r>
              <a:rPr lang="id-ID" sz="2500" dirty="0" smtClean="0"/>
              <a:t>.</a:t>
            </a:r>
            <a:endParaRPr lang="id-ID"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pPr algn="just"/>
            <a:r>
              <a:rPr lang="id-ID" dirty="0" smtClean="0">
                <a:solidFill>
                  <a:schemeClr val="accent1">
                    <a:lumMod val="25000"/>
                  </a:schemeClr>
                </a:solidFill>
              </a:rPr>
              <a:t>Pertanyaan Uji Pengetahuan</a:t>
            </a:r>
            <a:endParaRPr lang="id-ID" dirty="0">
              <a:solidFill>
                <a:schemeClr val="accent1">
                  <a:lumMod val="25000"/>
                </a:schemeClr>
              </a:solidFill>
            </a:endParaRPr>
          </a:p>
        </p:txBody>
      </p:sp>
      <p:sp>
        <p:nvSpPr>
          <p:cNvPr id="143363" name="Rectangle 3"/>
          <p:cNvSpPr>
            <a:spLocks noGrp="1" noChangeArrowheads="1"/>
          </p:cNvSpPr>
          <p:nvPr>
            <p:ph type="body" idx="1"/>
          </p:nvPr>
        </p:nvSpPr>
        <p:spPr>
          <a:xfrm>
            <a:off x="468313" y="1928802"/>
            <a:ext cx="8229600" cy="4225936"/>
          </a:xfrm>
        </p:spPr>
        <p:txBody>
          <a:bodyPr/>
          <a:lstStyle/>
          <a:p>
            <a:pPr marL="514350" lvl="0" indent="-514350" algn="just">
              <a:buFont typeface="+mj-lt"/>
              <a:buAutoNum type="arabicPeriod"/>
            </a:pPr>
            <a:r>
              <a:rPr lang="id-ID" dirty="0" smtClean="0"/>
              <a:t>Jelaskan hak atas keadilan yang dimiliki oleh warga negara Indonesia berdasarkan UU No. 39 Tahun 1999 tentang Hak Asasi Manusia !</a:t>
            </a:r>
          </a:p>
          <a:p>
            <a:pPr marL="514350" indent="-514350" algn="just">
              <a:buFont typeface="+mj-lt"/>
              <a:buAutoNum type="arabicPeriod"/>
            </a:pPr>
            <a:r>
              <a:rPr lang="id-ID" dirty="0" smtClean="0"/>
              <a:t>Jelaskan bahwa adil mengacu pada pola pertukaran bersifat setara !</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2571744"/>
            <a:ext cx="8229600" cy="3582994"/>
          </a:xfrm>
        </p:spPr>
        <p:txBody>
          <a:bodyPr/>
          <a:lstStyle/>
          <a:p>
            <a:pPr algn="ctr">
              <a:buNone/>
            </a:pPr>
            <a:endParaRPr lang="id-ID" dirty="0" smtClean="0"/>
          </a:p>
          <a:p>
            <a:pPr algn="ctr">
              <a:buNone/>
            </a:pPr>
            <a:r>
              <a:rPr lang="id-ID" sz="4400" b="1" dirty="0" smtClean="0">
                <a:solidFill>
                  <a:schemeClr val="accent1">
                    <a:lumMod val="25000"/>
                  </a:schemeClr>
                </a:solidFill>
              </a:rPr>
              <a:t>Salam Sosiologi !</a:t>
            </a:r>
            <a:endParaRPr lang="id-ID" sz="4400" b="1" dirty="0">
              <a:solidFill>
                <a:schemeClr val="accent1">
                  <a:lumMod val="2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5585</TotalTime>
  <Words>233</Words>
  <Application>Microsoft Office PowerPoint</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Diseño predeterminado</vt:lpstr>
      <vt:lpstr>PRINSIP KEADILAN</vt:lpstr>
      <vt:lpstr>Slide 2</vt:lpstr>
      <vt:lpstr>Slide 3</vt:lpstr>
      <vt:lpstr>Prinsip Keadilan menurut Morris Ginsberg</vt:lpstr>
      <vt:lpstr>Prinsip Keadilan menurut Morris Ginsberg</vt:lpstr>
      <vt:lpstr>Pertanyaan Uji Pengetahuan</vt:lpstr>
      <vt:lpstr>Slide 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windows7</cp:lastModifiedBy>
  <cp:revision>771</cp:revision>
  <dcterms:created xsi:type="dcterms:W3CDTF">2010-05-23T14:28:12Z</dcterms:created>
  <dcterms:modified xsi:type="dcterms:W3CDTF">2014-05-19T14:22:26Z</dcterms:modified>
</cp:coreProperties>
</file>